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metadata" ContentType="application/binary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256" r:id="rId2"/>
    <p:sldId id="291" r:id="rId3"/>
    <p:sldId id="295" r:id="rId4"/>
    <p:sldId id="292" r:id="rId5"/>
    <p:sldId id="263" r:id="rId6"/>
    <p:sldId id="305" r:id="rId7"/>
    <p:sldId id="272" r:id="rId8"/>
    <p:sldId id="264" r:id="rId9"/>
    <p:sldId id="265" r:id="rId10"/>
    <p:sldId id="266" r:id="rId11"/>
    <p:sldId id="306" r:id="rId12"/>
    <p:sldId id="307" r:id="rId13"/>
    <p:sldId id="304" r:id="rId14"/>
  </p:sldIdLst>
  <p:sldSz cx="10691813" cy="7559675"/>
  <p:notesSz cx="6797675" cy="9926638"/>
  <p:embeddedFontLst>
    <p:embeddedFont>
      <p:font typeface="Century Gothic" pitchFamily="34" charset="0"/>
      <p:regular r:id="rId17"/>
      <p:bold r:id="rId18"/>
      <p:italic r:id="rId19"/>
      <p:boldItalic r:id="rId20"/>
    </p:embeddedFont>
    <p:embeddedFont>
      <p:font typeface="Calibri" pitchFamily="34" charset="0"/>
      <p:regular r:id="rId21"/>
      <p:bold r:id="rId22"/>
      <p:italic r:id="rId23"/>
      <p:boldItalic r:id="rId2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      <p15:guide id="1" orient="horz" pos="2381">
          <p15:clr>
            <a:srgbClr val="A4A3A4"/>
          </p15:clr>
        </p15:guide>
        <p15:guide id="2" pos="3367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50" roundtripDataSignature="AMtx7miUdEP5lVL7+B5w+xpCTnzGML4wh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99"/>
  </p:clrMru>
</p:presentationPr>
</file>

<file path=ppt/tableStyles.xml><?xml version="1.0" encoding="utf-8"?>
<a:tblStyleLst xmlns:a="http://schemas.openxmlformats.org/drawingml/2006/main" def="{F714C1D2-2F14-4C22-BC1F-CFD5E75D63D4}">
  <a:tblStyle styleId="{F714C1D2-2F14-4C22-BC1F-CFD5E75D63D4}" styleName="Table_0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BF5"/>
          </a:solidFill>
        </a:fill>
      </a:tcStyle>
    </a:wholeTbl>
    <a:band1H>
      <a:tcTxStyle/>
      <a:tcStyle>
        <a:tcBdr/>
        <a:fill>
          <a:solidFill>
            <a:srgbClr val="CDD4EA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DD4EA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876" autoAdjust="0"/>
    <p:restoredTop sz="94432" autoAdjust="0"/>
  </p:normalViewPr>
  <p:slideViewPr>
    <p:cSldViewPr snapToGrid="0">
      <p:cViewPr varScale="1">
        <p:scale>
          <a:sx n="97" d="100"/>
          <a:sy n="97" d="100"/>
        </p:scale>
        <p:origin x="-1380" y="-102"/>
      </p:cViewPr>
      <p:guideLst>
        <p:guide orient="horz" pos="3978"/>
        <p:guide pos="3367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howGuides="1">
      <p:cViewPr varScale="1">
        <p:scale>
          <a:sx n="79" d="100"/>
          <a:sy n="79" d="100"/>
        </p:scale>
        <p:origin x="-3984" y="-102"/>
      </p:cViewPr>
      <p:guideLst>
        <p:guide orient="horz" pos="3127"/>
        <p:guide pos="2141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50" Type="http://customschemas.google.com/relationships/presentationmetadata" Target="meta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font" Target="fonts/font4.fntdata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6400" cy="4964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49689" y="1"/>
            <a:ext cx="2946400" cy="4964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253CF1-0F12-41DA-9581-DEEB13C84ABB}" type="datetimeFigureOut">
              <a:rPr lang="it-IT" smtClean="0"/>
              <a:pPr/>
              <a:t>17/01/2023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9428631"/>
            <a:ext cx="2946400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49689" y="9428631"/>
            <a:ext cx="2946400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20DA43-B41A-4537-95CD-853CA73435FC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2" y="0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50445" y="0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030288" y="1239838"/>
            <a:ext cx="4737100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79768" y="4777195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2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50445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it-IT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t>‹N›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hf sldNum="0" hdr="0" ftr="0" dt="0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:notes"/>
          <p:cNvSpPr txBox="1">
            <a:spLocks noGrp="1"/>
          </p:cNvSpPr>
          <p:nvPr>
            <p:ph type="body" idx="1"/>
          </p:nvPr>
        </p:nvSpPr>
        <p:spPr>
          <a:xfrm>
            <a:off x="679768" y="4777195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0" name="Google Shape;7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30288" y="1239838"/>
            <a:ext cx="4737100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:notes"/>
          <p:cNvSpPr txBox="1">
            <a:spLocks noGrp="1"/>
          </p:cNvSpPr>
          <p:nvPr>
            <p:ph type="body" idx="1"/>
          </p:nvPr>
        </p:nvSpPr>
        <p:spPr>
          <a:xfrm>
            <a:off x="679768" y="4777195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7" name="Google Shape;19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30288" y="1239838"/>
            <a:ext cx="4737100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4:notes"/>
          <p:cNvSpPr txBox="1">
            <a:spLocks noGrp="1"/>
          </p:cNvSpPr>
          <p:nvPr>
            <p:ph type="body" idx="1"/>
          </p:nvPr>
        </p:nvSpPr>
        <p:spPr>
          <a:xfrm>
            <a:off x="679768" y="4777195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07" name="Google Shape;20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30288" y="1239838"/>
            <a:ext cx="4737100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30288" y="1239838"/>
            <a:ext cx="4737100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7" name="Google Shape;87;p6:notes"/>
          <p:cNvSpPr txBox="1">
            <a:spLocks noGrp="1"/>
          </p:cNvSpPr>
          <p:nvPr>
            <p:ph type="body" idx="1"/>
          </p:nvPr>
        </p:nvSpPr>
        <p:spPr>
          <a:xfrm>
            <a:off x="679768" y="4777195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:notes"/>
          <p:cNvSpPr txBox="1">
            <a:spLocks noGrp="1"/>
          </p:cNvSpPr>
          <p:nvPr>
            <p:ph type="body" idx="1"/>
          </p:nvPr>
        </p:nvSpPr>
        <p:spPr>
          <a:xfrm>
            <a:off x="679768" y="4777195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4" name="Google Shape;21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30288" y="1239838"/>
            <a:ext cx="4737100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:notes"/>
          <p:cNvSpPr txBox="1">
            <a:spLocks noGrp="1"/>
          </p:cNvSpPr>
          <p:nvPr>
            <p:ph type="body" idx="1"/>
          </p:nvPr>
        </p:nvSpPr>
        <p:spPr>
          <a:xfrm>
            <a:off x="679768" y="4777195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7" name="Google Shape;22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30288" y="1239838"/>
            <a:ext cx="4737100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30288" y="1239838"/>
            <a:ext cx="4737100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9" name="Google Shape;239;p7:notes"/>
          <p:cNvSpPr txBox="1">
            <a:spLocks noGrp="1"/>
          </p:cNvSpPr>
          <p:nvPr>
            <p:ph type="body" idx="1"/>
          </p:nvPr>
        </p:nvSpPr>
        <p:spPr>
          <a:xfrm>
            <a:off x="679768" y="4777195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15:notes"/>
          <p:cNvSpPr txBox="1">
            <a:spLocks noGrp="1"/>
          </p:cNvSpPr>
          <p:nvPr>
            <p:ph type="body" idx="1"/>
          </p:nvPr>
        </p:nvSpPr>
        <p:spPr>
          <a:xfrm>
            <a:off x="906357" y="4715154"/>
            <a:ext cx="4984962" cy="446698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" name="Google Shape;337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766763" y="744538"/>
            <a:ext cx="526415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39:notes"/>
          <p:cNvSpPr txBox="1">
            <a:spLocks noGrp="1"/>
          </p:cNvSpPr>
          <p:nvPr>
            <p:ph type="body" idx="1"/>
          </p:nvPr>
        </p:nvSpPr>
        <p:spPr>
          <a:xfrm>
            <a:off x="679768" y="4777195"/>
            <a:ext cx="5438140" cy="390861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/>
            <a:endParaRPr lang="it-IT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3" name="Google Shape;263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30288" y="1239838"/>
            <a:ext cx="4737100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f the presentation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1.png"/>
          <p:cNvPicPr/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0691813" cy="1298448"/>
          </a:xfrm>
          <a:prstGeom prst="rect">
            <a:avLst/>
          </a:prstGeom>
          <a:ln/>
        </p:spPr>
      </p:pic>
      <p:pic>
        <p:nvPicPr>
          <p:cNvPr id="16" name="Google Shape;16;p23"/>
          <p:cNvPicPr preferRelativeResize="0"/>
          <p:nvPr/>
        </p:nvPicPr>
        <p:blipFill rotWithShape="1">
          <a:blip r:embed="rId3">
            <a:alphaModFix/>
          </a:blip>
          <a:srcRect t="41349" b="-56"/>
          <a:stretch/>
        </p:blipFill>
        <p:spPr>
          <a:xfrm>
            <a:off x="0" y="3124200"/>
            <a:ext cx="10691813" cy="4435475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23"/>
          <p:cNvSpPr txBox="1">
            <a:spLocks noGrp="1"/>
          </p:cNvSpPr>
          <p:nvPr>
            <p:ph type="ctrTitle"/>
          </p:nvPr>
        </p:nvSpPr>
        <p:spPr>
          <a:xfrm>
            <a:off x="801886" y="2222501"/>
            <a:ext cx="9088041" cy="1254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ABAED"/>
              </a:buClr>
              <a:buSzPts val="3600"/>
              <a:buFont typeface="Arial"/>
              <a:buNone/>
              <a:defRPr sz="360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3"/>
          <p:cNvSpPr txBox="1">
            <a:spLocks noGrp="1"/>
          </p:cNvSpPr>
          <p:nvPr>
            <p:ph type="subTitle" idx="1"/>
          </p:nvPr>
        </p:nvSpPr>
        <p:spPr>
          <a:xfrm>
            <a:off x="1384201" y="4021284"/>
            <a:ext cx="7921824" cy="9373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5350" tIns="52675" rIns="105350" bIns="52675" anchor="ctr" anchorCtr="0">
            <a:spAutoFit/>
          </a:bodyPr>
          <a:lstStyle>
            <a:lvl1pPr lvl="0" algn="ctr">
              <a:lnSpc>
                <a:spcPct val="90000"/>
              </a:lnSpc>
              <a:spcBef>
                <a:spcPts val="1102"/>
              </a:spcBef>
              <a:spcAft>
                <a:spcPts val="0"/>
              </a:spcAft>
              <a:buClr>
                <a:srgbClr val="57585A"/>
              </a:buClr>
              <a:buSzPts val="3000"/>
              <a:buFont typeface="Calibri"/>
              <a:buNone/>
              <a:defRPr sz="3000"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20" name="Google Shape;20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6905185"/>
            <a:ext cx="1959046" cy="6544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 mod="1">
    <p:ext uri="{DCECCB84-F9BA-43D5-87BE-67443E8EF086}">
      <p15:sldGuideLst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      <p15:guide id="1" orient="horz" pos="2381">
          <p15:clr>
            <a:srgbClr val="FBAE40"/>
          </p15:clr>
        </p15:guide>
        <p15:guide id="2" pos="3367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ntacts - Italy-Croatia Program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xmlns="" id="{7C574219-E3FB-874C-8238-FAE8B6C01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1621" y="617019"/>
            <a:ext cx="9359562" cy="992791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5366" tIns="52683" rIns="105366" bIns="52683" anchor="t" anchorCtr="0">
            <a:spAutoFit/>
          </a:bodyPr>
          <a:lstStyle>
            <a:lvl1pPr>
              <a:defRPr lang="en-US" dirty="0">
                <a:latin typeface="Century Gothic" pitchFamily="34" charset="0"/>
              </a:defRPr>
            </a:lvl1pPr>
          </a:lstStyle>
          <a:p>
            <a:pPr lvl="0"/>
            <a:r>
              <a:rPr lang="it-IT" dirty="0"/>
              <a:t>Fare clic per modificare lo stile del titolo dello schema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4836771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fault" type="tx">
  <p:cSld name="Default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0"/>
          <p:cNvSpPr txBox="1">
            <a:spLocks noGrp="1"/>
          </p:cNvSpPr>
          <p:nvPr>
            <p:ph type="sldNum" idx="12"/>
          </p:nvPr>
        </p:nvSpPr>
        <p:spPr>
          <a:xfrm>
            <a:off x="8616676" y="6858348"/>
            <a:ext cx="187364" cy="6991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3793" tIns="43793" rIns="43793" bIns="43793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800"/>
              <a:buFont typeface="Calibri"/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800"/>
              <a:buFont typeface="Calibri"/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800"/>
              <a:buFont typeface="Calibri"/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800"/>
              <a:buFont typeface="Calibri"/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800"/>
              <a:buFont typeface="Calibri"/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800"/>
              <a:buFont typeface="Calibri"/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800"/>
              <a:buFont typeface="Calibri"/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800"/>
              <a:buFont typeface="Calibri"/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800"/>
              <a:buFont typeface="Calibri"/>
              <a:buNone/>
              <a:defRPr/>
            </a:lvl9pPr>
          </a:lstStyle>
          <a:p>
            <a:fld id="{00000000-1234-1234-1234-123412341234}" type="slidenum">
              <a:rPr lang="it-IT" smtClean="0"/>
              <a:pPr/>
              <a:t>‹N›</a:t>
            </a:fld>
            <a:endParaRPr lang="it-IT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24"/>
          <p:cNvSpPr txBox="1">
            <a:spLocks noGrp="1"/>
          </p:cNvSpPr>
          <p:nvPr>
            <p:ph type="title"/>
          </p:nvPr>
        </p:nvSpPr>
        <p:spPr>
          <a:xfrm>
            <a:off x="591621" y="617019"/>
            <a:ext cx="9359562" cy="9927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5350" tIns="52675" rIns="105350" bIns="52675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ABAED"/>
              </a:buClr>
              <a:buSzPts val="32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4"/>
          <p:cNvSpPr txBox="1">
            <a:spLocks noGrp="1"/>
          </p:cNvSpPr>
          <p:nvPr>
            <p:ph type="body" idx="1"/>
          </p:nvPr>
        </p:nvSpPr>
        <p:spPr>
          <a:xfrm>
            <a:off x="593726" y="1763713"/>
            <a:ext cx="9357456" cy="3636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5350" tIns="52675" rIns="105350" bIns="52675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102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rgbClr val="888888"/>
              </a:buClr>
              <a:buSzPts val="2205"/>
              <a:buFont typeface="Calibri"/>
              <a:buNone/>
              <a:defRPr sz="2205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rgbClr val="888888"/>
              </a:buClr>
              <a:buSzPts val="1984"/>
              <a:buFont typeface="Calibri"/>
              <a:buNone/>
              <a:defRPr sz="1984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rgbClr val="888888"/>
              </a:buClr>
              <a:buSzPts val="1764"/>
              <a:buFont typeface="Calibri"/>
              <a:buNone/>
              <a:defRPr sz="1764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rgbClr val="888888"/>
              </a:buClr>
              <a:buSzPts val="1764"/>
              <a:buFont typeface="Calibri"/>
              <a:buNone/>
              <a:defRPr sz="1764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rgbClr val="888888"/>
              </a:buClr>
              <a:buSzPts val="1764"/>
              <a:buNone/>
              <a:defRPr sz="1764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rgbClr val="888888"/>
              </a:buClr>
              <a:buSzPts val="1764"/>
              <a:buNone/>
              <a:defRPr sz="1764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rgbClr val="888888"/>
              </a:buClr>
              <a:buSzPts val="1764"/>
              <a:buNone/>
              <a:defRPr sz="1764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rgbClr val="888888"/>
              </a:buClr>
              <a:buSzPts val="1764"/>
              <a:buNone/>
              <a:defRPr sz="1764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pic>
        <p:nvPicPr>
          <p:cNvPr id="7" name="Google Shape;20;p23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6905185"/>
            <a:ext cx="1959046" cy="65449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22;p23"/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9738330" y="6985236"/>
            <a:ext cx="895102" cy="5470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 mod="1">
    <p:ext uri="{DCECCB84-F9BA-43D5-87BE-67443E8EF086}">
      <p15:sldGuideLst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      <p15:guide id="1" orient="horz" pos="2381">
          <p15:clr>
            <a:srgbClr val="FBAE40"/>
          </p15:clr>
        </p15:guide>
        <p15:guide id="2" pos="374">
          <p15:clr>
            <a:srgbClr val="FBAE40"/>
          </p15:clr>
        </p15:guide>
        <p15:guide id="3" orient="horz" pos="385">
          <p15:clr>
            <a:srgbClr val="FBAE40"/>
          </p15:clr>
        </p15:guide>
        <p15:guide id="4" orient="horz" pos="3402">
          <p15:clr>
            <a:srgbClr val="FBAE40"/>
          </p15:clr>
        </p15:guide>
        <p15:guide id="5" pos="6271">
          <p15:clr>
            <a:srgbClr val="FBAE40"/>
          </p15:clr>
        </p15:guide>
        <p15:guide id="6" pos="3367">
          <p15:clr>
            <a:srgbClr val="FBAE40"/>
          </p15:clr>
        </p15:guide>
        <p15:guide id="7" orient="horz" pos="111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 ">
  <p:cSld name="Title and Content 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Google Shape;33;p2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5390193"/>
            <a:ext cx="10691813" cy="1247827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Google Shape;34;p28"/>
          <p:cNvSpPr txBox="1">
            <a:spLocks noGrp="1"/>
          </p:cNvSpPr>
          <p:nvPr>
            <p:ph type="body" idx="1"/>
          </p:nvPr>
        </p:nvSpPr>
        <p:spPr>
          <a:xfrm>
            <a:off x="597188" y="1768509"/>
            <a:ext cx="9359563" cy="3739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5350" tIns="52675" rIns="105350" bIns="52675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102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  <a:defRPr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/>
            </a:lvl3pPr>
            <a:lvl4pPr marL="1828800" lvl="3" indent="-2286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/>
            </a:lvl4pPr>
            <a:lvl5pPr marL="2286000" lvl="4" indent="-2286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" name="Google Shape;35;p28"/>
          <p:cNvSpPr txBox="1">
            <a:spLocks noGrp="1"/>
          </p:cNvSpPr>
          <p:nvPr>
            <p:ph type="sldNum" idx="12"/>
          </p:nvPr>
        </p:nvSpPr>
        <p:spPr>
          <a:xfrm>
            <a:off x="9344967" y="6954205"/>
            <a:ext cx="611784" cy="40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0"/>
              <a:buFont typeface="Arial"/>
              <a:buNone/>
              <a:defRPr sz="132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0"/>
              <a:buFont typeface="Arial"/>
              <a:buNone/>
              <a:defRPr sz="132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0"/>
              <a:buFont typeface="Arial"/>
              <a:buNone/>
              <a:defRPr sz="132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0"/>
              <a:buFont typeface="Arial"/>
              <a:buNone/>
              <a:defRPr sz="132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0"/>
              <a:buFont typeface="Arial"/>
              <a:buNone/>
              <a:defRPr sz="132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0"/>
              <a:buFont typeface="Arial"/>
              <a:buNone/>
              <a:defRPr sz="132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0"/>
              <a:buFont typeface="Arial"/>
              <a:buNone/>
              <a:defRPr sz="132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0"/>
              <a:buFont typeface="Arial"/>
              <a:buNone/>
              <a:defRPr sz="132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0"/>
              <a:buFont typeface="Arial"/>
              <a:buNone/>
              <a:defRPr sz="132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‹N›</a:t>
            </a:fld>
            <a:endParaRPr/>
          </a:p>
        </p:txBody>
      </p:sp>
      <p:sp>
        <p:nvSpPr>
          <p:cNvPr id="36" name="Google Shape;36;p28"/>
          <p:cNvSpPr>
            <a:spLocks noGrp="1"/>
          </p:cNvSpPr>
          <p:nvPr>
            <p:ph type="pic" idx="2"/>
          </p:nvPr>
        </p:nvSpPr>
        <p:spPr>
          <a:xfrm>
            <a:off x="3199683" y="6638020"/>
            <a:ext cx="6044400" cy="716312"/>
          </a:xfrm>
          <a:prstGeom prst="rect">
            <a:avLst/>
          </a:prstGeom>
          <a:solidFill>
            <a:srgbClr val="D0CECE"/>
          </a:solidFill>
          <a:ln>
            <a:noFill/>
          </a:ln>
        </p:spPr>
      </p:sp>
      <p:sp>
        <p:nvSpPr>
          <p:cNvPr id="37" name="Google Shape;37;p28"/>
          <p:cNvSpPr txBox="1">
            <a:spLocks noGrp="1"/>
          </p:cNvSpPr>
          <p:nvPr>
            <p:ph type="title"/>
          </p:nvPr>
        </p:nvSpPr>
        <p:spPr>
          <a:xfrm>
            <a:off x="591621" y="617019"/>
            <a:ext cx="9359562" cy="9927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5350" tIns="52675" rIns="105350" bIns="52675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ABAED"/>
              </a:buClr>
              <a:buSzPts val="32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      <p15:guide id="1" orient="horz" pos="2336">
          <p15:clr>
            <a:srgbClr val="FBAE40"/>
          </p15:clr>
        </p15:guide>
        <p15:guide id="2" pos="3368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 content">
  <p:cSld name="Title and two column conten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29"/>
          <p:cNvSpPr txBox="1">
            <a:spLocks noGrp="1"/>
          </p:cNvSpPr>
          <p:nvPr>
            <p:ph type="sldNum" idx="12"/>
          </p:nvPr>
        </p:nvSpPr>
        <p:spPr>
          <a:xfrm>
            <a:off x="9304773" y="7006700"/>
            <a:ext cx="651977" cy="40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‹N›</a:t>
            </a:fld>
            <a:endParaRPr/>
          </a:p>
        </p:txBody>
      </p:sp>
      <p:sp>
        <p:nvSpPr>
          <p:cNvPr id="40" name="Google Shape;40;p29"/>
          <p:cNvSpPr>
            <a:spLocks noGrp="1"/>
          </p:cNvSpPr>
          <p:nvPr>
            <p:ph type="pic" idx="2"/>
          </p:nvPr>
        </p:nvSpPr>
        <p:spPr>
          <a:xfrm>
            <a:off x="3199683" y="6638020"/>
            <a:ext cx="6044400" cy="716312"/>
          </a:xfrm>
          <a:prstGeom prst="rect">
            <a:avLst/>
          </a:prstGeom>
          <a:solidFill>
            <a:srgbClr val="D0CECE"/>
          </a:solidFill>
          <a:ln>
            <a:noFill/>
          </a:ln>
        </p:spPr>
      </p:sp>
      <p:sp>
        <p:nvSpPr>
          <p:cNvPr id="41" name="Google Shape;41;p29"/>
          <p:cNvSpPr txBox="1">
            <a:spLocks noGrp="1"/>
          </p:cNvSpPr>
          <p:nvPr>
            <p:ph type="title"/>
          </p:nvPr>
        </p:nvSpPr>
        <p:spPr>
          <a:xfrm>
            <a:off x="591621" y="617019"/>
            <a:ext cx="9359562" cy="9927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5350" tIns="52675" rIns="105350" bIns="52675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ABAED"/>
              </a:buClr>
              <a:buSzPts val="32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9"/>
          <p:cNvSpPr txBox="1">
            <a:spLocks noGrp="1"/>
          </p:cNvSpPr>
          <p:nvPr>
            <p:ph type="body" idx="1"/>
          </p:nvPr>
        </p:nvSpPr>
        <p:spPr>
          <a:xfrm>
            <a:off x="597189" y="1768509"/>
            <a:ext cx="4388678" cy="3739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5350" tIns="52675" rIns="105350" bIns="52675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102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  <a:defRPr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/>
            </a:lvl3pPr>
            <a:lvl4pPr marL="1828800" lvl="3" indent="-2286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/>
            </a:lvl4pPr>
            <a:lvl5pPr marL="2286000" lvl="4" indent="-2286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" name="Google Shape;43;p29"/>
          <p:cNvSpPr txBox="1">
            <a:spLocks noGrp="1"/>
          </p:cNvSpPr>
          <p:nvPr>
            <p:ph type="body" idx="3"/>
          </p:nvPr>
        </p:nvSpPr>
        <p:spPr>
          <a:xfrm>
            <a:off x="5557272" y="1768509"/>
            <a:ext cx="4388678" cy="3739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5350" tIns="52675" rIns="105350" bIns="52675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102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  <a:defRPr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/>
            </a:lvl3pPr>
            <a:lvl4pPr marL="1828800" lvl="3" indent="-2286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/>
            </a:lvl4pPr>
            <a:lvl5pPr marL="2286000" lvl="4" indent="-2286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30"/>
          <p:cNvSpPr txBox="1">
            <a:spLocks noGrp="1"/>
          </p:cNvSpPr>
          <p:nvPr>
            <p:ph type="title"/>
          </p:nvPr>
        </p:nvSpPr>
        <p:spPr>
          <a:xfrm>
            <a:off x="743544" y="3228041"/>
            <a:ext cx="9221689" cy="11035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5350" tIns="52675" rIns="105350" bIns="52675" anchor="ctr" anchorCtr="0">
            <a:sp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ABAED"/>
              </a:buClr>
              <a:buSzPts val="3600"/>
              <a:buFont typeface="Arial"/>
              <a:buNone/>
              <a:defRPr sz="3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30"/>
          <p:cNvSpPr>
            <a:spLocks noGrp="1"/>
          </p:cNvSpPr>
          <p:nvPr>
            <p:ph type="pic" idx="2"/>
          </p:nvPr>
        </p:nvSpPr>
        <p:spPr>
          <a:xfrm>
            <a:off x="3199683" y="6638020"/>
            <a:ext cx="6044400" cy="716312"/>
          </a:xfrm>
          <a:prstGeom prst="rect">
            <a:avLst/>
          </a:prstGeom>
          <a:solidFill>
            <a:srgbClr val="D0CECE"/>
          </a:solidFill>
          <a:ln>
            <a:noFill/>
          </a:ln>
        </p:spPr>
      </p:sp>
      <p:sp>
        <p:nvSpPr>
          <p:cNvPr id="47" name="Google Shape;47;p30"/>
          <p:cNvSpPr txBox="1">
            <a:spLocks noGrp="1"/>
          </p:cNvSpPr>
          <p:nvPr>
            <p:ph type="sldNum" idx="12"/>
          </p:nvPr>
        </p:nvSpPr>
        <p:spPr>
          <a:xfrm>
            <a:off x="9304773" y="7006700"/>
            <a:ext cx="651977" cy="40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      <p15:guide id="1" orient="horz" pos="2381">
          <p15:clr>
            <a:srgbClr val="FBAE40"/>
          </p15:clr>
        </p15:guide>
        <p15:guide id="2" pos="3367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31"/>
          <p:cNvSpPr txBox="1">
            <a:spLocks noGrp="1"/>
          </p:cNvSpPr>
          <p:nvPr>
            <p:ph type="title"/>
          </p:nvPr>
        </p:nvSpPr>
        <p:spPr>
          <a:xfrm>
            <a:off x="595796" y="499514"/>
            <a:ext cx="3589047" cy="1768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5350" tIns="52675" rIns="105350" bIns="52675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ABAED"/>
              </a:buClr>
              <a:buSzPts val="3000"/>
              <a:buFont typeface="Arial"/>
              <a:buNone/>
              <a:defRPr sz="3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31"/>
          <p:cNvSpPr txBox="1">
            <a:spLocks noGrp="1"/>
          </p:cNvSpPr>
          <p:nvPr>
            <p:ph type="body" idx="1"/>
          </p:nvPr>
        </p:nvSpPr>
        <p:spPr>
          <a:xfrm>
            <a:off x="595796" y="2445198"/>
            <a:ext cx="3589047" cy="30628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5350" tIns="52675" rIns="105350" bIns="52675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102"/>
              </a:spcBef>
              <a:spcAft>
                <a:spcPts val="0"/>
              </a:spcAft>
              <a:buClr>
                <a:srgbClr val="57585A"/>
              </a:buClr>
              <a:buSzPts val="1400"/>
              <a:buFont typeface="Calibri"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543"/>
              <a:buFont typeface="Calibri"/>
              <a:buNone/>
              <a:defRPr sz="1543"/>
            </a:lvl2pPr>
            <a:lvl3pPr marL="1371600" lvl="2" indent="-2286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323"/>
              <a:buFont typeface="Calibri"/>
              <a:buNone/>
              <a:defRPr sz="1323"/>
            </a:lvl3pPr>
            <a:lvl4pPr marL="1828800" lvl="3" indent="-2286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102"/>
              <a:buFont typeface="Calibri"/>
              <a:buNone/>
              <a:defRPr sz="1102"/>
            </a:lvl4pPr>
            <a:lvl5pPr marL="2286000" lvl="4" indent="-2286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102"/>
              <a:buFont typeface="Calibri"/>
              <a:buNone/>
              <a:defRPr sz="1102"/>
            </a:lvl5pPr>
            <a:lvl6pPr marL="2743200" lvl="5" indent="-2286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102"/>
              <a:buNone/>
              <a:defRPr sz="1102"/>
            </a:lvl6pPr>
            <a:lvl7pPr marL="3200400" lvl="6" indent="-2286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102"/>
              <a:buNone/>
              <a:defRPr sz="1102"/>
            </a:lvl7pPr>
            <a:lvl8pPr marL="3657600" lvl="7" indent="-2286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102"/>
              <a:buNone/>
              <a:defRPr sz="1102"/>
            </a:lvl8pPr>
            <a:lvl9pPr marL="4114800" lvl="8" indent="-2286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102"/>
              <a:buNone/>
              <a:defRPr sz="1102"/>
            </a:lvl9pPr>
          </a:lstStyle>
          <a:p>
            <a:endParaRPr/>
          </a:p>
        </p:txBody>
      </p:sp>
      <p:sp>
        <p:nvSpPr>
          <p:cNvPr id="51" name="Google Shape;51;p31"/>
          <p:cNvSpPr>
            <a:spLocks noGrp="1"/>
          </p:cNvSpPr>
          <p:nvPr>
            <p:ph type="pic" idx="2"/>
          </p:nvPr>
        </p:nvSpPr>
        <p:spPr>
          <a:xfrm>
            <a:off x="3199683" y="6638020"/>
            <a:ext cx="6044400" cy="716312"/>
          </a:xfrm>
          <a:prstGeom prst="rect">
            <a:avLst/>
          </a:prstGeom>
          <a:solidFill>
            <a:srgbClr val="D0CECE"/>
          </a:solidFill>
          <a:ln>
            <a:noFill/>
          </a:ln>
        </p:spPr>
      </p:sp>
      <p:sp>
        <p:nvSpPr>
          <p:cNvPr id="52" name="Google Shape;52;p31"/>
          <p:cNvSpPr txBox="1">
            <a:spLocks noGrp="1"/>
          </p:cNvSpPr>
          <p:nvPr>
            <p:ph type="sldNum" idx="12"/>
          </p:nvPr>
        </p:nvSpPr>
        <p:spPr>
          <a:xfrm>
            <a:off x="9304773" y="7006700"/>
            <a:ext cx="651977" cy="40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‹N›</a:t>
            </a:fld>
            <a:endParaRPr/>
          </a:p>
        </p:txBody>
      </p:sp>
      <p:sp>
        <p:nvSpPr>
          <p:cNvPr id="53" name="Google Shape;53;p31"/>
          <p:cNvSpPr txBox="1">
            <a:spLocks noGrp="1"/>
          </p:cNvSpPr>
          <p:nvPr>
            <p:ph type="body" idx="3"/>
          </p:nvPr>
        </p:nvSpPr>
        <p:spPr>
          <a:xfrm>
            <a:off x="4481810" y="499513"/>
            <a:ext cx="5474940" cy="50085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5350" tIns="52675" rIns="105350" bIns="52675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102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  <a:defRPr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/>
            </a:lvl3pPr>
            <a:lvl4pPr marL="1828800" lvl="3" indent="-2286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/>
            </a:lvl4pPr>
            <a:lvl5pPr marL="2286000" lvl="4" indent="-2286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with caption">
  <p:cSld name="Image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2"/>
          <p:cNvSpPr>
            <a:spLocks noGrp="1"/>
          </p:cNvSpPr>
          <p:nvPr>
            <p:ph type="pic" idx="2"/>
          </p:nvPr>
        </p:nvSpPr>
        <p:spPr>
          <a:xfrm>
            <a:off x="4545413" y="499513"/>
            <a:ext cx="5412730" cy="5008515"/>
          </a:xfrm>
          <a:prstGeom prst="rect">
            <a:avLst/>
          </a:prstGeom>
          <a:noFill/>
          <a:ln>
            <a:noFill/>
          </a:ln>
        </p:spPr>
      </p:sp>
      <p:sp>
        <p:nvSpPr>
          <p:cNvPr id="56" name="Google Shape;56;p32"/>
          <p:cNvSpPr>
            <a:spLocks noGrp="1"/>
          </p:cNvSpPr>
          <p:nvPr>
            <p:ph type="pic" idx="3"/>
          </p:nvPr>
        </p:nvSpPr>
        <p:spPr>
          <a:xfrm>
            <a:off x="3199683" y="6638020"/>
            <a:ext cx="6044400" cy="716312"/>
          </a:xfrm>
          <a:prstGeom prst="rect">
            <a:avLst/>
          </a:prstGeom>
          <a:solidFill>
            <a:srgbClr val="D0CECE"/>
          </a:solidFill>
          <a:ln>
            <a:noFill/>
          </a:ln>
        </p:spPr>
      </p:sp>
      <p:sp>
        <p:nvSpPr>
          <p:cNvPr id="57" name="Google Shape;57;p32"/>
          <p:cNvSpPr txBox="1">
            <a:spLocks noGrp="1"/>
          </p:cNvSpPr>
          <p:nvPr>
            <p:ph type="sldNum" idx="12"/>
          </p:nvPr>
        </p:nvSpPr>
        <p:spPr>
          <a:xfrm>
            <a:off x="9304773" y="7006700"/>
            <a:ext cx="651977" cy="40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‹N›</a:t>
            </a:fld>
            <a:endParaRPr/>
          </a:p>
        </p:txBody>
      </p:sp>
      <p:sp>
        <p:nvSpPr>
          <p:cNvPr id="58" name="Google Shape;58;p32"/>
          <p:cNvSpPr txBox="1">
            <a:spLocks noGrp="1"/>
          </p:cNvSpPr>
          <p:nvPr>
            <p:ph type="title"/>
          </p:nvPr>
        </p:nvSpPr>
        <p:spPr>
          <a:xfrm>
            <a:off x="595796" y="499514"/>
            <a:ext cx="3589047" cy="1768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5350" tIns="52675" rIns="105350" bIns="52675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ABAED"/>
              </a:buClr>
              <a:buSzPts val="3000"/>
              <a:buFont typeface="Arial"/>
              <a:buNone/>
              <a:defRPr sz="3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32"/>
          <p:cNvSpPr txBox="1">
            <a:spLocks noGrp="1"/>
          </p:cNvSpPr>
          <p:nvPr>
            <p:ph type="body" idx="1"/>
          </p:nvPr>
        </p:nvSpPr>
        <p:spPr>
          <a:xfrm>
            <a:off x="595796" y="2445198"/>
            <a:ext cx="3589047" cy="30628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5350" tIns="52675" rIns="105350" bIns="52675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102"/>
              </a:spcBef>
              <a:spcAft>
                <a:spcPts val="0"/>
              </a:spcAft>
              <a:buClr>
                <a:srgbClr val="57585A"/>
              </a:buClr>
              <a:buSzPts val="1400"/>
              <a:buFont typeface="Calibri"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543"/>
              <a:buFont typeface="Calibri"/>
              <a:buNone/>
              <a:defRPr sz="1543"/>
            </a:lvl2pPr>
            <a:lvl3pPr marL="1371600" lvl="2" indent="-2286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323"/>
              <a:buFont typeface="Calibri"/>
              <a:buNone/>
              <a:defRPr sz="1323"/>
            </a:lvl3pPr>
            <a:lvl4pPr marL="1828800" lvl="3" indent="-2286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102"/>
              <a:buFont typeface="Calibri"/>
              <a:buNone/>
              <a:defRPr sz="1102"/>
            </a:lvl4pPr>
            <a:lvl5pPr marL="2286000" lvl="4" indent="-2286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102"/>
              <a:buFont typeface="Calibri"/>
              <a:buNone/>
              <a:defRPr sz="1102"/>
            </a:lvl5pPr>
            <a:lvl6pPr marL="2743200" lvl="5" indent="-2286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102"/>
              <a:buNone/>
              <a:defRPr sz="1102"/>
            </a:lvl6pPr>
            <a:lvl7pPr marL="3200400" lvl="6" indent="-2286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102"/>
              <a:buNone/>
              <a:defRPr sz="1102"/>
            </a:lvl7pPr>
            <a:lvl8pPr marL="3657600" lvl="7" indent="-2286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102"/>
              <a:buNone/>
              <a:defRPr sz="1102"/>
            </a:lvl8pPr>
            <a:lvl9pPr marL="4114800" lvl="8" indent="-2286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102"/>
              <a:buNone/>
              <a:defRPr sz="1102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acts - Italy-Croatia Programme">
  <p:cSld name="Contacts - Italy-Croatia Programme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33"/>
          <p:cNvSpPr txBox="1">
            <a:spLocks noGrp="1"/>
          </p:cNvSpPr>
          <p:nvPr>
            <p:ph type="sldNum" idx="12"/>
          </p:nvPr>
        </p:nvSpPr>
        <p:spPr>
          <a:xfrm>
            <a:off x="9304773" y="7006700"/>
            <a:ext cx="651977" cy="40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‹N›</a:t>
            </a:fld>
            <a:endParaRPr/>
          </a:p>
        </p:txBody>
      </p:sp>
      <p:pic>
        <p:nvPicPr>
          <p:cNvPr id="62" name="Google Shape;62;p33" descr="indirizzo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26657" y="3697304"/>
            <a:ext cx="358775" cy="358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33" descr="mail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6657" y="4200541"/>
            <a:ext cx="358775" cy="358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33" descr="indirizzo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8245" y="4690622"/>
            <a:ext cx="358775" cy="360363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33" descr="mail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26656" y="5168627"/>
            <a:ext cx="358775" cy="358775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33"/>
          <p:cNvSpPr txBox="1">
            <a:spLocks noGrp="1"/>
          </p:cNvSpPr>
          <p:nvPr>
            <p:ph type="title"/>
          </p:nvPr>
        </p:nvSpPr>
        <p:spPr>
          <a:xfrm>
            <a:off x="591621" y="617019"/>
            <a:ext cx="9359562" cy="9927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5350" tIns="52675" rIns="105350" bIns="52675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ABAED"/>
              </a:buClr>
              <a:buSzPts val="32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 userDrawn="1"/>
        </p:nvSpPr>
        <p:spPr>
          <a:xfrm>
            <a:off x="378668" y="286988"/>
            <a:ext cx="5219684" cy="15871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87" tIns="52144" rIns="104287" bIns="52144" anchor="ctr"/>
          <a:lstStyle/>
          <a:p>
            <a:pPr algn="ctr">
              <a:defRPr/>
            </a:pPr>
            <a:endParaRPr lang="it-IT" dirty="0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597188" y="559070"/>
            <a:ext cx="9221689" cy="9927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5350" tIns="52675" rIns="105350" bIns="52675" anchor="ctr" anchorCtr="0">
            <a:sp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ABAED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1ABAED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735062" y="3415110"/>
            <a:ext cx="9221689" cy="5218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5350" tIns="52675" rIns="105350" bIns="52675" anchor="ctr" anchorCtr="0">
            <a:sp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102"/>
              </a:spcBef>
              <a:spcAft>
                <a:spcPts val="0"/>
              </a:spcAft>
              <a:buClr>
                <a:srgbClr val="57585A"/>
              </a:buClr>
              <a:buSzPts val="3000"/>
              <a:buFont typeface="Calibri"/>
              <a:buNone/>
              <a:defRPr sz="3000" b="0" i="0" u="none" strike="noStrike" cap="none">
                <a:solidFill>
                  <a:srgbClr val="57585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4583" algn="l" rtl="0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984"/>
              <a:buFont typeface="Arial"/>
              <a:buChar char="•"/>
              <a:defRPr sz="198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4583" algn="l" rtl="0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984"/>
              <a:buFont typeface="Arial"/>
              <a:buChar char="•"/>
              <a:defRPr sz="198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4584" algn="l" rtl="0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984"/>
              <a:buFont typeface="Arial"/>
              <a:buChar char="•"/>
              <a:defRPr sz="198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4584" algn="l" rtl="0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984"/>
              <a:buFont typeface="Arial"/>
              <a:buChar char="•"/>
              <a:defRPr sz="198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sldNum" idx="12"/>
          </p:nvPr>
        </p:nvSpPr>
        <p:spPr>
          <a:xfrm>
            <a:off x="9304773" y="7006700"/>
            <a:ext cx="651977" cy="40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‹N›</a:t>
            </a:fld>
            <a:endParaRPr/>
          </a:p>
        </p:txBody>
      </p:sp>
      <p:pic>
        <p:nvPicPr>
          <p:cNvPr id="13" name="Google Shape;13;p22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0" y="5390193"/>
            <a:ext cx="10691813" cy="124782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20;p23"/>
          <p:cNvPicPr preferRelativeResize="0"/>
          <p:nvPr userDrawn="1"/>
        </p:nvPicPr>
        <p:blipFill rotWithShape="1">
          <a:blip r:embed="rId14">
            <a:alphaModFix/>
          </a:blip>
          <a:srcRect/>
          <a:stretch/>
        </p:blipFill>
        <p:spPr>
          <a:xfrm>
            <a:off x="0" y="6905185"/>
            <a:ext cx="1959046" cy="65449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22;p23"/>
          <p:cNvPicPr preferRelativeResize="0"/>
          <p:nvPr userDrawn="1"/>
        </p:nvPicPr>
        <p:blipFill rotWithShape="1">
          <a:blip r:embed="rId15">
            <a:alphaModFix/>
          </a:blip>
          <a:srcRect/>
          <a:stretch/>
        </p:blipFill>
        <p:spPr>
          <a:xfrm>
            <a:off x="9738330" y="6985236"/>
            <a:ext cx="895102" cy="547007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6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jpeg"/><Relationship Id="rId3" Type="http://schemas.openxmlformats.org/officeDocument/2006/relationships/image" Target="../media/image2.pn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17" Type="http://schemas.openxmlformats.org/officeDocument/2006/relationships/image" Target="../media/image40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jpeg"/><Relationship Id="rId15" Type="http://schemas.openxmlformats.org/officeDocument/2006/relationships/image" Target="../media/image38.png"/><Relationship Id="rId10" Type="http://schemas.openxmlformats.org/officeDocument/2006/relationships/image" Target="../media/image33.jpeg"/><Relationship Id="rId4" Type="http://schemas.openxmlformats.org/officeDocument/2006/relationships/image" Target="../media/image27.jpeg"/><Relationship Id="rId9" Type="http://schemas.openxmlformats.org/officeDocument/2006/relationships/image" Target="../media/image32.jpeg"/><Relationship Id="rId1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://www.italy-croatia.eu/web/adriaclim/" TargetMode="External"/><Relationship Id="rId13" Type="http://schemas.openxmlformats.org/officeDocument/2006/relationships/image" Target="../media/image2.png"/><Relationship Id="rId3" Type="http://schemas.openxmlformats.org/officeDocument/2006/relationships/image" Target="../media/image42.png"/><Relationship Id="rId7" Type="http://schemas.openxmlformats.org/officeDocument/2006/relationships/image" Target="../media/image10.png"/><Relationship Id="rId12" Type="http://schemas.openxmlformats.org/officeDocument/2006/relationships/hyperlink" Target="http://www.youtube.com/channel/UCz1icHMIWGzxBfJ-Ida-ABQ/featured" TargetMode="Externa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4.jpeg"/><Relationship Id="rId11" Type="http://schemas.openxmlformats.org/officeDocument/2006/relationships/hyperlink" Target="http://www.twitter.com/adriaclim" TargetMode="External"/><Relationship Id="rId5" Type="http://schemas.openxmlformats.org/officeDocument/2006/relationships/image" Target="../media/image43.jpeg"/><Relationship Id="rId10" Type="http://schemas.openxmlformats.org/officeDocument/2006/relationships/hyperlink" Target="http://www.facebook.com/AdriaClim-Project-Interreg-ITA-CRO-101403105233732" TargetMode="External"/><Relationship Id="rId4" Type="http://schemas.openxmlformats.org/officeDocument/2006/relationships/hyperlink" Target="https://www.arpae.it/sim/" TargetMode="External"/><Relationship Id="rId9" Type="http://schemas.openxmlformats.org/officeDocument/2006/relationships/image" Target="../media/image4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377;p43" descr="G:\Il mio Drive\__MARE\DOCUMENTI\07_Arpae_er_rgb_trasp.png"/>
          <p:cNvPicPr preferRelativeResize="0"/>
          <p:nvPr/>
        </p:nvPicPr>
        <p:blipFill rotWithShape="1">
          <a:blip r:embed="rId3">
            <a:alphaModFix/>
          </a:blip>
          <a:srcRect t="6720" b="15004"/>
          <a:stretch/>
        </p:blipFill>
        <p:spPr>
          <a:xfrm>
            <a:off x="4492768" y="4895110"/>
            <a:ext cx="1704690" cy="703341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1"/>
          <p:cNvSpPr txBox="1">
            <a:spLocks noGrp="1"/>
          </p:cNvSpPr>
          <p:nvPr>
            <p:ph type="ctrTitle"/>
          </p:nvPr>
        </p:nvSpPr>
        <p:spPr>
          <a:xfrm>
            <a:off x="449362" y="2333297"/>
            <a:ext cx="9793087" cy="1933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>
              <a:buSzPts val="2800"/>
            </a:pPr>
            <a:r>
              <a:rPr lang="en-US" sz="3200" b="1" dirty="0" smtClean="0">
                <a:solidFill>
                  <a:srgbClr val="00669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Adaptation plans to climate change in the Adriatic Sea coastal areas</a:t>
            </a:r>
            <a:br>
              <a:rPr lang="en-US" sz="3200" b="1" dirty="0" smtClean="0">
                <a:solidFill>
                  <a:srgbClr val="006699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en-US" sz="2800" b="1" dirty="0" smtClean="0">
                <a:solidFill>
                  <a:srgbClr val="00669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-The </a:t>
            </a:r>
            <a:r>
              <a:rPr lang="en-US" sz="2800" b="1" dirty="0" err="1" smtClean="0">
                <a:solidFill>
                  <a:srgbClr val="00669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AdriaClim</a:t>
            </a:r>
            <a:r>
              <a:rPr lang="en-US" sz="2800" b="1" dirty="0" smtClean="0">
                <a:solidFill>
                  <a:srgbClr val="00669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experience-</a:t>
            </a:r>
            <a:endParaRPr dirty="0">
              <a:solidFill>
                <a:srgbClr val="00669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3" name="Google Shape;73;p1"/>
          <p:cNvSpPr txBox="1">
            <a:spLocks noGrp="1"/>
          </p:cNvSpPr>
          <p:nvPr>
            <p:ph type="subTitle" idx="1"/>
          </p:nvPr>
        </p:nvSpPr>
        <p:spPr>
          <a:xfrm>
            <a:off x="1384213" y="4462681"/>
            <a:ext cx="7921800" cy="4967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5350" tIns="52675" rIns="105350" bIns="52675" anchor="ctr" anchorCtr="0">
            <a:sp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1102"/>
              </a:spcBef>
              <a:spcAft>
                <a:spcPts val="0"/>
              </a:spcAft>
              <a:buClr>
                <a:srgbClr val="57585A"/>
              </a:buClr>
              <a:buSzPts val="1800"/>
              <a:buFont typeface="Calibri"/>
              <a:buNone/>
            </a:pPr>
            <a:r>
              <a:rPr lang="it-IT" sz="1800" b="1" dirty="0" smtClean="0">
                <a:solidFill>
                  <a:srgbClr val="00669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Andrea </a:t>
            </a:r>
            <a:r>
              <a:rPr lang="it-IT" sz="1800" b="1" dirty="0" err="1" smtClean="0">
                <a:solidFill>
                  <a:srgbClr val="00669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Valentini</a:t>
            </a:r>
            <a:endParaRPr dirty="0">
              <a:solidFill>
                <a:srgbClr val="00669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4" name="Google Shape;74;p1"/>
          <p:cNvSpPr/>
          <p:nvPr/>
        </p:nvSpPr>
        <p:spPr>
          <a:xfrm>
            <a:off x="1888729" y="7099920"/>
            <a:ext cx="6912768" cy="598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5350" tIns="52675" rIns="105350" bIns="52675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it-IT" sz="1800" b="0" i="0" u="none" strike="noStrike" cap="none" dirty="0" smtClean="0">
                <a:solidFill>
                  <a:srgbClr val="00669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Bologna </a:t>
            </a:r>
            <a:r>
              <a:rPr lang="it-IT" sz="1800" b="0" i="0" u="none" strike="noStrike" cap="none" dirty="0" err="1" smtClean="0">
                <a:solidFill>
                  <a:srgbClr val="00669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January</a:t>
            </a:r>
            <a:r>
              <a:rPr lang="it-IT" sz="1800" b="0" i="0" u="none" strike="noStrike" cap="none" dirty="0" smtClean="0">
                <a:solidFill>
                  <a:srgbClr val="00669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18, 2023</a:t>
            </a:r>
            <a:endParaRPr sz="1400" b="0" i="0" u="none" strike="noStrike" cap="none" dirty="0">
              <a:solidFill>
                <a:srgbClr val="00669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669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" name="Google Shape;72;p1"/>
          <p:cNvSpPr txBox="1">
            <a:spLocks/>
          </p:cNvSpPr>
          <p:nvPr/>
        </p:nvSpPr>
        <p:spPr>
          <a:xfrm>
            <a:off x="0" y="1"/>
            <a:ext cx="10691813" cy="19969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ABAED"/>
              </a:buClr>
              <a:buSzPts val="2800"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CoastPredict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and </a:t>
            </a:r>
            <a:r>
              <a:rPr kumimoji="0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DCC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for Coastal Resilience</a:t>
            </a:r>
            <a:b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Joint Workshop for Stakeholders and Partners</a:t>
            </a:r>
            <a:endParaRPr kumimoji="0" lang="en-US" sz="2800" b="1" i="0" u="none" strike="noStrike" kern="0" cap="none" spc="0" normalizeH="0" baseline="0" noProof="0" dirty="0" smtClean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  <a:p>
            <a:pPr algn="ctr">
              <a:lnSpc>
                <a:spcPct val="90000"/>
              </a:lnSpc>
              <a:buClr>
                <a:srgbClr val="1ABAED"/>
              </a:buClr>
              <a:buSzPts val="2800"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1ABAED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/>
            </a:r>
            <a:b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1ABAED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1ABAED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Integrated Coastal Management and Marine Spatial Planning in</a:t>
            </a:r>
            <a:r>
              <a:rPr kumimoji="0" lang="en-US" sz="2400" b="1" i="0" u="none" strike="noStrike" kern="0" cap="none" spc="0" normalizeH="0" noProof="0" dirty="0" smtClean="0">
                <a:ln>
                  <a:noFill/>
                </a:ln>
                <a:solidFill>
                  <a:srgbClr val="1ABAED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1ABAED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support of </a:t>
            </a:r>
            <a:r>
              <a:rPr lang="en-US" sz="2400" b="1" dirty="0" smtClean="0">
                <a:solidFill>
                  <a:srgbClr val="1ABAED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Coastal Resilience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7"/>
          <p:cNvSpPr txBox="1"/>
          <p:nvPr/>
        </p:nvSpPr>
        <p:spPr>
          <a:xfrm>
            <a:off x="7100087" y="53916"/>
            <a:ext cx="3289588" cy="1205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0150" tIns="40075" rIns="80150" bIns="40075" anchor="t" anchorCtr="0">
            <a:normAutofit fontScale="92500" lnSpcReduction="10000"/>
          </a:bodyPr>
          <a:lstStyle/>
          <a:p>
            <a:pPr marL="0" marR="0" lvl="0" indent="0" algn="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rPr lang="it-IT" sz="3500" b="1" i="0" u="none" strike="noStrike" cap="none">
                <a:solidFill>
                  <a:srgbClr val="00669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5 modelling</a:t>
            </a:r>
            <a:endParaRPr sz="3500" b="1" i="0" u="none" strike="noStrike" cap="none">
              <a:solidFill>
                <a:srgbClr val="00669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rPr lang="it-IT" sz="3500" b="1" i="0" u="none" strike="noStrike" cap="none">
                <a:solidFill>
                  <a:srgbClr val="00669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Pilots</a:t>
            </a:r>
            <a:endParaRPr sz="3500" b="1" i="0" u="none" strike="noStrike" cap="none">
              <a:solidFill>
                <a:srgbClr val="00669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44" name="Google Shape;244;p7"/>
          <p:cNvPicPr preferRelativeResize="0"/>
          <p:nvPr/>
        </p:nvPicPr>
        <p:blipFill rotWithShape="1">
          <a:blip r:embed="rId3">
            <a:alphaModFix/>
          </a:blip>
          <a:srcRect r="42550"/>
          <a:stretch/>
        </p:blipFill>
        <p:spPr>
          <a:xfrm>
            <a:off x="3512752" y="1959314"/>
            <a:ext cx="2872809" cy="30491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7"/>
          <p:cNvPicPr preferRelativeResize="0"/>
          <p:nvPr/>
        </p:nvPicPr>
        <p:blipFill rotWithShape="1">
          <a:blip r:embed="rId4">
            <a:alphaModFix/>
          </a:blip>
          <a:srcRect r="45565"/>
          <a:stretch/>
        </p:blipFill>
        <p:spPr>
          <a:xfrm>
            <a:off x="625265" y="3868659"/>
            <a:ext cx="2811618" cy="2923835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411"/>
              </a:srgbClr>
            </a:outerShdw>
          </a:effectLst>
        </p:spPr>
      </p:pic>
      <p:pic>
        <p:nvPicPr>
          <p:cNvPr id="246" name="Google Shape;246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422991" y="152339"/>
            <a:ext cx="2941869" cy="1811150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411"/>
              </a:srgbClr>
            </a:outerShdw>
          </a:effectLst>
        </p:spPr>
      </p:pic>
      <p:pic>
        <p:nvPicPr>
          <p:cNvPr id="247" name="Google Shape;247;p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86315" y="523622"/>
            <a:ext cx="3194328" cy="2671524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411"/>
              </a:srgbClr>
            </a:outerShdw>
          </a:effectLst>
        </p:spPr>
      </p:pic>
      <p:pic>
        <p:nvPicPr>
          <p:cNvPr id="248" name="Google Shape;248;p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077482" y="2144110"/>
            <a:ext cx="3272020" cy="2301766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411"/>
              </a:srgbClr>
            </a:outerShdw>
          </a:effectLst>
        </p:spPr>
      </p:pic>
      <p:pic>
        <p:nvPicPr>
          <p:cNvPr id="250" name="Google Shape;250;p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453334" y="4548009"/>
            <a:ext cx="2701176" cy="2875032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411"/>
              </a:srgbClr>
            </a:outerShdw>
          </a:effectLst>
        </p:spPr>
      </p:pic>
      <p:sp>
        <p:nvSpPr>
          <p:cNvPr id="251" name="Google Shape;251;p7"/>
          <p:cNvSpPr txBox="1"/>
          <p:nvPr/>
        </p:nvSpPr>
        <p:spPr>
          <a:xfrm>
            <a:off x="613191" y="3862333"/>
            <a:ext cx="21903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it-IT" sz="1800" b="1" i="0" u="none" strike="noStrike" cap="none" dirty="0">
                <a:solidFill>
                  <a:srgbClr val="FFC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Emilia-Romagna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2" name="Google Shape;252;p7"/>
          <p:cNvSpPr txBox="1"/>
          <p:nvPr/>
        </p:nvSpPr>
        <p:spPr>
          <a:xfrm>
            <a:off x="1391872" y="1806608"/>
            <a:ext cx="10737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it-IT" sz="1800" b="1" i="0" u="none" strike="noStrike" cap="none">
                <a:solidFill>
                  <a:srgbClr val="FFC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Veneto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3" name="Google Shape;253;p7"/>
          <p:cNvSpPr txBox="1"/>
          <p:nvPr/>
        </p:nvSpPr>
        <p:spPr>
          <a:xfrm>
            <a:off x="4601663" y="695775"/>
            <a:ext cx="25845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it-IT" sz="1800" b="1" i="0" u="none" strike="noStrike" cap="none">
                <a:solidFill>
                  <a:srgbClr val="FFC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Friuli-Venezia Giulia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4" name="Google Shape;254;p7"/>
          <p:cNvSpPr txBox="1"/>
          <p:nvPr/>
        </p:nvSpPr>
        <p:spPr>
          <a:xfrm>
            <a:off x="6596081" y="5543789"/>
            <a:ext cx="9372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it-IT" sz="1800" b="1" i="0" u="none" strike="noStrike" cap="none" dirty="0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Puglia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" name="Google Shape;255;p7"/>
          <p:cNvSpPr txBox="1"/>
          <p:nvPr/>
        </p:nvSpPr>
        <p:spPr>
          <a:xfrm>
            <a:off x="7236881" y="2191392"/>
            <a:ext cx="1887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it-IT" sz="1800" b="1" i="0" u="none" strike="noStrike" cap="none" dirty="0" err="1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Split-Dalmatia</a:t>
            </a:r>
            <a:endParaRPr sz="1800" b="1" i="0" u="none" strike="noStrike" cap="none" dirty="0">
              <a:solidFill>
                <a:srgbClr val="FF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256" name="Google Shape;256;p7"/>
          <p:cNvCxnSpPr/>
          <p:nvPr/>
        </p:nvCxnSpPr>
        <p:spPr>
          <a:xfrm flipH="1">
            <a:off x="2690648" y="2995448"/>
            <a:ext cx="1439919" cy="1765738"/>
          </a:xfrm>
          <a:prstGeom prst="straightConnector1">
            <a:avLst/>
          </a:prstGeom>
          <a:solidFill>
            <a:srgbClr val="00B8FF"/>
          </a:solidFill>
          <a:ln w="38100" cap="flat" cmpd="sng">
            <a:solidFill>
              <a:srgbClr val="FFC000"/>
            </a:solidFill>
            <a:prstDash val="solid"/>
            <a:round/>
            <a:headEnd type="none" w="sm" len="sm"/>
            <a:tailEnd type="stealth" w="med" len="med"/>
          </a:ln>
        </p:spPr>
      </p:cxnSp>
      <p:cxnSp>
        <p:nvCxnSpPr>
          <p:cNvPr id="257" name="Google Shape;257;p7"/>
          <p:cNvCxnSpPr/>
          <p:nvPr/>
        </p:nvCxnSpPr>
        <p:spPr>
          <a:xfrm flipH="1" flipV="1">
            <a:off x="2648607" y="2280745"/>
            <a:ext cx="1460938" cy="315310"/>
          </a:xfrm>
          <a:prstGeom prst="straightConnector1">
            <a:avLst/>
          </a:prstGeom>
          <a:solidFill>
            <a:srgbClr val="00B8FF"/>
          </a:solidFill>
          <a:ln w="38100" cap="flat" cmpd="sng">
            <a:solidFill>
              <a:srgbClr val="FFC000"/>
            </a:solidFill>
            <a:prstDash val="solid"/>
            <a:round/>
            <a:headEnd type="none" w="sm" len="sm"/>
            <a:tailEnd type="stealth" w="med" len="med"/>
          </a:ln>
        </p:spPr>
      </p:cxnSp>
      <p:cxnSp>
        <p:nvCxnSpPr>
          <p:cNvPr id="258" name="Google Shape;258;p7"/>
          <p:cNvCxnSpPr>
            <a:endCxn id="253" idx="2"/>
          </p:cNvCxnSpPr>
          <p:nvPr/>
        </p:nvCxnSpPr>
        <p:spPr>
          <a:xfrm flipV="1">
            <a:off x="4493342" y="1065075"/>
            <a:ext cx="1400571" cy="1333996"/>
          </a:xfrm>
          <a:prstGeom prst="straightConnector1">
            <a:avLst/>
          </a:prstGeom>
          <a:solidFill>
            <a:srgbClr val="00B8FF"/>
          </a:solidFill>
          <a:ln w="38100" cap="flat" cmpd="sng">
            <a:solidFill>
              <a:srgbClr val="FFC000"/>
            </a:solidFill>
            <a:prstDash val="solid"/>
            <a:round/>
            <a:headEnd type="none" w="sm" len="sm"/>
            <a:tailEnd type="stealth" w="med" len="med"/>
          </a:ln>
        </p:spPr>
      </p:cxnSp>
      <p:cxnSp>
        <p:nvCxnSpPr>
          <p:cNvPr id="259" name="Google Shape;259;p7"/>
          <p:cNvCxnSpPr/>
          <p:nvPr/>
        </p:nvCxnSpPr>
        <p:spPr>
          <a:xfrm>
            <a:off x="5971142" y="4439798"/>
            <a:ext cx="1035586" cy="440674"/>
          </a:xfrm>
          <a:prstGeom prst="straightConnector1">
            <a:avLst/>
          </a:prstGeom>
          <a:solidFill>
            <a:srgbClr val="00B8FF"/>
          </a:solidFill>
          <a:ln w="38100" cap="flat" cmpd="sng">
            <a:solidFill>
              <a:srgbClr val="FFC000"/>
            </a:solidFill>
            <a:prstDash val="solid"/>
            <a:round/>
            <a:headEnd type="none" w="sm" len="sm"/>
            <a:tailEnd type="stealth" w="med" len="med"/>
          </a:ln>
        </p:spPr>
      </p:cxnSp>
      <p:cxnSp>
        <p:nvCxnSpPr>
          <p:cNvPr id="260" name="Google Shape;260;p7"/>
          <p:cNvCxnSpPr/>
          <p:nvPr/>
        </p:nvCxnSpPr>
        <p:spPr>
          <a:xfrm flipV="1">
            <a:off x="5604387" y="3151075"/>
            <a:ext cx="2396102" cy="132899"/>
          </a:xfrm>
          <a:prstGeom prst="straightConnector1">
            <a:avLst/>
          </a:prstGeom>
          <a:solidFill>
            <a:srgbClr val="00B8FF"/>
          </a:solidFill>
          <a:ln w="38100" cap="flat" cmpd="sng">
            <a:solidFill>
              <a:srgbClr val="FFC000"/>
            </a:solidFill>
            <a:prstDash val="solid"/>
            <a:round/>
            <a:headEnd type="none" w="sm" len="sm"/>
            <a:tailEnd type="stealth" w="med" len="med"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9" name="Google Shape;339;p15"/>
          <p:cNvPicPr preferRelativeResize="0"/>
          <p:nvPr/>
        </p:nvPicPr>
        <p:blipFill rotWithShape="1">
          <a:blip r:embed="rId3">
            <a:alphaModFix/>
          </a:blip>
          <a:srcRect t="11616" b="3333"/>
          <a:stretch/>
        </p:blipFill>
        <p:spPr>
          <a:xfrm>
            <a:off x="821409" y="874400"/>
            <a:ext cx="9047408" cy="5440675"/>
          </a:xfrm>
          <a:prstGeom prst="rect">
            <a:avLst/>
          </a:prstGeom>
          <a:noFill/>
          <a:ln>
            <a:noFill/>
          </a:ln>
        </p:spPr>
      </p:pic>
      <p:sp>
        <p:nvSpPr>
          <p:cNvPr id="340" name="Google Shape;340;p15"/>
          <p:cNvSpPr txBox="1"/>
          <p:nvPr/>
        </p:nvSpPr>
        <p:spPr>
          <a:xfrm>
            <a:off x="1296353" y="1"/>
            <a:ext cx="9395460" cy="6479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7" tIns="45685" rIns="91417" bIns="45685" anchor="ctr" anchorCtr="0">
            <a:noAutofit/>
          </a:bodyPr>
          <a:lstStyle/>
          <a:p>
            <a:pPr algn="r">
              <a:lnSpc>
                <a:spcPct val="90000"/>
              </a:lnSpc>
              <a:buClr>
                <a:srgbClr val="006699"/>
              </a:buClr>
              <a:buSzPts val="7300"/>
            </a:pPr>
            <a:r>
              <a:rPr lang="it-IT" sz="3500" b="1" dirty="0" err="1">
                <a:solidFill>
                  <a:srgbClr val="00669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AdriaClim</a:t>
            </a:r>
            <a:r>
              <a:rPr lang="it-IT" sz="3500" b="1" dirty="0">
                <a:solidFill>
                  <a:srgbClr val="00669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- </a:t>
            </a:r>
            <a:r>
              <a:rPr lang="it-IT" sz="3500" b="1" dirty="0" err="1" smtClean="0">
                <a:solidFill>
                  <a:srgbClr val="00669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GEOPORTAL</a:t>
            </a:r>
            <a:endParaRPr sz="3500" b="1" dirty="0">
              <a:solidFill>
                <a:srgbClr val="00669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39"/>
          <p:cNvSpPr txBox="1"/>
          <p:nvPr/>
        </p:nvSpPr>
        <p:spPr>
          <a:xfrm>
            <a:off x="219324" y="76300"/>
            <a:ext cx="10369485" cy="6603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5350" tIns="52675" rIns="105350" bIns="52675" anchor="t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699"/>
              </a:buClr>
              <a:buSzPts val="2400"/>
              <a:buFont typeface="Calibri"/>
              <a:buNone/>
            </a:pPr>
            <a:r>
              <a:rPr lang="it-IT" sz="2400" b="1" i="0" u="none" strike="noStrike" cap="none" dirty="0" smtClean="0">
                <a:solidFill>
                  <a:srgbClr val="00669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Emilia-Romagna </a:t>
            </a:r>
            <a:r>
              <a:rPr lang="it-IT" sz="2400" b="1" i="0" u="none" strike="noStrike" cap="none" dirty="0" err="1" smtClean="0">
                <a:solidFill>
                  <a:srgbClr val="00669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Coastal</a:t>
            </a:r>
            <a:r>
              <a:rPr lang="it-IT" sz="2400" b="1" i="0" u="none" strike="noStrike" cap="none" dirty="0" smtClean="0">
                <a:solidFill>
                  <a:srgbClr val="00669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it-IT" sz="2400" b="1" dirty="0" err="1" smtClean="0">
                <a:solidFill>
                  <a:srgbClr val="00669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</a:t>
            </a:r>
            <a:r>
              <a:rPr lang="it-IT" sz="2400" b="1" i="0" u="none" strike="noStrike" cap="none" dirty="0" err="1" smtClean="0">
                <a:solidFill>
                  <a:srgbClr val="00669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daptation</a:t>
            </a:r>
            <a:r>
              <a:rPr lang="it-IT" sz="2400" b="1" i="0" u="none" strike="noStrike" cap="none" dirty="0" smtClean="0">
                <a:solidFill>
                  <a:srgbClr val="00669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it-IT" sz="2400" b="1" i="0" u="none" strike="noStrike" cap="none" dirty="0" err="1" smtClean="0">
                <a:solidFill>
                  <a:srgbClr val="00669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Strategy</a:t>
            </a:r>
            <a:r>
              <a:rPr lang="it-IT" sz="2400" b="1" i="0" u="none" strike="noStrike" cap="none" dirty="0" smtClean="0">
                <a:solidFill>
                  <a:srgbClr val="00669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it-IT" sz="2400" b="1" i="0" u="none" strike="noStrike" cap="none" dirty="0" err="1" smtClean="0">
                <a:solidFill>
                  <a:srgbClr val="00669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process</a:t>
            </a:r>
            <a:endParaRPr sz="2400" b="0" i="0" u="none" strike="noStrike" cap="none" dirty="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699"/>
              </a:buClr>
              <a:buSzPts val="1800"/>
              <a:buFont typeface="Calibri"/>
              <a:buNone/>
            </a:pPr>
            <a:r>
              <a:rPr lang="it-IT" sz="1600" b="0" i="0" u="none" strike="noStrike" cap="none" dirty="0">
                <a:solidFill>
                  <a:srgbClr val="00669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</a:t>
            </a:r>
            <a:r>
              <a:rPr lang="it-IT" sz="1600" b="1" i="0" u="none" strike="noStrike" cap="none" dirty="0" err="1">
                <a:solidFill>
                  <a:srgbClr val="00669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GIDAC</a:t>
            </a:r>
            <a:r>
              <a:rPr lang="it-IT" sz="1600" b="1" i="0" u="none" strike="noStrike" cap="none" dirty="0">
                <a:solidFill>
                  <a:srgbClr val="00669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- </a:t>
            </a:r>
            <a:r>
              <a:rPr lang="it-IT" sz="1600" b="1" i="0" u="none" strike="noStrike" cap="small" dirty="0" err="1">
                <a:solidFill>
                  <a:srgbClr val="00669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Integrated</a:t>
            </a:r>
            <a:r>
              <a:rPr lang="it-IT" sz="1600" b="1" i="0" u="none" strike="noStrike" cap="small" dirty="0">
                <a:solidFill>
                  <a:srgbClr val="00669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Management </a:t>
            </a:r>
            <a:r>
              <a:rPr lang="it-IT" sz="1600" b="1" i="0" u="none" strike="noStrike" cap="small" dirty="0" err="1">
                <a:solidFill>
                  <a:srgbClr val="00669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for</a:t>
            </a:r>
            <a:r>
              <a:rPr lang="it-IT" sz="1600" b="1" i="0" u="none" strike="noStrike" cap="small" dirty="0">
                <a:solidFill>
                  <a:srgbClr val="00669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the </a:t>
            </a:r>
            <a:r>
              <a:rPr lang="it-IT" sz="1600" b="1" i="0" u="none" strike="noStrike" cap="small" dirty="0" err="1">
                <a:solidFill>
                  <a:srgbClr val="00669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Protection</a:t>
            </a:r>
            <a:r>
              <a:rPr lang="it-IT" sz="1600" b="1" i="0" u="none" strike="noStrike" cap="small" dirty="0">
                <a:solidFill>
                  <a:srgbClr val="00669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and </a:t>
            </a:r>
            <a:r>
              <a:rPr lang="it-IT" sz="1600" b="1" i="0" u="none" strike="noStrike" cap="small" dirty="0" err="1">
                <a:solidFill>
                  <a:srgbClr val="00669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Adaptation</a:t>
            </a:r>
            <a:r>
              <a:rPr lang="it-IT" sz="1600" b="1" i="0" u="none" strike="noStrike" cap="small" dirty="0">
                <a:solidFill>
                  <a:srgbClr val="00669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it-IT" sz="1600" b="1" i="0" u="none" strike="noStrike" cap="small" dirty="0" err="1">
                <a:solidFill>
                  <a:srgbClr val="00669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of</a:t>
            </a:r>
            <a:r>
              <a:rPr lang="it-IT" sz="1600" b="1" i="0" u="none" strike="noStrike" cap="small" dirty="0">
                <a:solidFill>
                  <a:srgbClr val="00669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the </a:t>
            </a:r>
            <a:r>
              <a:rPr lang="it-IT" sz="1600" b="1" i="0" u="none" strike="noStrike" cap="small" dirty="0" err="1">
                <a:solidFill>
                  <a:srgbClr val="00669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Coast</a:t>
            </a:r>
            <a:r>
              <a:rPr lang="it-IT" sz="1600" b="1" i="0" u="none" strike="noStrike" cap="small" dirty="0">
                <a:solidFill>
                  <a:srgbClr val="00669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it-IT" sz="1600" b="1" i="0" u="none" strike="noStrike" cap="small" dirty="0" err="1">
                <a:solidFill>
                  <a:srgbClr val="00669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to</a:t>
            </a:r>
            <a:r>
              <a:rPr lang="it-IT" sz="1600" b="1" i="0" u="none" strike="noStrike" cap="small" dirty="0">
                <a:solidFill>
                  <a:srgbClr val="00669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it-IT" sz="1600" b="1" i="0" u="none" strike="noStrike" cap="small" dirty="0" err="1">
                <a:solidFill>
                  <a:srgbClr val="00669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Climate</a:t>
            </a:r>
            <a:r>
              <a:rPr lang="it-IT" sz="1600" b="1" i="0" u="none" strike="noStrike" cap="small" dirty="0">
                <a:solidFill>
                  <a:srgbClr val="00669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it-IT" sz="1600" b="1" i="0" u="none" strike="noStrike" cap="small" dirty="0" err="1">
                <a:solidFill>
                  <a:srgbClr val="00669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Change</a:t>
            </a:r>
            <a:r>
              <a:rPr lang="it-IT" sz="1600" b="1" i="0" u="none" strike="noStrike" cap="none" dirty="0">
                <a:solidFill>
                  <a:srgbClr val="00669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) </a:t>
            </a:r>
            <a:endParaRPr sz="1200" b="0" i="0" u="none" strike="noStrike" cap="none" dirty="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3" name="Google Shape;267;p39"/>
          <p:cNvGrpSpPr/>
          <p:nvPr/>
        </p:nvGrpSpPr>
        <p:grpSpPr>
          <a:xfrm>
            <a:off x="126726" y="891551"/>
            <a:ext cx="10436773" cy="6002426"/>
            <a:chOff x="0" y="575563"/>
            <a:chExt cx="10674498" cy="6002426"/>
          </a:xfrm>
        </p:grpSpPr>
        <p:sp>
          <p:nvSpPr>
            <p:cNvPr id="268" name="Google Shape;268;p39"/>
            <p:cNvSpPr/>
            <p:nvPr/>
          </p:nvSpPr>
          <p:spPr>
            <a:xfrm>
              <a:off x="0" y="3462975"/>
              <a:ext cx="3548935" cy="621890"/>
            </a:xfrm>
            <a:prstGeom prst="rect">
              <a:avLst/>
            </a:prstGeom>
            <a:solidFill>
              <a:srgbClr val="FF6600"/>
            </a:solidFill>
            <a:ln w="63500" cap="flat" cmpd="sng">
              <a:solidFill>
                <a:srgbClr val="FF66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rPr lang="it-IT" sz="2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2020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9" name="Google Shape;269;p39"/>
            <p:cNvSpPr/>
            <p:nvPr/>
          </p:nvSpPr>
          <p:spPr>
            <a:xfrm>
              <a:off x="3597171" y="3462975"/>
              <a:ext cx="3548935" cy="621890"/>
            </a:xfrm>
            <a:prstGeom prst="rect">
              <a:avLst/>
            </a:prstGeom>
            <a:solidFill>
              <a:srgbClr val="FFC000"/>
            </a:solidFill>
            <a:ln w="635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rPr lang="it-IT" sz="2800" b="0" i="0" u="none" strike="noStrike" cap="none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2021</a:t>
              </a: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0" name="Google Shape;270;p39"/>
            <p:cNvSpPr/>
            <p:nvPr/>
          </p:nvSpPr>
          <p:spPr>
            <a:xfrm>
              <a:off x="7125563" y="3462975"/>
              <a:ext cx="3548935" cy="621890"/>
            </a:xfrm>
            <a:prstGeom prst="rect">
              <a:avLst/>
            </a:prstGeom>
            <a:solidFill>
              <a:srgbClr val="BF9000"/>
            </a:solidFill>
            <a:ln w="63500" cap="flat" cmpd="sng">
              <a:solidFill>
                <a:srgbClr val="BF9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rPr lang="it-IT" sz="2800" b="0" i="0" u="none" strike="noStrike" cap="none" dirty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2022</a:t>
              </a: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1" name="Google Shape;271;p39"/>
            <p:cNvSpPr/>
            <p:nvPr/>
          </p:nvSpPr>
          <p:spPr>
            <a:xfrm>
              <a:off x="89322" y="2018337"/>
              <a:ext cx="1229209" cy="914400"/>
            </a:xfrm>
            <a:prstGeom prst="rect">
              <a:avLst/>
            </a:prstGeom>
            <a:solidFill>
              <a:srgbClr val="FF6600"/>
            </a:solidFill>
            <a:ln w="12700" cap="flat" cmpd="sng">
              <a:solidFill>
                <a:srgbClr val="FF66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Start Activities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AdriaClim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06/2020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72" name="Google Shape;272;p39"/>
            <p:cNvPicPr preferRelativeResize="0"/>
            <p:nvPr/>
          </p:nvPicPr>
          <p:blipFill rotWithShape="1">
            <a:blip r:embed="rId3">
              <a:alphaModFix/>
            </a:blip>
            <a:srcRect r="35700"/>
            <a:stretch/>
          </p:blipFill>
          <p:spPr>
            <a:xfrm>
              <a:off x="192326" y="1270784"/>
              <a:ext cx="1035181" cy="636845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273" name="Google Shape;273;p39"/>
            <p:cNvCxnSpPr/>
            <p:nvPr/>
          </p:nvCxnSpPr>
          <p:spPr>
            <a:xfrm>
              <a:off x="696383" y="2935688"/>
              <a:ext cx="0" cy="505029"/>
            </a:xfrm>
            <a:prstGeom prst="straightConnector1">
              <a:avLst/>
            </a:prstGeom>
            <a:noFill/>
            <a:ln w="25400" cap="flat" cmpd="sng">
              <a:solidFill>
                <a:srgbClr val="FF66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274" name="Google Shape;274;p39"/>
            <p:cNvSpPr/>
            <p:nvPr/>
          </p:nvSpPr>
          <p:spPr>
            <a:xfrm>
              <a:off x="305346" y="4588921"/>
              <a:ext cx="1229209" cy="914400"/>
            </a:xfrm>
            <a:prstGeom prst="rect">
              <a:avLst/>
            </a:prstGeom>
            <a:solidFill>
              <a:srgbClr val="FF6600"/>
            </a:solidFill>
            <a:ln w="12700" cap="flat" cmpd="sng">
              <a:solidFill>
                <a:srgbClr val="FF66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Regional Working Group constitution</a:t>
              </a: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75" name="Google Shape;275;p39"/>
            <p:cNvCxnSpPr/>
            <p:nvPr/>
          </p:nvCxnSpPr>
          <p:spPr>
            <a:xfrm>
              <a:off x="918551" y="4084865"/>
              <a:ext cx="0" cy="505029"/>
            </a:xfrm>
            <a:prstGeom prst="straightConnector1">
              <a:avLst/>
            </a:prstGeom>
            <a:noFill/>
            <a:ln w="25400" cap="flat" cmpd="sng">
              <a:solidFill>
                <a:srgbClr val="FF66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pic>
          <p:nvPicPr>
            <p:cNvPr id="276" name="Google Shape;276;p39" descr="Visualizza immagine di origine"/>
            <p:cNvPicPr preferRelativeResize="0"/>
            <p:nvPr/>
          </p:nvPicPr>
          <p:blipFill rotWithShape="1">
            <a:blip r:embed="rId4">
              <a:alphaModFix/>
            </a:blip>
            <a:srcRect l="5411" t="4101" r="10105" b="5879"/>
            <a:stretch/>
          </p:blipFill>
          <p:spPr>
            <a:xfrm>
              <a:off x="464860" y="5514570"/>
              <a:ext cx="901841" cy="96093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77" name="Google Shape;277;p39"/>
            <p:cNvSpPr/>
            <p:nvPr/>
          </p:nvSpPr>
          <p:spPr>
            <a:xfrm>
              <a:off x="1930534" y="4588921"/>
              <a:ext cx="1229209" cy="914400"/>
            </a:xfrm>
            <a:prstGeom prst="rect">
              <a:avLst/>
            </a:prstGeom>
            <a:solidFill>
              <a:srgbClr val="FF6600"/>
            </a:solidFill>
            <a:ln w="12700" cap="flat" cmpd="sng">
              <a:solidFill>
                <a:srgbClr val="FF66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Draft Preliminary Document</a:t>
              </a: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78" name="Google Shape;278;p39"/>
            <p:cNvCxnSpPr/>
            <p:nvPr/>
          </p:nvCxnSpPr>
          <p:spPr>
            <a:xfrm>
              <a:off x="2524891" y="4084865"/>
              <a:ext cx="0" cy="505029"/>
            </a:xfrm>
            <a:prstGeom prst="straightConnector1">
              <a:avLst/>
            </a:prstGeom>
            <a:noFill/>
            <a:ln w="25400" cap="flat" cmpd="sng">
              <a:solidFill>
                <a:srgbClr val="FF66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pic>
          <p:nvPicPr>
            <p:cNvPr id="279" name="Google Shape;279;p39" descr="Visualizza immagine di origine"/>
            <p:cNvPicPr preferRelativeResize="0"/>
            <p:nvPr/>
          </p:nvPicPr>
          <p:blipFill rotWithShape="1">
            <a:blip r:embed="rId5">
              <a:alphaModFix/>
            </a:blip>
            <a:srcRect l="16833" t="18207" r="15941" b="22233"/>
            <a:stretch/>
          </p:blipFill>
          <p:spPr>
            <a:xfrm>
              <a:off x="2031827" y="1460703"/>
              <a:ext cx="559119" cy="49536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0" name="Google Shape;280;p39"/>
            <p:cNvSpPr/>
            <p:nvPr/>
          </p:nvSpPr>
          <p:spPr>
            <a:xfrm>
              <a:off x="1640227" y="2017567"/>
              <a:ext cx="1229209" cy="914400"/>
            </a:xfrm>
            <a:prstGeom prst="rect">
              <a:avLst/>
            </a:prstGeom>
            <a:solidFill>
              <a:srgbClr val="FF6600"/>
            </a:solidFill>
            <a:ln w="12700" cap="flat" cmpd="sng">
              <a:solidFill>
                <a:srgbClr val="FF66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Participation Team constitution</a:t>
              </a: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81" name="Google Shape;281;p39"/>
            <p:cNvCxnSpPr/>
            <p:nvPr/>
          </p:nvCxnSpPr>
          <p:spPr>
            <a:xfrm>
              <a:off x="2249562" y="2934918"/>
              <a:ext cx="0" cy="505029"/>
            </a:xfrm>
            <a:prstGeom prst="straightConnector1">
              <a:avLst/>
            </a:prstGeom>
            <a:noFill/>
            <a:ln w="25400" cap="flat" cmpd="sng">
              <a:solidFill>
                <a:srgbClr val="FF66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282" name="Google Shape;282;p39"/>
            <p:cNvSpPr txBox="1"/>
            <p:nvPr/>
          </p:nvSpPr>
          <p:spPr>
            <a:xfrm>
              <a:off x="1457474" y="4779431"/>
              <a:ext cx="537327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rPr lang="it-IT" sz="2800" b="1" i="0" u="none" strike="noStrike" cap="none">
                  <a:solidFill>
                    <a:srgbClr val="FF6600"/>
                  </a:solidFill>
                  <a:latin typeface="Calibri"/>
                  <a:ea typeface="Calibri"/>
                  <a:cs typeface="Calibri"/>
                  <a:sym typeface="Calibri"/>
                </a:rPr>
                <a:t>🡪</a:t>
              </a:r>
              <a:endParaRPr sz="2800" b="1" i="0" u="none" strike="noStrike" cap="none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3" name="Google Shape;283;p39"/>
            <p:cNvSpPr/>
            <p:nvPr/>
          </p:nvSpPr>
          <p:spPr>
            <a:xfrm>
              <a:off x="3294250" y="2014421"/>
              <a:ext cx="1229209" cy="914400"/>
            </a:xfrm>
            <a:prstGeom prst="rect">
              <a:avLst/>
            </a:prstGeom>
            <a:solidFill>
              <a:srgbClr val="FFC000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sz="14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Design </a:t>
              </a:r>
              <a:r>
                <a:rPr lang="it-IT"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Participatory Process</a:t>
              </a: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84" name="Google Shape;284;p39"/>
            <p:cNvCxnSpPr/>
            <p:nvPr/>
          </p:nvCxnSpPr>
          <p:spPr>
            <a:xfrm>
              <a:off x="3905746" y="2931772"/>
              <a:ext cx="0" cy="505029"/>
            </a:xfrm>
            <a:prstGeom prst="straightConnector1">
              <a:avLst/>
            </a:prstGeom>
            <a:noFill/>
            <a:ln w="254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285" name="Google Shape;285;p39"/>
            <p:cNvSpPr/>
            <p:nvPr/>
          </p:nvSpPr>
          <p:spPr>
            <a:xfrm>
              <a:off x="3667547" y="4588921"/>
              <a:ext cx="1229209" cy="914400"/>
            </a:xfrm>
            <a:prstGeom prst="rect">
              <a:avLst/>
            </a:prstGeom>
            <a:solidFill>
              <a:srgbClr val="FFC000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lang="it-IT" sz="1300" b="1" i="0" u="none" strike="noStrike" cap="none" dirty="0" err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Preliminary</a:t>
              </a:r>
              <a:r>
                <a:rPr lang="it-IT" sz="1300" b="1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it-IT" sz="1300" b="1" i="0" u="none" strike="noStrike" cap="none" dirty="0" err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Document</a:t>
              </a:r>
              <a:endParaRPr sz="13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lang="it-IT" sz="1200" b="0" i="0" u="none" strike="noStrike" cap="none" dirty="0" err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Guidelines</a:t>
              </a:r>
              <a:r>
                <a:rPr lang="it-IT" sz="1200" b="0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it-IT" sz="1200" b="0" i="0" u="none" strike="noStrike" cap="none" dirty="0" err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for</a:t>
              </a:r>
              <a:r>
                <a:rPr lang="it-IT" sz="1200" b="0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the </a:t>
              </a:r>
              <a:r>
                <a:rPr lang="it-IT" sz="1200" b="0" i="0" u="none" strike="noStrike" cap="none" dirty="0" err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Strategy</a:t>
              </a:r>
              <a:endParaRPr sz="1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86" name="Google Shape;286;p39"/>
            <p:cNvCxnSpPr/>
            <p:nvPr/>
          </p:nvCxnSpPr>
          <p:spPr>
            <a:xfrm>
              <a:off x="4279680" y="4084865"/>
              <a:ext cx="0" cy="505029"/>
            </a:xfrm>
            <a:prstGeom prst="straightConnector1">
              <a:avLst/>
            </a:prstGeom>
            <a:noFill/>
            <a:ln w="254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287" name="Google Shape;287;p39"/>
            <p:cNvSpPr txBox="1"/>
            <p:nvPr/>
          </p:nvSpPr>
          <p:spPr>
            <a:xfrm>
              <a:off x="3152395" y="4779431"/>
              <a:ext cx="537327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rPr lang="it-IT" sz="2800" b="1" i="0" u="none" strike="noStrike" cap="none">
                  <a:solidFill>
                    <a:srgbClr val="FF6600"/>
                  </a:solidFill>
                  <a:latin typeface="Calibri"/>
                  <a:ea typeface="Calibri"/>
                  <a:cs typeface="Calibri"/>
                  <a:sym typeface="Calibri"/>
                </a:rPr>
                <a:t>🡪</a:t>
              </a:r>
              <a:endParaRPr sz="2800" b="1" i="0" u="none" strike="noStrike" cap="none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88" name="Google Shape;288;p39"/>
            <p:cNvPicPr preferRelativeResize="0"/>
            <p:nvPr/>
          </p:nvPicPr>
          <p:blipFill rotWithShape="1">
            <a:blip r:embed="rId6">
              <a:alphaModFix/>
            </a:blip>
            <a:srcRect l="27503" t="23646" r="24431" b="17657"/>
            <a:stretch/>
          </p:blipFill>
          <p:spPr>
            <a:xfrm>
              <a:off x="3343958" y="1188803"/>
              <a:ext cx="1102420" cy="744290"/>
            </a:xfrm>
            <a:prstGeom prst="rect">
              <a:avLst/>
            </a:prstGeom>
            <a:noFill/>
            <a:ln w="9525" cap="flat" cmpd="sng">
              <a:solidFill>
                <a:srgbClr val="00B0F0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289" name="Google Shape;289;p39"/>
            <p:cNvPicPr preferRelativeResize="0"/>
            <p:nvPr/>
          </p:nvPicPr>
          <p:blipFill rotWithShape="1">
            <a:blip r:embed="rId7">
              <a:alphaModFix/>
            </a:blip>
            <a:srcRect b="15447"/>
            <a:stretch/>
          </p:blipFill>
          <p:spPr>
            <a:xfrm>
              <a:off x="3926433" y="5613230"/>
              <a:ext cx="754299" cy="964759"/>
            </a:xfrm>
            <a:prstGeom prst="rect">
              <a:avLst/>
            </a:prstGeom>
            <a:noFill/>
            <a:ln w="12700" cap="flat" cmpd="sng">
              <a:solidFill>
                <a:srgbClr val="00B0F0"/>
              </a:solidFill>
              <a:prstDash val="solid"/>
              <a:miter lim="800000"/>
              <a:headEnd type="none" w="sm" len="sm"/>
              <a:tailEnd type="none" w="sm" len="sm"/>
            </a:ln>
          </p:spPr>
        </p:pic>
        <p:sp>
          <p:nvSpPr>
            <p:cNvPr id="290" name="Google Shape;290;p39"/>
            <p:cNvSpPr/>
            <p:nvPr/>
          </p:nvSpPr>
          <p:spPr>
            <a:xfrm>
              <a:off x="5320730" y="4588921"/>
              <a:ext cx="1249312" cy="914400"/>
            </a:xfrm>
            <a:prstGeom prst="rect">
              <a:avLst/>
            </a:prstGeom>
            <a:solidFill>
              <a:srgbClr val="FFC000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lang="it-IT" sz="13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6 Participated</a:t>
              </a:r>
              <a:endParaRPr sz="13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lang="it-IT" sz="13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Laboratories</a:t>
              </a:r>
              <a:endParaRPr sz="13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lang="it-IT" sz="13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May 2021</a:t>
              </a:r>
              <a:endPara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1" name="Google Shape;291;p39"/>
            <p:cNvSpPr txBox="1"/>
            <p:nvPr/>
          </p:nvSpPr>
          <p:spPr>
            <a:xfrm>
              <a:off x="2825626" y="2217051"/>
              <a:ext cx="537327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rPr lang="it-IT" sz="2800" b="1" i="0" u="none" strike="noStrike" cap="none">
                  <a:solidFill>
                    <a:srgbClr val="FF6600"/>
                  </a:solidFill>
                  <a:latin typeface="Calibri"/>
                  <a:ea typeface="Calibri"/>
                  <a:cs typeface="Calibri"/>
                  <a:sym typeface="Calibri"/>
                </a:rPr>
                <a:t>🡪</a:t>
              </a:r>
              <a:endParaRPr sz="2800" b="1" i="0" u="none" strike="noStrike" cap="none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292" name="Google Shape;292;p39"/>
            <p:cNvCxnSpPr/>
            <p:nvPr/>
          </p:nvCxnSpPr>
          <p:spPr>
            <a:xfrm>
              <a:off x="6456729" y="2931764"/>
              <a:ext cx="0" cy="505029"/>
            </a:xfrm>
            <a:prstGeom prst="straightConnector1">
              <a:avLst/>
            </a:prstGeom>
            <a:noFill/>
            <a:ln w="254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293" name="Google Shape;293;p39"/>
            <p:cNvSpPr/>
            <p:nvPr/>
          </p:nvSpPr>
          <p:spPr>
            <a:xfrm>
              <a:off x="4726644" y="2013287"/>
              <a:ext cx="963638" cy="919450"/>
            </a:xfrm>
            <a:prstGeom prst="rect">
              <a:avLst/>
            </a:prstGeom>
            <a:solidFill>
              <a:srgbClr val="FFC000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lang="it-IT" sz="1200" b="0" i="0" u="none" strike="noStrike" cap="none" dirty="0" err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Launching</a:t>
              </a:r>
              <a:r>
                <a:rPr lang="it-IT" sz="1200" b="0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it-IT" sz="1300" b="1" i="0" u="none" strike="noStrike" cap="none" dirty="0" err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INFODAY</a:t>
              </a:r>
              <a:endParaRPr sz="13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lang="it-IT" sz="1300" b="0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23/04</a:t>
              </a:r>
              <a:endParaRPr sz="13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94" name="Google Shape;294;p39"/>
            <p:cNvCxnSpPr/>
            <p:nvPr/>
          </p:nvCxnSpPr>
          <p:spPr>
            <a:xfrm>
              <a:off x="5248217" y="2934715"/>
              <a:ext cx="0" cy="505029"/>
            </a:xfrm>
            <a:prstGeom prst="straightConnector1">
              <a:avLst/>
            </a:prstGeom>
            <a:noFill/>
            <a:ln w="254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295" name="Google Shape;295;p39"/>
            <p:cNvSpPr/>
            <p:nvPr/>
          </p:nvSpPr>
          <p:spPr>
            <a:xfrm>
              <a:off x="9253938" y="4604525"/>
              <a:ext cx="1060520" cy="914400"/>
            </a:xfrm>
            <a:prstGeom prst="rect">
              <a:avLst/>
            </a:prstGeom>
            <a:solidFill>
              <a:srgbClr val="BF9000"/>
            </a:solidFill>
            <a:ln w="12700" cap="flat" cmpd="sng">
              <a:solidFill>
                <a:srgbClr val="BF9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sz="1400" b="1" i="0" u="none" strike="noStrike" cap="none" dirty="0" err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INFODAY</a:t>
              </a: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sz="1200" b="0" i="0" u="none" strike="noStrike" cap="none" dirty="0" err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Strategy</a:t>
              </a:r>
              <a:r>
                <a:rPr lang="it-IT" sz="1200" b="0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it-IT" sz="1200" b="0" i="0" u="none" strike="noStrike" cap="none" dirty="0" err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Presentation</a:t>
              </a:r>
              <a:endParaRPr sz="1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96" name="Google Shape;296;p39"/>
            <p:cNvCxnSpPr/>
            <p:nvPr/>
          </p:nvCxnSpPr>
          <p:spPr>
            <a:xfrm>
              <a:off x="8370242" y="4084865"/>
              <a:ext cx="0" cy="505029"/>
            </a:xfrm>
            <a:prstGeom prst="straightConnector1">
              <a:avLst/>
            </a:prstGeom>
            <a:noFill/>
            <a:ln w="25400" cap="flat" cmpd="sng">
              <a:solidFill>
                <a:srgbClr val="BF9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grpSp>
          <p:nvGrpSpPr>
            <p:cNvPr id="4" name="Google Shape;297;p39"/>
            <p:cNvGrpSpPr/>
            <p:nvPr/>
          </p:nvGrpSpPr>
          <p:grpSpPr>
            <a:xfrm>
              <a:off x="4826185" y="1177389"/>
              <a:ext cx="792396" cy="752205"/>
              <a:chOff x="4977694" y="23824"/>
              <a:chExt cx="4648200" cy="4412438"/>
            </a:xfrm>
          </p:grpSpPr>
          <p:pic>
            <p:nvPicPr>
              <p:cNvPr id="298" name="Google Shape;298;p39" descr="Visualizza immagine di origine"/>
              <p:cNvPicPr preferRelativeResize="0"/>
              <p:nvPr/>
            </p:nvPicPr>
            <p:blipFill rotWithShape="1">
              <a:blip r:embed="rId8">
                <a:alphaModFix/>
              </a:blip>
              <a:srcRect l="23893" r="27104" b="65126"/>
              <a:stretch/>
            </p:blipFill>
            <p:spPr>
              <a:xfrm>
                <a:off x="5785983" y="23824"/>
                <a:ext cx="2662463" cy="198419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99" name="Google Shape;299;p39" descr="Visualizza immagine di origine"/>
              <p:cNvPicPr preferRelativeResize="0"/>
              <p:nvPr/>
            </p:nvPicPr>
            <p:blipFill rotWithShape="1">
              <a:blip r:embed="rId8">
                <a:alphaModFix/>
              </a:blip>
              <a:srcRect t="35531"/>
              <a:stretch/>
            </p:blipFill>
            <p:spPr>
              <a:xfrm>
                <a:off x="4977694" y="1298389"/>
                <a:ext cx="4648200" cy="3137873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5" name="Google Shape;300;p39"/>
            <p:cNvGrpSpPr/>
            <p:nvPr/>
          </p:nvGrpSpPr>
          <p:grpSpPr>
            <a:xfrm>
              <a:off x="9378046" y="5543476"/>
              <a:ext cx="792396" cy="752205"/>
              <a:chOff x="15842714" y="57400"/>
              <a:chExt cx="4648200" cy="4412439"/>
            </a:xfrm>
          </p:grpSpPr>
          <p:pic>
            <p:nvPicPr>
              <p:cNvPr id="301" name="Google Shape;301;p39" descr="Visualizza immagine di origine"/>
              <p:cNvPicPr preferRelativeResize="0"/>
              <p:nvPr/>
            </p:nvPicPr>
            <p:blipFill rotWithShape="1">
              <a:blip r:embed="rId8">
                <a:alphaModFix/>
              </a:blip>
              <a:srcRect l="23893" r="27104" b="65126"/>
              <a:stretch/>
            </p:blipFill>
            <p:spPr>
              <a:xfrm>
                <a:off x="16651003" y="57400"/>
                <a:ext cx="2662463" cy="198419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02" name="Google Shape;302;p39" descr="Visualizza immagine di origine"/>
              <p:cNvPicPr preferRelativeResize="0"/>
              <p:nvPr/>
            </p:nvPicPr>
            <p:blipFill rotWithShape="1">
              <a:blip r:embed="rId8">
                <a:alphaModFix/>
              </a:blip>
              <a:srcRect t="35531"/>
              <a:stretch/>
            </p:blipFill>
            <p:spPr>
              <a:xfrm>
                <a:off x="15842714" y="1331966"/>
                <a:ext cx="4648200" cy="3137873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6" name="Google Shape;303;p39"/>
            <p:cNvGrpSpPr/>
            <p:nvPr/>
          </p:nvGrpSpPr>
          <p:grpSpPr>
            <a:xfrm>
              <a:off x="5120732" y="5587014"/>
              <a:ext cx="1665333" cy="971971"/>
              <a:chOff x="4956955" y="5300892"/>
              <a:chExt cx="1501289" cy="842286"/>
            </a:xfrm>
          </p:grpSpPr>
          <p:pic>
            <p:nvPicPr>
              <p:cNvPr id="304" name="Google Shape;304;p39" descr="Visualizza immagine di origine"/>
              <p:cNvPicPr preferRelativeResize="0"/>
              <p:nvPr/>
            </p:nvPicPr>
            <p:blipFill rotWithShape="1">
              <a:blip r:embed="rId9">
                <a:alphaModFix/>
              </a:blip>
              <a:srcRect/>
              <a:stretch/>
            </p:blipFill>
            <p:spPr>
              <a:xfrm>
                <a:off x="4956955" y="5300892"/>
                <a:ext cx="870673" cy="84228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05" name="Google Shape;305;p39" descr="Visualizza immagine di origine"/>
              <p:cNvPicPr preferRelativeResize="0"/>
              <p:nvPr/>
            </p:nvPicPr>
            <p:blipFill rotWithShape="1">
              <a:blip r:embed="rId10">
                <a:alphaModFix/>
              </a:blip>
              <a:srcRect l="7743" t="8119" r="6644" b="10765"/>
              <a:stretch/>
            </p:blipFill>
            <p:spPr>
              <a:xfrm>
                <a:off x="5787367" y="5429531"/>
                <a:ext cx="670877" cy="635623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7" name="Google Shape;306;p39"/>
            <p:cNvGrpSpPr/>
            <p:nvPr/>
          </p:nvGrpSpPr>
          <p:grpSpPr>
            <a:xfrm>
              <a:off x="6075563" y="1151930"/>
              <a:ext cx="755703" cy="845303"/>
              <a:chOff x="5957904" y="543235"/>
              <a:chExt cx="914400" cy="1022816"/>
            </a:xfrm>
          </p:grpSpPr>
          <p:pic>
            <p:nvPicPr>
              <p:cNvPr id="307" name="Google Shape;307;p39" descr="Visualizza immagine di origine"/>
              <p:cNvPicPr preferRelativeResize="0"/>
              <p:nvPr/>
            </p:nvPicPr>
            <p:blipFill rotWithShape="1">
              <a:blip r:embed="rId9">
                <a:alphaModFix/>
              </a:blip>
              <a:srcRect/>
              <a:stretch/>
            </p:blipFill>
            <p:spPr>
              <a:xfrm>
                <a:off x="6208660" y="1096818"/>
                <a:ext cx="451056" cy="46923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08" name="Google Shape;308;p39" descr="Visualizza immagine di origine"/>
              <p:cNvPicPr preferRelativeResize="0"/>
              <p:nvPr/>
            </p:nvPicPr>
            <p:blipFill rotWithShape="1">
              <a:blip r:embed="rId11">
                <a:alphaModFix/>
              </a:blip>
              <a:srcRect/>
              <a:stretch/>
            </p:blipFill>
            <p:spPr>
              <a:xfrm>
                <a:off x="5957904" y="543235"/>
                <a:ext cx="914400" cy="91439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309" name="Google Shape;309;p39"/>
            <p:cNvSpPr/>
            <p:nvPr/>
          </p:nvSpPr>
          <p:spPr>
            <a:xfrm>
              <a:off x="5841194" y="2014413"/>
              <a:ext cx="1166410" cy="914400"/>
            </a:xfrm>
            <a:prstGeom prst="rect">
              <a:avLst/>
            </a:prstGeom>
            <a:solidFill>
              <a:srgbClr val="FFC000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it-IT" sz="12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Restitution</a:t>
              </a:r>
              <a:endPara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it-IT" sz="12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Workshop</a:t>
              </a:r>
              <a:r>
                <a:rPr lang="it-IT" sz="12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/>
              </a:r>
              <a:br>
                <a:rPr lang="it-IT" sz="12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it-IT" sz="12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Draft Strategy</a:t>
              </a:r>
              <a:endPara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it-IT" sz="12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16/11</a:t>
              </a:r>
              <a:endPara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0" name="Google Shape;310;p39"/>
            <p:cNvSpPr/>
            <p:nvPr/>
          </p:nvSpPr>
          <p:spPr>
            <a:xfrm>
              <a:off x="7835196" y="4588921"/>
              <a:ext cx="1064604" cy="914400"/>
            </a:xfrm>
            <a:prstGeom prst="rect">
              <a:avLst/>
            </a:prstGeom>
            <a:solidFill>
              <a:srgbClr val="BF9000"/>
            </a:solidFill>
            <a:ln w="12700" cap="flat" cmpd="sng">
              <a:solidFill>
                <a:srgbClr val="BF9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Detailed scenarios on ER coast</a:t>
              </a: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311" name="Google Shape;311;p39"/>
            <p:cNvCxnSpPr/>
            <p:nvPr/>
          </p:nvCxnSpPr>
          <p:spPr>
            <a:xfrm>
              <a:off x="8874298" y="2921079"/>
              <a:ext cx="0" cy="505029"/>
            </a:xfrm>
            <a:prstGeom prst="straightConnector1">
              <a:avLst/>
            </a:prstGeom>
            <a:noFill/>
            <a:ln w="25400" cap="flat" cmpd="sng">
              <a:solidFill>
                <a:srgbClr val="BF9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pic>
          <p:nvPicPr>
            <p:cNvPr id="312" name="Google Shape;312;p39"/>
            <p:cNvPicPr preferRelativeResize="0"/>
            <p:nvPr/>
          </p:nvPicPr>
          <p:blipFill rotWithShape="1">
            <a:blip r:embed="rId3">
              <a:alphaModFix/>
            </a:blip>
            <a:srcRect r="35700"/>
            <a:stretch/>
          </p:blipFill>
          <p:spPr>
            <a:xfrm>
              <a:off x="7773264" y="5702929"/>
              <a:ext cx="1228165" cy="636845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</p:pic>
        <p:sp>
          <p:nvSpPr>
            <p:cNvPr id="313" name="Google Shape;313;p39"/>
            <p:cNvSpPr/>
            <p:nvPr/>
          </p:nvSpPr>
          <p:spPr>
            <a:xfrm>
              <a:off x="8257344" y="1996638"/>
              <a:ext cx="1229209" cy="914400"/>
            </a:xfrm>
            <a:prstGeom prst="rect">
              <a:avLst/>
            </a:prstGeom>
            <a:solidFill>
              <a:srgbClr val="BF9000"/>
            </a:solidFill>
            <a:ln w="12700" cap="flat" cmpd="sng">
              <a:solidFill>
                <a:srgbClr val="BF9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Detailed scenarios</a:t>
              </a: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Strategy 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tuning-up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314" name="Google Shape;314;p39"/>
            <p:cNvCxnSpPr/>
            <p:nvPr/>
          </p:nvCxnSpPr>
          <p:spPr>
            <a:xfrm>
              <a:off x="9745712" y="4079413"/>
              <a:ext cx="0" cy="505029"/>
            </a:xfrm>
            <a:prstGeom prst="straightConnector1">
              <a:avLst/>
            </a:prstGeom>
            <a:noFill/>
            <a:ln w="25400" cap="flat" cmpd="sng">
              <a:solidFill>
                <a:srgbClr val="BF9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pic>
          <p:nvPicPr>
            <p:cNvPr id="315" name="Google Shape;315;p39" descr="Visualizza immagine di origine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2176374" y="5657064"/>
              <a:ext cx="826517" cy="8443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6" name="Google Shape;316;p39" descr="Visualizza dettagli immagine correlata"/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9738394" y="1429451"/>
              <a:ext cx="523220" cy="52322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8" name="Google Shape;317;p39"/>
            <p:cNvGrpSpPr/>
            <p:nvPr/>
          </p:nvGrpSpPr>
          <p:grpSpPr>
            <a:xfrm>
              <a:off x="8465395" y="1183838"/>
              <a:ext cx="854896" cy="817502"/>
              <a:chOff x="7764613" y="41301"/>
              <a:chExt cx="985308" cy="942209"/>
            </a:xfrm>
          </p:grpSpPr>
          <p:pic>
            <p:nvPicPr>
              <p:cNvPr id="318" name="Google Shape;318;p39" descr="Visualizza immagine di origine"/>
              <p:cNvPicPr preferRelativeResize="0"/>
              <p:nvPr/>
            </p:nvPicPr>
            <p:blipFill rotWithShape="1">
              <a:blip r:embed="rId14">
                <a:alphaModFix/>
              </a:blip>
              <a:srcRect/>
              <a:stretch/>
            </p:blipFill>
            <p:spPr>
              <a:xfrm>
                <a:off x="8023131" y="41301"/>
                <a:ext cx="726790" cy="89717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19" name="Google Shape;319;p39" descr="Visualizza immagine di origine"/>
              <p:cNvPicPr preferRelativeResize="0"/>
              <p:nvPr/>
            </p:nvPicPr>
            <p:blipFill rotWithShape="1">
              <a:blip r:embed="rId15">
                <a:alphaModFix/>
              </a:blip>
              <a:srcRect/>
              <a:stretch/>
            </p:blipFill>
            <p:spPr>
              <a:xfrm rot="378293">
                <a:off x="7810393" y="89069"/>
                <a:ext cx="575723" cy="86544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320" name="Google Shape;320;p39"/>
            <p:cNvSpPr/>
            <p:nvPr/>
          </p:nvSpPr>
          <p:spPr>
            <a:xfrm>
              <a:off x="9632864" y="2001341"/>
              <a:ext cx="959844" cy="914400"/>
            </a:xfrm>
            <a:prstGeom prst="rect">
              <a:avLst/>
            </a:prstGeom>
            <a:solidFill>
              <a:srgbClr val="BF9000"/>
            </a:solidFill>
            <a:ln w="12700" cap="flat" cmpd="sng">
              <a:solidFill>
                <a:srgbClr val="BF9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it-IT" sz="12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Final Document</a:t>
              </a:r>
              <a:endPara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it-IT" sz="12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GIDAC</a:t>
              </a:r>
              <a:endPara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321" name="Google Shape;321;p39"/>
            <p:cNvCxnSpPr/>
            <p:nvPr/>
          </p:nvCxnSpPr>
          <p:spPr>
            <a:xfrm>
              <a:off x="10098434" y="2930371"/>
              <a:ext cx="0" cy="505029"/>
            </a:xfrm>
            <a:prstGeom prst="straightConnector1">
              <a:avLst/>
            </a:prstGeom>
            <a:noFill/>
            <a:ln w="25400" cap="flat" cmpd="sng">
              <a:solidFill>
                <a:srgbClr val="BF9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pic>
          <p:nvPicPr>
            <p:cNvPr id="322" name="Google Shape;322;p39"/>
            <p:cNvPicPr preferRelativeResize="0"/>
            <p:nvPr/>
          </p:nvPicPr>
          <p:blipFill rotWithShape="1">
            <a:blip r:embed="rId16">
              <a:alphaModFix/>
            </a:blip>
            <a:srcRect/>
            <a:stretch/>
          </p:blipFill>
          <p:spPr>
            <a:xfrm>
              <a:off x="1808631" y="1089574"/>
              <a:ext cx="1005513" cy="38600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23" name="Google Shape;323;p39"/>
            <p:cNvSpPr txBox="1"/>
            <p:nvPr/>
          </p:nvSpPr>
          <p:spPr>
            <a:xfrm>
              <a:off x="1058949" y="1878012"/>
              <a:ext cx="407498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rPr lang="it-IT" sz="2800" b="1" i="0" u="none" strike="noStrike" cap="none">
                  <a:solidFill>
                    <a:srgbClr val="99FF33"/>
                  </a:solidFill>
                  <a:latin typeface="Calibri"/>
                  <a:ea typeface="Calibri"/>
                  <a:cs typeface="Calibri"/>
                  <a:sym typeface="Calibri"/>
                </a:rPr>
                <a:t>✓</a:t>
              </a:r>
              <a:endParaRPr sz="2800" b="1" i="0" u="none" strike="noStrike" cap="none">
                <a:solidFill>
                  <a:srgbClr val="99FF33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4" name="Google Shape;324;p39"/>
            <p:cNvSpPr txBox="1"/>
            <p:nvPr/>
          </p:nvSpPr>
          <p:spPr>
            <a:xfrm>
              <a:off x="4272516" y="1835621"/>
              <a:ext cx="425318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rPr lang="it-IT" sz="2800" b="1" i="0" u="none" strike="noStrike" cap="none">
                  <a:solidFill>
                    <a:srgbClr val="99FF33"/>
                  </a:solidFill>
                  <a:latin typeface="Calibri"/>
                  <a:ea typeface="Calibri"/>
                  <a:cs typeface="Calibri"/>
                  <a:sym typeface="Calibri"/>
                </a:rPr>
                <a:t>✓</a:t>
              </a:r>
              <a:endParaRPr sz="2800" b="1" i="0" u="none" strike="noStrike" cap="none">
                <a:solidFill>
                  <a:srgbClr val="99FF33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5" name="Google Shape;325;p39"/>
            <p:cNvSpPr txBox="1"/>
            <p:nvPr/>
          </p:nvSpPr>
          <p:spPr>
            <a:xfrm>
              <a:off x="5444411" y="1835621"/>
              <a:ext cx="425318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rPr lang="it-IT" sz="2800" b="1" i="0" u="none" strike="noStrike" cap="none">
                  <a:solidFill>
                    <a:srgbClr val="99FF33"/>
                  </a:solidFill>
                  <a:latin typeface="Calibri"/>
                  <a:ea typeface="Calibri"/>
                  <a:cs typeface="Calibri"/>
                  <a:sym typeface="Calibri"/>
                </a:rPr>
                <a:t>✓</a:t>
              </a:r>
              <a:endParaRPr sz="2800" b="1" i="0" u="none" strike="noStrike" cap="none">
                <a:solidFill>
                  <a:srgbClr val="99FF33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6" name="Google Shape;326;p39"/>
            <p:cNvSpPr txBox="1"/>
            <p:nvPr/>
          </p:nvSpPr>
          <p:spPr>
            <a:xfrm>
              <a:off x="2600881" y="1874440"/>
              <a:ext cx="407498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rPr lang="it-IT" sz="2800" b="1" i="0" u="none" strike="noStrike" cap="none">
                  <a:solidFill>
                    <a:srgbClr val="99FF33"/>
                  </a:solidFill>
                  <a:latin typeface="Calibri"/>
                  <a:ea typeface="Calibri"/>
                  <a:cs typeface="Calibri"/>
                  <a:sym typeface="Calibri"/>
                </a:rPr>
                <a:t>✓</a:t>
              </a:r>
              <a:endParaRPr sz="2800" b="1" i="0" u="none" strike="noStrike" cap="none">
                <a:solidFill>
                  <a:srgbClr val="99FF33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7" name="Google Shape;327;p39"/>
            <p:cNvSpPr txBox="1"/>
            <p:nvPr/>
          </p:nvSpPr>
          <p:spPr>
            <a:xfrm>
              <a:off x="1296356" y="4452293"/>
              <a:ext cx="377142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rPr lang="it-IT" sz="2800" b="1" i="0" u="none" strike="noStrike" cap="none">
                  <a:solidFill>
                    <a:srgbClr val="99FF33"/>
                  </a:solidFill>
                  <a:latin typeface="Calibri"/>
                  <a:ea typeface="Calibri"/>
                  <a:cs typeface="Calibri"/>
                  <a:sym typeface="Calibri"/>
                </a:rPr>
                <a:t>✓</a:t>
              </a:r>
              <a:endParaRPr sz="2800" b="1" i="0" u="none" strike="noStrike" cap="none">
                <a:solidFill>
                  <a:srgbClr val="99FF33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8" name="Google Shape;328;p39"/>
            <p:cNvSpPr txBox="1"/>
            <p:nvPr/>
          </p:nvSpPr>
          <p:spPr>
            <a:xfrm>
              <a:off x="2897634" y="4470300"/>
              <a:ext cx="377142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rPr lang="it-IT" sz="2800" b="1" i="0" u="none" strike="noStrike" cap="none">
                  <a:solidFill>
                    <a:srgbClr val="99FF33"/>
                  </a:solidFill>
                  <a:latin typeface="Calibri"/>
                  <a:ea typeface="Calibri"/>
                  <a:cs typeface="Calibri"/>
                  <a:sym typeface="Calibri"/>
                </a:rPr>
                <a:t>✓</a:t>
              </a:r>
              <a:endParaRPr sz="2800" b="1" i="0" u="none" strike="noStrike" cap="none">
                <a:solidFill>
                  <a:srgbClr val="99FF33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9" name="Google Shape;329;p39"/>
            <p:cNvSpPr txBox="1"/>
            <p:nvPr/>
          </p:nvSpPr>
          <p:spPr>
            <a:xfrm>
              <a:off x="4608724" y="4427909"/>
              <a:ext cx="377142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rPr lang="it-IT" sz="2800" b="1" i="0" u="none" strike="noStrike" cap="none">
                  <a:solidFill>
                    <a:srgbClr val="99FF33"/>
                  </a:solidFill>
                  <a:latin typeface="Calibri"/>
                  <a:ea typeface="Calibri"/>
                  <a:cs typeface="Calibri"/>
                  <a:sym typeface="Calibri"/>
                </a:rPr>
                <a:t>✓</a:t>
              </a:r>
              <a:endParaRPr sz="2800" b="1" i="0" u="none" strike="noStrike" cap="none">
                <a:solidFill>
                  <a:srgbClr val="99FF33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0" name="Google Shape;330;p39"/>
            <p:cNvSpPr txBox="1"/>
            <p:nvPr/>
          </p:nvSpPr>
          <p:spPr>
            <a:xfrm>
              <a:off x="6293459" y="4427909"/>
              <a:ext cx="431386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rPr lang="it-IT" sz="2800" b="0" i="0" u="none" strike="noStrike" cap="none">
                  <a:solidFill>
                    <a:srgbClr val="99FF33"/>
                  </a:solidFill>
                  <a:latin typeface="Calibri"/>
                  <a:ea typeface="Calibri"/>
                  <a:cs typeface="Calibri"/>
                  <a:sym typeface="Calibri"/>
                </a:rPr>
                <a:t>✓</a:t>
              </a:r>
              <a:endParaRPr sz="2800" b="0" i="0" u="none" strike="noStrike" cap="none">
                <a:solidFill>
                  <a:srgbClr val="99FF33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1" name="Google Shape;331;p39"/>
            <p:cNvSpPr txBox="1"/>
            <p:nvPr/>
          </p:nvSpPr>
          <p:spPr>
            <a:xfrm>
              <a:off x="6720788" y="1849211"/>
              <a:ext cx="425318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rPr lang="it-IT" sz="2800" b="1" i="0" u="none" strike="noStrike" cap="none" dirty="0">
                  <a:solidFill>
                    <a:srgbClr val="99FF33"/>
                  </a:solidFill>
                  <a:latin typeface="Calibri"/>
                  <a:ea typeface="Calibri"/>
                  <a:cs typeface="Calibri"/>
                  <a:sym typeface="Calibri"/>
                </a:rPr>
                <a:t>✓</a:t>
              </a:r>
              <a:endParaRPr sz="2800" b="1" i="0" u="none" strike="noStrike" cap="none" dirty="0">
                <a:solidFill>
                  <a:srgbClr val="99FF33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2" name="Google Shape;332;p39"/>
            <p:cNvSpPr/>
            <p:nvPr/>
          </p:nvSpPr>
          <p:spPr>
            <a:xfrm>
              <a:off x="7070637" y="1999435"/>
              <a:ext cx="1126296" cy="914400"/>
            </a:xfrm>
            <a:prstGeom prst="rect">
              <a:avLst/>
            </a:prstGeom>
            <a:solidFill>
              <a:srgbClr val="BF9000"/>
            </a:solidFill>
            <a:ln w="12700" cap="flat" cmpd="sng">
              <a:solidFill>
                <a:srgbClr val="BF9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lang="it-IT" sz="1200" b="1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Public </a:t>
              </a:r>
              <a:r>
                <a:rPr lang="it-IT" sz="1200" b="1" i="0" u="none" strike="noStrike" cap="none" dirty="0" err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consultation</a:t>
              </a:r>
              <a:endParaRPr sz="12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lang="it-IT" sz="1300" b="0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5/04-31/05</a:t>
              </a: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" name="Google Shape;333;p39"/>
            <p:cNvSpPr/>
            <p:nvPr/>
          </p:nvSpPr>
          <p:spPr>
            <a:xfrm>
              <a:off x="7506146" y="2943956"/>
              <a:ext cx="327984" cy="488033"/>
            </a:xfrm>
            <a:prstGeom prst="rect">
              <a:avLst/>
            </a:prstGeom>
            <a:solidFill>
              <a:srgbClr val="BF9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4" name="Google Shape;334;p39"/>
            <p:cNvSpPr/>
            <p:nvPr/>
          </p:nvSpPr>
          <p:spPr>
            <a:xfrm rot="16200000" flipH="1">
              <a:off x="7562104" y="930642"/>
              <a:ext cx="1330604" cy="620445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FFFF00"/>
            </a:solidFill>
            <a:ln w="38100" cap="flat" cmpd="sng">
              <a:solidFill>
                <a:srgbClr val="FF66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it-IT" sz="1600" b="1" i="0" u="none" strike="noStrike" cap="none" dirty="0" err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We</a:t>
              </a:r>
              <a:r>
                <a:rPr lang="it-IT" sz="1600" b="1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’re </a:t>
              </a:r>
              <a:r>
                <a:rPr lang="it-IT" sz="1600" b="1" i="0" u="none" strike="noStrike" cap="none" dirty="0" err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here</a:t>
              </a:r>
              <a:endParaRPr sz="16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336" name="Google Shape;336;p39"/>
          <p:cNvCxnSpPr/>
          <p:nvPr/>
        </p:nvCxnSpPr>
        <p:spPr>
          <a:xfrm>
            <a:off x="5983077" y="4089781"/>
            <a:ext cx="0" cy="505029"/>
          </a:xfrm>
          <a:prstGeom prst="straightConnector1">
            <a:avLst/>
          </a:prstGeom>
          <a:noFill/>
          <a:ln w="254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74" name="Google Shape;331;p39"/>
          <p:cNvSpPr txBox="1"/>
          <p:nvPr/>
        </p:nvSpPr>
        <p:spPr>
          <a:xfrm>
            <a:off x="7795572" y="2169772"/>
            <a:ext cx="41584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it-IT" sz="2800" b="1" i="0" u="none" strike="noStrike" cap="none" dirty="0">
                <a:solidFill>
                  <a:srgbClr val="99FF33"/>
                </a:solidFill>
                <a:latin typeface="Calibri"/>
                <a:ea typeface="Calibri"/>
                <a:cs typeface="Calibri"/>
                <a:sym typeface="Calibri"/>
              </a:rPr>
              <a:t>✓</a:t>
            </a:r>
            <a:endParaRPr sz="2800" b="1" i="0" u="none" strike="noStrike" cap="none" dirty="0">
              <a:solidFill>
                <a:srgbClr val="99FF3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5" name="Google Shape;239;p10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6534626" y="7110068"/>
            <a:ext cx="3021579" cy="341454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240;p10"/>
          <p:cNvSpPr/>
          <p:nvPr/>
        </p:nvSpPr>
        <p:spPr>
          <a:xfrm>
            <a:off x="3252346" y="7089311"/>
            <a:ext cx="3362814" cy="43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850" tIns="95375" rIns="190850" bIns="95375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699"/>
              </a:buClr>
              <a:buSzPts val="1400"/>
              <a:buFont typeface="Century Gothic"/>
              <a:buNone/>
            </a:pPr>
            <a:r>
              <a:rPr lang="it-IT" sz="1600" b="0" i="1" u="none" strike="noStrike" cap="none" dirty="0" err="1">
                <a:solidFill>
                  <a:srgbClr val="00669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By</a:t>
            </a:r>
            <a:r>
              <a:rPr lang="it-IT" sz="1600" b="0" i="1" u="none" strike="noStrike" cap="none" dirty="0">
                <a:solidFill>
                  <a:srgbClr val="00669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Roberto Montanari </a:t>
            </a:r>
            <a:r>
              <a:rPr lang="it-IT" sz="1600" b="0" i="1" u="none" strike="noStrike" cap="none" dirty="0" err="1">
                <a:solidFill>
                  <a:srgbClr val="00669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RER</a:t>
            </a:r>
            <a:endParaRPr sz="1600" b="0" i="0" u="none" strike="noStrike" cap="none" dirty="0">
              <a:solidFill>
                <a:srgbClr val="00669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" name="Rettangolo 76"/>
          <p:cNvSpPr/>
          <p:nvPr/>
        </p:nvSpPr>
        <p:spPr>
          <a:xfrm>
            <a:off x="9236789" y="3832428"/>
            <a:ext cx="91563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SzPts val="2800"/>
            </a:pPr>
            <a:r>
              <a:rPr lang="it-IT" sz="2800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2023</a:t>
            </a:r>
            <a:endParaRPr lang="it-IT" sz="2800" dirty="0"/>
          </a:p>
        </p:txBody>
      </p:sp>
      <p:cxnSp>
        <p:nvCxnSpPr>
          <p:cNvPr id="79" name="Connettore 1 78"/>
          <p:cNvCxnSpPr/>
          <p:nvPr/>
        </p:nvCxnSpPr>
        <p:spPr>
          <a:xfrm flipV="1">
            <a:off x="8327923" y="3972231"/>
            <a:ext cx="924232" cy="29496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ttangolo 24"/>
          <p:cNvSpPr/>
          <p:nvPr/>
        </p:nvSpPr>
        <p:spPr>
          <a:xfrm>
            <a:off x="5611308" y="6948189"/>
            <a:ext cx="2470902" cy="6114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026" name="Picture 2" descr="G:\Il mio Drive\__MARE\progetti\20_1_AdriaClim_ITHR_LP\WP2_Communication\AdriaClim_ImmagineNostra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77910" y="4663859"/>
            <a:ext cx="2996588" cy="2878803"/>
          </a:xfrm>
          <a:prstGeom prst="rect">
            <a:avLst/>
          </a:prstGeom>
          <a:noFill/>
        </p:spPr>
      </p:pic>
      <p:grpSp>
        <p:nvGrpSpPr>
          <p:cNvPr id="2" name="Gruppo 18"/>
          <p:cNvGrpSpPr/>
          <p:nvPr/>
        </p:nvGrpSpPr>
        <p:grpSpPr>
          <a:xfrm>
            <a:off x="349102" y="4030254"/>
            <a:ext cx="4996011" cy="2284821"/>
            <a:chOff x="5518980" y="209032"/>
            <a:chExt cx="4996011" cy="2284821"/>
          </a:xfrm>
        </p:grpSpPr>
        <p:grpSp>
          <p:nvGrpSpPr>
            <p:cNvPr id="3" name="Gruppo 27"/>
            <p:cNvGrpSpPr/>
            <p:nvPr/>
          </p:nvGrpSpPr>
          <p:grpSpPr>
            <a:xfrm>
              <a:off x="5715619" y="412715"/>
              <a:ext cx="4799372" cy="1854104"/>
              <a:chOff x="2405353" y="1213275"/>
              <a:chExt cx="6579700" cy="1854104"/>
            </a:xfrm>
          </p:grpSpPr>
          <p:grpSp>
            <p:nvGrpSpPr>
              <p:cNvPr id="4" name="Gruppo 41"/>
              <p:cNvGrpSpPr/>
              <p:nvPr/>
            </p:nvGrpSpPr>
            <p:grpSpPr>
              <a:xfrm>
                <a:off x="2405353" y="1213275"/>
                <a:ext cx="6579700" cy="1854104"/>
                <a:chOff x="2023051" y="2811063"/>
                <a:chExt cx="6579700" cy="1854104"/>
              </a:xfrm>
            </p:grpSpPr>
            <p:grpSp>
              <p:nvGrpSpPr>
                <p:cNvPr id="5" name="Gruppo 34">
                  <a:extLst>
                    <a:ext uri="{FF2B5EF4-FFF2-40B4-BE49-F238E27FC236}">
                      <a16:creationId xmlns:a16="http://schemas.microsoft.com/office/drawing/2014/main" xmlns="" id="{D27CBC7E-2F7D-47CC-8591-B2E1E8F29E42}"/>
                    </a:ext>
                  </a:extLst>
                </p:cNvPr>
                <p:cNvGrpSpPr/>
                <p:nvPr/>
              </p:nvGrpSpPr>
              <p:grpSpPr>
                <a:xfrm>
                  <a:off x="2023051" y="2811063"/>
                  <a:ext cx="6579700" cy="1837953"/>
                  <a:chOff x="1229639" y="2682481"/>
                  <a:chExt cx="6816346" cy="2026012"/>
                </a:xfrm>
              </p:grpSpPr>
              <p:sp>
                <p:nvSpPr>
                  <p:cNvPr id="46" name="CasellaDiTesto 45">
                    <a:extLst>
                      <a:ext uri="{FF2B5EF4-FFF2-40B4-BE49-F238E27FC236}">
                        <a16:creationId xmlns:a16="http://schemas.microsoft.com/office/drawing/2014/main" xmlns="" id="{5D31D999-87CA-4D9E-9550-D46872373F8D}"/>
                      </a:ext>
                    </a:extLst>
                  </p:cNvPr>
                  <p:cNvSpPr txBox="1"/>
                  <p:nvPr/>
                </p:nvSpPr>
                <p:spPr>
                  <a:xfrm>
                    <a:off x="1732911" y="3880320"/>
                    <a:ext cx="6084665" cy="373195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>
                      <a:defRPr/>
                    </a:pPr>
                    <a:r>
                      <a:rPr lang="it-IT" sz="1600" dirty="0" smtClean="0">
                        <a:solidFill>
                          <a:srgbClr val="006699"/>
                        </a:solidFill>
                        <a:latin typeface="Century Gothic" pitchFamily="34" charset="0"/>
                      </a:rPr>
                      <a:t>Viale Silvani, 6 – 40122 Bologna (Italy)</a:t>
                    </a:r>
                    <a:endParaRPr lang="it-IT" sz="1600" dirty="0">
                      <a:solidFill>
                        <a:srgbClr val="006699"/>
                      </a:solidFill>
                      <a:latin typeface="Century Gothic" pitchFamily="34" charset="0"/>
                    </a:endParaRPr>
                  </a:p>
                </p:txBody>
              </p:sp>
              <p:pic>
                <p:nvPicPr>
                  <p:cNvPr id="47" name="Immagine 8" descr="indirizzo.jpg">
                    <a:extLst>
                      <a:ext uri="{FF2B5EF4-FFF2-40B4-BE49-F238E27FC236}">
                        <a16:creationId xmlns:a16="http://schemas.microsoft.com/office/drawing/2014/main" xmlns="" id="{A1351E14-EAD9-44FF-940D-FDD09ED61D9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xmlns="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229639" y="3880321"/>
                    <a:ext cx="587640" cy="35877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48" name="CasellaDiTesto 47">
                    <a:extLst>
                      <a:ext uri="{FF2B5EF4-FFF2-40B4-BE49-F238E27FC236}">
                        <a16:creationId xmlns:a16="http://schemas.microsoft.com/office/drawing/2014/main" xmlns="" id="{85ED993D-B951-4FE4-A56C-48C627DA7E7A}"/>
                      </a:ext>
                    </a:extLst>
                  </p:cNvPr>
                  <p:cNvSpPr txBox="1"/>
                  <p:nvPr/>
                </p:nvSpPr>
                <p:spPr>
                  <a:xfrm>
                    <a:off x="1781710" y="4335298"/>
                    <a:ext cx="6264275" cy="373195"/>
                  </a:xfrm>
                  <a:prstGeom prst="rect">
                    <a:avLst/>
                  </a:prstGeom>
                  <a:noFill/>
                </p:spPr>
                <p:txBody>
                  <a:bodyPr>
                    <a:spAutoFit/>
                  </a:bodyPr>
                  <a:lstStyle/>
                  <a:p>
                    <a:pPr>
                      <a:defRPr/>
                    </a:pPr>
                    <a:r>
                      <a:rPr lang="de-DE" sz="1600" dirty="0" smtClean="0">
                        <a:solidFill>
                          <a:srgbClr val="006699"/>
                        </a:solidFill>
                        <a:latin typeface="Century Gothic" pitchFamily="34" charset="0"/>
                        <a:hlinkClick r:id="rId4"/>
                      </a:rPr>
                      <a:t>https://www.arpae.it/sim/</a:t>
                    </a:r>
                    <a:endParaRPr lang="it-IT" sz="1600" dirty="0">
                      <a:solidFill>
                        <a:srgbClr val="006699"/>
                      </a:solidFill>
                      <a:latin typeface="Century Gothic" pitchFamily="34" charset="0"/>
                    </a:endParaRPr>
                  </a:p>
                </p:txBody>
              </p:sp>
              <p:sp>
                <p:nvSpPr>
                  <p:cNvPr id="49" name="CasellaDiTesto 48">
                    <a:extLst>
                      <a:ext uri="{FF2B5EF4-FFF2-40B4-BE49-F238E27FC236}">
                        <a16:creationId xmlns:a16="http://schemas.microsoft.com/office/drawing/2014/main" xmlns="" id="{31B3B20C-2437-429D-BA43-0FE84556EE5C}"/>
                      </a:ext>
                    </a:extLst>
                  </p:cNvPr>
                  <p:cNvSpPr txBox="1"/>
                  <p:nvPr/>
                </p:nvSpPr>
                <p:spPr>
                  <a:xfrm>
                    <a:off x="1695366" y="2682481"/>
                    <a:ext cx="3208089" cy="508902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marL="622300" indent="-622300">
                      <a:defRPr/>
                    </a:pPr>
                    <a:r>
                      <a:rPr lang="en-US" sz="2400" b="1" dirty="0" err="1" smtClean="0">
                        <a:solidFill>
                          <a:srgbClr val="006699"/>
                        </a:solidFill>
                        <a:latin typeface="Century Gothic" pitchFamily="34" charset="0"/>
                      </a:rPr>
                      <a:t>AdriaClim</a:t>
                    </a:r>
                    <a:r>
                      <a:rPr lang="en-US" sz="2400" b="1" dirty="0" smtClean="0">
                        <a:solidFill>
                          <a:srgbClr val="006699"/>
                        </a:solidFill>
                        <a:latin typeface="Century Gothic" pitchFamily="34" charset="0"/>
                      </a:rPr>
                      <a:t> LP</a:t>
                    </a:r>
                    <a:endParaRPr lang="en-US" sz="2400" b="1" dirty="0">
                      <a:solidFill>
                        <a:srgbClr val="006699"/>
                      </a:solidFill>
                      <a:latin typeface="Century Gothic" pitchFamily="34" charset="0"/>
                    </a:endParaRPr>
                  </a:p>
                </p:txBody>
              </p:sp>
            </p:grpSp>
            <p:pic>
              <p:nvPicPr>
                <p:cNvPr id="42" name="Immagine 21" descr="mail.jpg">
                  <a:extLst>
                    <a:ext uri="{FF2B5EF4-FFF2-40B4-BE49-F238E27FC236}">
                      <a16:creationId xmlns="" xmlns:a16="http://schemas.microsoft.com/office/drawing/2014/main" id="{146BA4FC-1EF5-4658-BFEF-B8EF7970A0F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=""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071828" y="4339693"/>
                  <a:ext cx="548950" cy="32547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6" name="Gruppo 45"/>
              <p:cNvGrpSpPr/>
              <p:nvPr/>
            </p:nvGrpSpPr>
            <p:grpSpPr>
              <a:xfrm>
                <a:off x="2433064" y="1814658"/>
                <a:ext cx="6273872" cy="410776"/>
                <a:chOff x="2374777" y="766011"/>
                <a:chExt cx="6273872" cy="410776"/>
              </a:xfrm>
            </p:grpSpPr>
            <p:sp>
              <p:nvSpPr>
                <p:cNvPr id="34" name="CasellaDiTesto 33">
                  <a:extLst>
                    <a:ext uri="{FF2B5EF4-FFF2-40B4-BE49-F238E27FC236}">
                      <a16:creationId xmlns:a16="http://schemas.microsoft.com/office/drawing/2014/main" xmlns="" id="{85ED993D-B951-4FE4-A56C-48C627DA7E7A}"/>
                    </a:ext>
                  </a:extLst>
                </p:cNvPr>
                <p:cNvSpPr txBox="1"/>
                <p:nvPr/>
              </p:nvSpPr>
              <p:spPr>
                <a:xfrm>
                  <a:off x="2753655" y="766011"/>
                  <a:ext cx="5894994" cy="40011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>
                    <a:defRPr/>
                  </a:pPr>
                  <a:r>
                    <a:rPr lang="de-DE" sz="2000" b="1" dirty="0" smtClean="0">
                      <a:solidFill>
                        <a:srgbClr val="006699"/>
                      </a:solidFill>
                      <a:latin typeface="Century Gothic" pitchFamily="34" charset="0"/>
                    </a:rPr>
                    <a:t>adriaclim-arpae@arpae.it</a:t>
                  </a:r>
                  <a:endParaRPr lang="it-IT" sz="2000" b="1" dirty="0">
                    <a:solidFill>
                      <a:srgbClr val="006699"/>
                    </a:solidFill>
                    <a:latin typeface="Century Gothic" pitchFamily="34" charset="0"/>
                  </a:endParaRPr>
                </a:p>
              </p:txBody>
            </p:sp>
            <p:pic>
              <p:nvPicPr>
                <p:cNvPr id="35" name="Immagine 9" descr="mail.jpg">
                  <a:extLst>
                    <a:ext uri="{FF2B5EF4-FFF2-40B4-BE49-F238E27FC236}">
                      <a16:creationId xmlns:a16="http://schemas.microsoft.com/office/drawing/2014/main" xmlns="" id="{D9A8D396-270E-4EA0-B5F2-428E7A839D0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374777" y="851313"/>
                  <a:ext cx="461969" cy="32547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pic>
          <p:nvPicPr>
            <p:cNvPr id="17" name="Picture 3" descr="G:\Il mio Drive\__MARE\DOCUMENTI\07_Arpae_er_rgb_trasp.png"/>
            <p:cNvPicPr>
              <a:picLocks noChangeAspect="1" noChangeArrowheads="1"/>
            </p:cNvPicPr>
            <p:nvPr/>
          </p:nvPicPr>
          <p:blipFill>
            <a:blip r:embed="rId7"/>
            <a:srcRect t="6721" b="15004"/>
            <a:stretch>
              <a:fillRect/>
            </a:stretch>
          </p:blipFill>
          <p:spPr bwMode="auto">
            <a:xfrm>
              <a:off x="8370242" y="270880"/>
              <a:ext cx="1836790" cy="757845"/>
            </a:xfrm>
            <a:prstGeom prst="rect">
              <a:avLst/>
            </a:prstGeom>
            <a:noFill/>
          </p:spPr>
        </p:pic>
        <p:sp>
          <p:nvSpPr>
            <p:cNvPr id="18" name="Rettangolo 17"/>
            <p:cNvSpPr/>
            <p:nvPr/>
          </p:nvSpPr>
          <p:spPr>
            <a:xfrm>
              <a:off x="5518980" y="209032"/>
              <a:ext cx="4919174" cy="2284821"/>
            </a:xfrm>
            <a:prstGeom prst="rect">
              <a:avLst/>
            </a:prstGeom>
            <a:noFill/>
            <a:ln w="28575">
              <a:solidFill>
                <a:srgbClr val="0066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21" name="Rettangolo 20"/>
          <p:cNvSpPr/>
          <p:nvPr/>
        </p:nvSpPr>
        <p:spPr>
          <a:xfrm>
            <a:off x="3123992" y="1440133"/>
            <a:ext cx="44422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800" b="1" dirty="0" smtClean="0">
                <a:solidFill>
                  <a:srgbClr val="006699"/>
                </a:solidFill>
                <a:latin typeface="Century Gothic" pitchFamily="34" charset="0"/>
                <a:hlinkClick r:id="rId8"/>
              </a:rPr>
              <a:t>www.italy-croatia.eu/web/</a:t>
            </a:r>
            <a:r>
              <a:rPr lang="it-IT" sz="1800" b="1" dirty="0" err="1" smtClean="0">
                <a:solidFill>
                  <a:srgbClr val="006699"/>
                </a:solidFill>
                <a:latin typeface="Century Gothic" pitchFamily="34" charset="0"/>
                <a:hlinkClick r:id="rId8"/>
              </a:rPr>
              <a:t>adriaclim</a:t>
            </a:r>
            <a:r>
              <a:rPr lang="it-IT" sz="1800" b="1" dirty="0" smtClean="0">
                <a:solidFill>
                  <a:srgbClr val="006699"/>
                </a:solidFill>
                <a:latin typeface="Century Gothic" pitchFamily="34" charset="0"/>
                <a:hlinkClick r:id="rId8"/>
              </a:rPr>
              <a:t>/ </a:t>
            </a:r>
            <a:endParaRPr lang="it-IT" sz="1800" b="1" dirty="0">
              <a:solidFill>
                <a:srgbClr val="006699"/>
              </a:solidFill>
              <a:latin typeface="Century Gothic" pitchFamily="34" charset="0"/>
            </a:endParaRPr>
          </a:p>
        </p:txBody>
      </p:sp>
      <p:pic>
        <p:nvPicPr>
          <p:cNvPr id="2060" name="Picture 12" descr="Raccolta Delle Icone Sociali Blu Popolari Di Media Fotografia Editoriale -  Illustrazione di globale, internazionale: 82071627"/>
          <p:cNvPicPr>
            <a:picLocks noChangeAspect="1" noChangeArrowheads="1"/>
          </p:cNvPicPr>
          <p:nvPr/>
        </p:nvPicPr>
        <p:blipFill>
          <a:blip r:embed="rId9"/>
          <a:srcRect l="3780" t="2686" r="73540" b="73670"/>
          <a:stretch>
            <a:fillRect/>
          </a:stretch>
        </p:blipFill>
        <p:spPr bwMode="auto">
          <a:xfrm>
            <a:off x="431839" y="2165132"/>
            <a:ext cx="553690" cy="560654"/>
          </a:xfrm>
          <a:prstGeom prst="rect">
            <a:avLst/>
          </a:prstGeom>
          <a:noFill/>
        </p:spPr>
      </p:pic>
      <p:pic>
        <p:nvPicPr>
          <p:cNvPr id="29" name="Picture 12" descr="Raccolta Delle Icone Sociali Blu Popolari Di Media Fotografia Editoriale -  Illustrazione di globale, internazionale: 82071627"/>
          <p:cNvPicPr>
            <a:picLocks noChangeAspect="1" noChangeArrowheads="1"/>
          </p:cNvPicPr>
          <p:nvPr/>
        </p:nvPicPr>
        <p:blipFill>
          <a:blip r:embed="rId9"/>
          <a:srcRect l="27576" t="74203" r="50154" b="2756"/>
          <a:stretch>
            <a:fillRect/>
          </a:stretch>
        </p:blipFill>
        <p:spPr bwMode="auto">
          <a:xfrm>
            <a:off x="452445" y="2735379"/>
            <a:ext cx="543694" cy="546336"/>
          </a:xfrm>
          <a:prstGeom prst="rect">
            <a:avLst/>
          </a:prstGeom>
          <a:noFill/>
        </p:spPr>
      </p:pic>
      <p:pic>
        <p:nvPicPr>
          <p:cNvPr id="30" name="Picture 12" descr="Raccolta Delle Icone Sociali Blu Popolari Di Media Fotografia Editoriale -  Illustrazione di globale, internazionale: 82071627"/>
          <p:cNvPicPr>
            <a:picLocks noChangeAspect="1" noChangeArrowheads="1"/>
          </p:cNvPicPr>
          <p:nvPr/>
        </p:nvPicPr>
        <p:blipFill>
          <a:blip r:embed="rId9"/>
          <a:srcRect l="50084" t="2867" r="27240" b="74215"/>
          <a:stretch>
            <a:fillRect/>
          </a:stretch>
        </p:blipFill>
        <p:spPr bwMode="auto">
          <a:xfrm>
            <a:off x="442309" y="3290150"/>
            <a:ext cx="553604" cy="543418"/>
          </a:xfrm>
          <a:prstGeom prst="rect">
            <a:avLst/>
          </a:prstGeom>
          <a:noFill/>
        </p:spPr>
      </p:pic>
      <p:sp>
        <p:nvSpPr>
          <p:cNvPr id="31" name="Rettangolo 30"/>
          <p:cNvSpPr/>
          <p:nvPr/>
        </p:nvSpPr>
        <p:spPr>
          <a:xfrm>
            <a:off x="950318" y="2314741"/>
            <a:ext cx="878959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>
                <a:solidFill>
                  <a:srgbClr val="006699"/>
                </a:solidFill>
                <a:latin typeface="Century Gothic"/>
                <a:hlinkClick r:id="rId10"/>
              </a:rPr>
              <a:t>www.facebook.com/AdriaClim-Project-Interreg-ITA-CRO-101403105233732 </a:t>
            </a:r>
            <a:endParaRPr lang="it-IT" sz="1600" dirty="0">
              <a:solidFill>
                <a:srgbClr val="006699"/>
              </a:solidFill>
            </a:endParaRPr>
          </a:p>
        </p:txBody>
      </p:sp>
      <p:sp>
        <p:nvSpPr>
          <p:cNvPr id="36" name="Rettangolo 35"/>
          <p:cNvSpPr/>
          <p:nvPr/>
        </p:nvSpPr>
        <p:spPr>
          <a:xfrm>
            <a:off x="960828" y="3373700"/>
            <a:ext cx="878959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>
                <a:solidFill>
                  <a:srgbClr val="006699"/>
                </a:solidFill>
                <a:latin typeface="Century Gothic"/>
                <a:hlinkClick r:id="rId11"/>
              </a:rPr>
              <a:t>www.twitter.com/</a:t>
            </a:r>
            <a:r>
              <a:rPr lang="it-IT" sz="1600" dirty="0" err="1" smtClean="0">
                <a:solidFill>
                  <a:srgbClr val="006699"/>
                </a:solidFill>
                <a:latin typeface="Century Gothic"/>
                <a:hlinkClick r:id="rId11"/>
              </a:rPr>
              <a:t>adriaclim</a:t>
            </a:r>
            <a:endParaRPr lang="it-IT" sz="1600" dirty="0">
              <a:solidFill>
                <a:srgbClr val="006699"/>
              </a:solidFill>
            </a:endParaRPr>
          </a:p>
        </p:txBody>
      </p:sp>
      <p:sp>
        <p:nvSpPr>
          <p:cNvPr id="37" name="Rettangolo 36"/>
          <p:cNvSpPr/>
          <p:nvPr/>
        </p:nvSpPr>
        <p:spPr>
          <a:xfrm>
            <a:off x="950667" y="2849414"/>
            <a:ext cx="878959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>
                <a:solidFill>
                  <a:srgbClr val="006699"/>
                </a:solidFill>
                <a:latin typeface="Century Gothic"/>
                <a:hlinkClick r:id="rId12"/>
              </a:rPr>
              <a:t>www.youtube.com/</a:t>
            </a:r>
            <a:r>
              <a:rPr lang="it-IT" sz="1600" dirty="0" err="1" smtClean="0">
                <a:solidFill>
                  <a:srgbClr val="006699"/>
                </a:solidFill>
                <a:latin typeface="Century Gothic"/>
                <a:hlinkClick r:id="rId12"/>
              </a:rPr>
              <a:t>channel</a:t>
            </a:r>
            <a:r>
              <a:rPr lang="it-IT" sz="1600" dirty="0" smtClean="0">
                <a:solidFill>
                  <a:srgbClr val="006699"/>
                </a:solidFill>
                <a:latin typeface="Century Gothic"/>
                <a:hlinkClick r:id="rId12"/>
              </a:rPr>
              <a:t>/UCz1icHMIWGzxBfJ-Ida-ABQ/</a:t>
            </a:r>
            <a:r>
              <a:rPr lang="it-IT" sz="1600" dirty="0" err="1" smtClean="0">
                <a:solidFill>
                  <a:srgbClr val="006699"/>
                </a:solidFill>
                <a:latin typeface="Century Gothic"/>
                <a:hlinkClick r:id="rId12"/>
              </a:rPr>
              <a:t>featured</a:t>
            </a:r>
            <a:endParaRPr lang="it-IT" sz="1600" dirty="0">
              <a:solidFill>
                <a:srgbClr val="006699"/>
              </a:solidFill>
            </a:endParaRPr>
          </a:p>
        </p:txBody>
      </p:sp>
      <p:pic>
        <p:nvPicPr>
          <p:cNvPr id="26" name="Google Shape;20;p23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3268587" y="210092"/>
            <a:ext cx="4153052" cy="138747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3894326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egnaposto testo 6"/>
          <p:cNvSpPr txBox="1">
            <a:spLocks/>
          </p:cNvSpPr>
          <p:nvPr/>
        </p:nvSpPr>
        <p:spPr>
          <a:xfrm>
            <a:off x="212318" y="178675"/>
            <a:ext cx="10297144" cy="6127537"/>
          </a:xfrm>
          <a:prstGeom prst="rect">
            <a:avLst/>
          </a:prstGeom>
        </p:spPr>
        <p:txBody>
          <a:bodyPr lIns="91428" tIns="45715" rIns="91428" bIns="45715">
            <a:noAutofit/>
          </a:bodyPr>
          <a:lstStyle/>
          <a:p>
            <a:pPr>
              <a:lnSpc>
                <a:spcPct val="120000"/>
              </a:lnSpc>
              <a:spcAft>
                <a:spcPts val="1200"/>
              </a:spcAft>
              <a:tabLst>
                <a:tab pos="447620" algn="l"/>
              </a:tabLst>
            </a:pPr>
            <a:r>
              <a:rPr lang="en-US" sz="1800" b="1" dirty="0" smtClean="0">
                <a:solidFill>
                  <a:srgbClr val="006699"/>
                </a:solidFill>
                <a:latin typeface="Century Gothic" pitchFamily="34" charset="0"/>
                <a:ea typeface="Calibri"/>
                <a:cs typeface="Calibri"/>
                <a:sym typeface="Calibri"/>
              </a:rPr>
              <a:t>In coastal area </a:t>
            </a:r>
            <a:r>
              <a:rPr lang="en-US" sz="1800" dirty="0" smtClean="0">
                <a:solidFill>
                  <a:srgbClr val="006699"/>
                </a:solidFill>
                <a:latin typeface="Century Gothic" pitchFamily="34" charset="0"/>
                <a:ea typeface="Calibri"/>
                <a:cs typeface="Calibri"/>
                <a:sym typeface="Calibri"/>
              </a:rPr>
              <a:t>(scale of the Mediterranean Sea and the Adriatic basin) </a:t>
            </a:r>
            <a:r>
              <a:rPr lang="en-US" sz="1800" b="1" dirty="0" smtClean="0">
                <a:solidFill>
                  <a:srgbClr val="006699"/>
                </a:solidFill>
                <a:latin typeface="Century Gothic" pitchFamily="34" charset="0"/>
                <a:ea typeface="Calibri"/>
                <a:cs typeface="Calibri"/>
                <a:sym typeface="Calibri"/>
              </a:rPr>
              <a:t>by 2050</a:t>
            </a:r>
            <a:r>
              <a:rPr lang="en-US" sz="1800" dirty="0" smtClean="0">
                <a:solidFill>
                  <a:srgbClr val="006699"/>
                </a:solidFill>
                <a:latin typeface="Century Gothic" pitchFamily="34" charset="0"/>
                <a:ea typeface="Calibri"/>
                <a:cs typeface="Calibri"/>
                <a:sym typeface="Calibri"/>
              </a:rPr>
              <a:t>, according to the </a:t>
            </a:r>
            <a:r>
              <a:rPr lang="en-US" sz="1800" b="1" dirty="0" smtClean="0">
                <a:solidFill>
                  <a:srgbClr val="006699"/>
                </a:solidFill>
                <a:latin typeface="Century Gothic" pitchFamily="34" charset="0"/>
                <a:ea typeface="Calibri"/>
                <a:cs typeface="Calibri"/>
                <a:sym typeface="Calibri"/>
              </a:rPr>
              <a:t>Italian</a:t>
            </a:r>
            <a:r>
              <a:rPr lang="en-US" sz="1800" dirty="0" smtClean="0">
                <a:solidFill>
                  <a:srgbClr val="006699"/>
                </a:solidFill>
                <a:latin typeface="Century Gothic" pitchFamily="34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dirty="0" smtClean="0">
                <a:solidFill>
                  <a:srgbClr val="006699"/>
                </a:solidFill>
                <a:latin typeface="Century Gothic" pitchFamily="34" charset="0"/>
                <a:ea typeface="Calibri"/>
                <a:cs typeface="Calibri"/>
                <a:sym typeface="Calibri"/>
              </a:rPr>
              <a:t>National </a:t>
            </a:r>
            <a:r>
              <a:rPr lang="en-US" sz="1800" b="1" dirty="0" smtClean="0">
                <a:solidFill>
                  <a:srgbClr val="006699"/>
                </a:solidFill>
                <a:latin typeface="Century Gothic" pitchFamily="34" charset="0"/>
                <a:ea typeface="Calibri"/>
                <a:cs typeface="Calibri"/>
                <a:sym typeface="Calibri"/>
              </a:rPr>
              <a:t>Plan for Adaptation to Climate Change (PNACC 2022)</a:t>
            </a:r>
            <a:r>
              <a:rPr lang="en-US" sz="1800" dirty="0" smtClean="0">
                <a:solidFill>
                  <a:srgbClr val="006699"/>
                </a:solidFill>
                <a:latin typeface="Century Gothic" pitchFamily="34" charset="0"/>
                <a:ea typeface="Calibri"/>
                <a:cs typeface="Calibri"/>
                <a:sym typeface="Calibri"/>
              </a:rPr>
              <a:t>, </a:t>
            </a:r>
            <a:r>
              <a:rPr lang="en-US" sz="1800" b="1" dirty="0" smtClean="0">
                <a:solidFill>
                  <a:srgbClr val="006699"/>
                </a:solidFill>
                <a:latin typeface="Century Gothic" pitchFamily="34" charset="0"/>
                <a:ea typeface="Calibri"/>
                <a:cs typeface="Calibri"/>
                <a:sym typeface="Calibri"/>
              </a:rPr>
              <a:t>the following effects due to climate change are expected </a:t>
            </a:r>
            <a:r>
              <a:rPr lang="en-US" sz="1800" dirty="0" smtClean="0">
                <a:solidFill>
                  <a:srgbClr val="006699"/>
                </a:solidFill>
                <a:latin typeface="Century Gothic" pitchFamily="34" charset="0"/>
                <a:ea typeface="Calibri"/>
                <a:cs typeface="Calibri"/>
                <a:sym typeface="Calibri"/>
              </a:rPr>
              <a:t>(2021-2050 VS 1981-2010</a:t>
            </a:r>
            <a:r>
              <a:rPr lang="en-US" sz="1800" dirty="0" smtClean="0">
                <a:solidFill>
                  <a:srgbClr val="006699"/>
                </a:solidFill>
                <a:latin typeface="Century Gothic" pitchFamily="34" charset="0"/>
                <a:ea typeface="Calibri"/>
                <a:cs typeface="Calibri"/>
                <a:sym typeface="Calibri"/>
              </a:rPr>
              <a:t>):</a:t>
            </a:r>
          </a:p>
          <a:p>
            <a:pPr marL="414615" indent="200971">
              <a:lnSpc>
                <a:spcPct val="120000"/>
              </a:lnSpc>
              <a:spcAft>
                <a:spcPts val="1200"/>
              </a:spcAft>
              <a:buFont typeface="Arial" pitchFamily="34" charset="0"/>
              <a:buChar char="•"/>
              <a:tabLst>
                <a:tab pos="630238" algn="l"/>
              </a:tabLst>
            </a:pPr>
            <a:r>
              <a:rPr lang="en-US" sz="1800" b="1" dirty="0" smtClean="0">
                <a:solidFill>
                  <a:srgbClr val="006699"/>
                </a:solidFill>
                <a:latin typeface="Century Gothic" pitchFamily="34" charset="0"/>
                <a:ea typeface="Calibri"/>
                <a:cs typeface="Calibri"/>
                <a:sym typeface="Calibri"/>
              </a:rPr>
              <a:t>surface temperature of the sea will</a:t>
            </a:r>
            <a:r>
              <a:rPr lang="en-US" sz="1800" dirty="0" smtClean="0">
                <a:solidFill>
                  <a:srgbClr val="006699"/>
                </a:solidFill>
                <a:latin typeface="Century Gothic" pitchFamily="34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dirty="0" smtClean="0">
                <a:solidFill>
                  <a:srgbClr val="006699"/>
                </a:solidFill>
                <a:latin typeface="Century Gothic" pitchFamily="34" charset="0"/>
                <a:ea typeface="Calibri"/>
                <a:cs typeface="Calibri"/>
                <a:sym typeface="Calibri"/>
              </a:rPr>
              <a:t>increase</a:t>
            </a:r>
            <a:r>
              <a:rPr lang="en-US" sz="1800" dirty="0" smtClean="0">
                <a:solidFill>
                  <a:srgbClr val="006699"/>
                </a:solidFill>
                <a:latin typeface="Century Gothic" pitchFamily="34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dirty="0" smtClean="0">
                <a:solidFill>
                  <a:srgbClr val="006699"/>
                </a:solidFill>
                <a:latin typeface="Century Gothic" pitchFamily="34" charset="0"/>
                <a:ea typeface="Calibri"/>
                <a:cs typeface="Calibri"/>
                <a:sym typeface="Calibri"/>
              </a:rPr>
              <a:t>between</a:t>
            </a:r>
            <a:r>
              <a:rPr lang="en-US" sz="1800" dirty="0" smtClean="0">
                <a:solidFill>
                  <a:srgbClr val="006699"/>
                </a:solidFill>
                <a:latin typeface="Century Gothic" pitchFamily="34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dirty="0" smtClean="0">
                <a:solidFill>
                  <a:srgbClr val="006699"/>
                </a:solidFill>
                <a:latin typeface="Century Gothic" pitchFamily="34" charset="0"/>
                <a:ea typeface="Calibri"/>
                <a:cs typeface="Calibri"/>
                <a:sym typeface="Calibri"/>
              </a:rPr>
              <a:t>1 and 2 °C </a:t>
            </a:r>
            <a:r>
              <a:rPr lang="en-US" sz="1800" dirty="0" smtClean="0">
                <a:solidFill>
                  <a:srgbClr val="006699"/>
                </a:solidFill>
                <a:latin typeface="Century Gothic" pitchFamily="34" charset="0"/>
                <a:ea typeface="Calibri"/>
                <a:cs typeface="Calibri"/>
                <a:sym typeface="Calibri"/>
              </a:rPr>
              <a:t>with an </a:t>
            </a:r>
            <a:r>
              <a:rPr lang="en-US" sz="1800" b="1" dirty="0" smtClean="0">
                <a:solidFill>
                  <a:srgbClr val="006699"/>
                </a:solidFill>
                <a:latin typeface="Century Gothic" pitchFamily="34" charset="0"/>
                <a:ea typeface="Calibri"/>
                <a:cs typeface="Calibri"/>
                <a:sym typeface="Calibri"/>
              </a:rPr>
              <a:t>increasing of 	stratification</a:t>
            </a:r>
            <a:r>
              <a:rPr lang="en-US" sz="1800" dirty="0" smtClean="0">
                <a:solidFill>
                  <a:srgbClr val="006699"/>
                </a:solidFill>
                <a:latin typeface="Century Gothic" pitchFamily="34" charset="0"/>
                <a:ea typeface="Calibri"/>
                <a:cs typeface="Calibri"/>
                <a:sym typeface="Calibri"/>
              </a:rPr>
              <a:t> + </a:t>
            </a:r>
            <a:r>
              <a:rPr lang="en-US" sz="1800" b="1" dirty="0" err="1" smtClean="0">
                <a:solidFill>
                  <a:srgbClr val="006699"/>
                </a:solidFill>
                <a:latin typeface="Century Gothic" pitchFamily="34" charset="0"/>
                <a:ea typeface="Calibri"/>
                <a:cs typeface="Calibri"/>
                <a:sym typeface="Calibri"/>
              </a:rPr>
              <a:t>eutrophic</a:t>
            </a:r>
            <a:r>
              <a:rPr lang="en-US" sz="1800" dirty="0" smtClean="0">
                <a:solidFill>
                  <a:srgbClr val="006699"/>
                </a:solidFill>
                <a:latin typeface="Century Gothic" pitchFamily="34" charset="0"/>
                <a:ea typeface="Calibri"/>
                <a:cs typeface="Calibri"/>
                <a:sym typeface="Calibri"/>
              </a:rPr>
              <a:t> processes </a:t>
            </a:r>
            <a:r>
              <a:rPr lang="en-US" sz="1800" dirty="0" smtClean="0">
                <a:solidFill>
                  <a:srgbClr val="006699"/>
                </a:solidFill>
                <a:latin typeface="Century Gothic" pitchFamily="34" charset="0"/>
                <a:ea typeface="Calibri"/>
                <a:cs typeface="Calibri"/>
                <a:sym typeface="Wingdings" pitchFamily="2" charset="2"/>
              </a:rPr>
              <a:t></a:t>
            </a:r>
            <a:r>
              <a:rPr lang="en-US" sz="1800" b="1" dirty="0" smtClean="0">
                <a:solidFill>
                  <a:srgbClr val="006699"/>
                </a:solidFill>
                <a:latin typeface="Century Gothic" pitchFamily="34" charset="0"/>
                <a:ea typeface="Calibri"/>
                <a:cs typeface="Calibri"/>
                <a:sym typeface="Wingdings" pitchFamily="2" charset="2"/>
              </a:rPr>
              <a:t> </a:t>
            </a:r>
            <a:r>
              <a:rPr lang="en-US" sz="1800" b="1" dirty="0" smtClean="0">
                <a:solidFill>
                  <a:srgbClr val="006699"/>
                </a:solidFill>
                <a:latin typeface="Century Gothic" pitchFamily="34" charset="0"/>
                <a:ea typeface="Calibri"/>
                <a:cs typeface="Calibri"/>
                <a:sym typeface="Calibri"/>
              </a:rPr>
              <a:t>anoxia conditions</a:t>
            </a:r>
          </a:p>
          <a:p>
            <a:pPr marL="414338" indent="200025">
              <a:lnSpc>
                <a:spcPct val="120000"/>
              </a:lnSpc>
              <a:spcAft>
                <a:spcPts val="1200"/>
              </a:spcAft>
              <a:buFont typeface="Arial" pitchFamily="34" charset="0"/>
              <a:buChar char="•"/>
              <a:tabLst>
                <a:tab pos="630238" algn="l"/>
              </a:tabLst>
            </a:pPr>
            <a:r>
              <a:rPr lang="en-US" sz="1800" b="1" dirty="0" smtClean="0">
                <a:solidFill>
                  <a:srgbClr val="006699"/>
                </a:solidFill>
                <a:latin typeface="Century Gothic" pitchFamily="34" charset="0"/>
                <a:ea typeface="Calibri"/>
                <a:cs typeface="Calibri"/>
                <a:sym typeface="Calibri"/>
              </a:rPr>
              <a:t>The sea level will rise about 7-9 cm, </a:t>
            </a:r>
            <a:r>
              <a:rPr lang="en-US" sz="1800" dirty="0" smtClean="0">
                <a:solidFill>
                  <a:srgbClr val="006699"/>
                </a:solidFill>
                <a:latin typeface="Century Gothic" pitchFamily="34" charset="0"/>
                <a:ea typeface="Calibri"/>
                <a:cs typeface="Calibri"/>
                <a:sym typeface="Calibri"/>
              </a:rPr>
              <a:t>with a possible </a:t>
            </a:r>
            <a:r>
              <a:rPr lang="en-US" sz="1800" b="1" dirty="0" smtClean="0">
                <a:solidFill>
                  <a:srgbClr val="006699"/>
                </a:solidFill>
                <a:latin typeface="Century Gothic" pitchFamily="34" charset="0"/>
                <a:ea typeface="Calibri"/>
                <a:cs typeface="Calibri"/>
                <a:sym typeface="Calibri"/>
              </a:rPr>
              <a:t>increase in coastal erosion and 	exposure to flooding</a:t>
            </a:r>
          </a:p>
          <a:p>
            <a:pPr marL="414615" indent="200971">
              <a:lnSpc>
                <a:spcPct val="120000"/>
              </a:lnSpc>
              <a:spcAft>
                <a:spcPts val="1200"/>
              </a:spcAft>
              <a:buFont typeface="Arial" pitchFamily="34" charset="0"/>
              <a:buChar char="•"/>
              <a:tabLst>
                <a:tab pos="630238" algn="l"/>
              </a:tabLst>
            </a:pPr>
            <a:r>
              <a:rPr lang="en-US" sz="1800" b="1" dirty="0" smtClean="0">
                <a:solidFill>
                  <a:srgbClr val="006699"/>
                </a:solidFill>
                <a:latin typeface="Century Gothic" pitchFamily="34" charset="0"/>
                <a:ea typeface="Calibri"/>
                <a:cs typeface="Calibri"/>
                <a:sym typeface="Calibri"/>
              </a:rPr>
              <a:t>With the increase in temperature and volume</a:t>
            </a:r>
            <a:r>
              <a:rPr lang="en-US" sz="1800" dirty="0" smtClean="0">
                <a:solidFill>
                  <a:srgbClr val="006699"/>
                </a:solidFill>
                <a:latin typeface="Century Gothic" pitchFamily="34" charset="0"/>
                <a:ea typeface="Calibri"/>
                <a:cs typeface="Calibri"/>
                <a:sym typeface="Calibri"/>
              </a:rPr>
              <a:t> of the sea, there will be an </a:t>
            </a:r>
            <a:r>
              <a:rPr lang="en-US" sz="1800" b="1" dirty="0" smtClean="0">
                <a:solidFill>
                  <a:srgbClr val="006699"/>
                </a:solidFill>
                <a:latin typeface="Century Gothic" pitchFamily="34" charset="0"/>
                <a:ea typeface="Calibri"/>
                <a:cs typeface="Calibri"/>
                <a:sym typeface="Calibri"/>
              </a:rPr>
              <a:t>increase in 	its salinity </a:t>
            </a:r>
            <a:r>
              <a:rPr lang="en-US" sz="1800" dirty="0" smtClean="0">
                <a:solidFill>
                  <a:srgbClr val="006699"/>
                </a:solidFill>
                <a:latin typeface="Century Gothic" pitchFamily="34" charset="0"/>
                <a:ea typeface="Calibri"/>
                <a:cs typeface="Calibri"/>
                <a:sym typeface="Calibri"/>
              </a:rPr>
              <a:t>with an </a:t>
            </a:r>
            <a:r>
              <a:rPr lang="en-US" sz="1800" b="1" dirty="0" smtClean="0">
                <a:solidFill>
                  <a:srgbClr val="006699"/>
                </a:solidFill>
                <a:latin typeface="Century Gothic" pitchFamily="34" charset="0"/>
                <a:ea typeface="Calibri"/>
                <a:cs typeface="Calibri"/>
                <a:sym typeface="Calibri"/>
              </a:rPr>
              <a:t>increase in the </a:t>
            </a:r>
            <a:r>
              <a:rPr lang="en-US" sz="1800" b="1" dirty="0" err="1" smtClean="0">
                <a:solidFill>
                  <a:srgbClr val="006699"/>
                </a:solidFill>
                <a:latin typeface="Century Gothic" pitchFamily="34" charset="0"/>
                <a:ea typeface="Calibri"/>
                <a:cs typeface="Calibri"/>
                <a:sym typeface="Calibri"/>
              </a:rPr>
              <a:t>salinization</a:t>
            </a:r>
            <a:r>
              <a:rPr lang="en-US" sz="1800" b="1" dirty="0" smtClean="0">
                <a:solidFill>
                  <a:srgbClr val="006699"/>
                </a:solidFill>
                <a:latin typeface="Century Gothic" pitchFamily="34" charset="0"/>
                <a:ea typeface="Calibri"/>
                <a:cs typeface="Calibri"/>
                <a:sym typeface="Calibri"/>
              </a:rPr>
              <a:t> of aquifers and coastal territories</a:t>
            </a:r>
          </a:p>
          <a:p>
            <a:pPr marL="414338" indent="1289050">
              <a:lnSpc>
                <a:spcPct val="120000"/>
              </a:lnSpc>
              <a:spcAft>
                <a:spcPts val="1200"/>
              </a:spcAft>
            </a:pPr>
            <a:r>
              <a:rPr lang="en-US" sz="1800" b="1" dirty="0" smtClean="0">
                <a:solidFill>
                  <a:srgbClr val="006699"/>
                </a:solidFill>
                <a:latin typeface="Century Gothic" pitchFamily="34" charset="0"/>
                <a:ea typeface="Calibri"/>
                <a:cs typeface="Calibri"/>
                <a:sym typeface="Calibri"/>
              </a:rPr>
              <a:t>Adverse effects </a:t>
            </a:r>
            <a:r>
              <a:rPr lang="en-US" sz="1800" dirty="0" smtClean="0">
                <a:solidFill>
                  <a:srgbClr val="006699"/>
                </a:solidFill>
                <a:latin typeface="Century Gothic" pitchFamily="34" charset="0"/>
                <a:ea typeface="Calibri"/>
                <a:cs typeface="Calibri"/>
                <a:sym typeface="Calibri"/>
              </a:rPr>
              <a:t>on the </a:t>
            </a:r>
            <a:r>
              <a:rPr lang="en-US" sz="1800" b="1" dirty="0" smtClean="0">
                <a:solidFill>
                  <a:srgbClr val="006699"/>
                </a:solidFill>
                <a:latin typeface="Century Gothic" pitchFamily="34" charset="0"/>
                <a:ea typeface="Calibri"/>
                <a:cs typeface="Calibri"/>
                <a:sym typeface="Calibri"/>
              </a:rPr>
              <a:t>marine ecosystem </a:t>
            </a:r>
            <a:r>
              <a:rPr lang="en-US" sz="1800" dirty="0" smtClean="0">
                <a:solidFill>
                  <a:srgbClr val="006699"/>
                </a:solidFill>
                <a:latin typeface="Century Gothic" pitchFamily="34" charset="0"/>
                <a:ea typeface="Calibri"/>
                <a:cs typeface="Calibri"/>
                <a:sym typeface="Calibri"/>
              </a:rPr>
              <a:t>will be </a:t>
            </a:r>
            <a:r>
              <a:rPr lang="en-US" sz="1800" b="1" dirty="0" smtClean="0">
                <a:solidFill>
                  <a:srgbClr val="006699"/>
                </a:solidFill>
                <a:latin typeface="Century Gothic" pitchFamily="34" charset="0"/>
                <a:ea typeface="Calibri"/>
                <a:cs typeface="Calibri"/>
                <a:sym typeface="Calibri"/>
              </a:rPr>
              <a:t>unavoidable</a:t>
            </a:r>
          </a:p>
          <a:p>
            <a:pPr marL="615585">
              <a:lnSpc>
                <a:spcPct val="120000"/>
              </a:lnSpc>
              <a:spcAft>
                <a:spcPts val="1200"/>
              </a:spcAft>
              <a:tabLst>
                <a:tab pos="447620" algn="l"/>
              </a:tabLst>
            </a:pPr>
            <a:endParaRPr lang="it-IT" sz="3200" dirty="0" smtClean="0">
              <a:solidFill>
                <a:srgbClr val="006699"/>
              </a:solidFill>
              <a:latin typeface="Century Gothic" pitchFamily="34" charset="0"/>
              <a:ea typeface="Calibri"/>
              <a:cs typeface="Calibri"/>
              <a:sym typeface="Calibri"/>
            </a:endParaRPr>
          </a:p>
          <a:p>
            <a:pPr marL="447620" indent="-447620" algn="ctr">
              <a:lnSpc>
                <a:spcPct val="120000"/>
              </a:lnSpc>
              <a:spcAft>
                <a:spcPts val="1200"/>
              </a:spcAft>
              <a:tabLst>
                <a:tab pos="447620" algn="l"/>
              </a:tabLst>
            </a:pPr>
            <a:r>
              <a:rPr lang="it-IT" sz="2400" b="1" dirty="0" err="1" smtClean="0">
                <a:solidFill>
                  <a:srgbClr val="006699"/>
                </a:solidFill>
                <a:latin typeface="Century Gothic" pitchFamily="34" charset="0"/>
                <a:ea typeface="Calibri"/>
                <a:cs typeface="Calibri"/>
                <a:sym typeface="Calibri"/>
              </a:rPr>
              <a:t>ADAPTATION</a:t>
            </a:r>
            <a:r>
              <a:rPr lang="it-IT" sz="2400" b="1" dirty="0" smtClean="0">
                <a:solidFill>
                  <a:srgbClr val="006699"/>
                </a:solidFill>
                <a:latin typeface="Century Gothic" pitchFamily="34" charset="0"/>
                <a:ea typeface="Calibri"/>
                <a:cs typeface="Calibri"/>
                <a:sym typeface="Calibri"/>
              </a:rPr>
              <a:t> </a:t>
            </a:r>
            <a:r>
              <a:rPr lang="it-IT" sz="2400" b="1" dirty="0" err="1" smtClean="0">
                <a:solidFill>
                  <a:srgbClr val="006699"/>
                </a:solidFill>
                <a:latin typeface="Century Gothic" pitchFamily="34" charset="0"/>
                <a:ea typeface="Calibri"/>
                <a:cs typeface="Calibri"/>
                <a:sym typeface="Calibri"/>
              </a:rPr>
              <a:t>PLANS</a:t>
            </a:r>
            <a:r>
              <a:rPr lang="it-IT" sz="2400" b="1" dirty="0" smtClean="0">
                <a:solidFill>
                  <a:srgbClr val="006699"/>
                </a:solidFill>
                <a:latin typeface="Century Gothic" pitchFamily="34" charset="0"/>
                <a:ea typeface="Calibri"/>
                <a:cs typeface="Calibri"/>
                <a:sym typeface="Calibri"/>
              </a:rPr>
              <a:t> </a:t>
            </a:r>
            <a:r>
              <a:rPr lang="it-IT" sz="2400" dirty="0" smtClean="0">
                <a:solidFill>
                  <a:srgbClr val="006699"/>
                </a:solidFill>
                <a:latin typeface="Century Gothic" pitchFamily="34" charset="0"/>
                <a:ea typeface="Calibri"/>
                <a:cs typeface="Calibri"/>
                <a:sym typeface="Calibri"/>
              </a:rPr>
              <a:t>and </a:t>
            </a:r>
            <a:r>
              <a:rPr lang="it-IT" sz="2400" b="1" dirty="0" err="1" smtClean="0">
                <a:solidFill>
                  <a:srgbClr val="006699"/>
                </a:solidFill>
                <a:latin typeface="Century Gothic" pitchFamily="34" charset="0"/>
                <a:ea typeface="Calibri"/>
                <a:cs typeface="Calibri"/>
                <a:sym typeface="Calibri"/>
              </a:rPr>
              <a:t>MITIGATION</a:t>
            </a:r>
            <a:r>
              <a:rPr lang="it-IT" sz="2400" b="1" dirty="0" smtClean="0">
                <a:solidFill>
                  <a:srgbClr val="006699"/>
                </a:solidFill>
                <a:latin typeface="Century Gothic" pitchFamily="34" charset="0"/>
                <a:ea typeface="Calibri"/>
                <a:cs typeface="Calibri"/>
                <a:sym typeface="Calibri"/>
              </a:rPr>
              <a:t> </a:t>
            </a:r>
            <a:r>
              <a:rPr lang="it-IT" sz="2400" b="1" dirty="0" err="1" smtClean="0">
                <a:solidFill>
                  <a:srgbClr val="006699"/>
                </a:solidFill>
                <a:latin typeface="Century Gothic" pitchFamily="34" charset="0"/>
                <a:ea typeface="Calibri"/>
                <a:cs typeface="Calibri"/>
                <a:sym typeface="Calibri"/>
              </a:rPr>
              <a:t>MEASURES</a:t>
            </a:r>
            <a:endParaRPr lang="it-IT" sz="2400" b="1" dirty="0" smtClean="0">
              <a:solidFill>
                <a:srgbClr val="006699"/>
              </a:solidFill>
              <a:latin typeface="Century Gothic" pitchFamily="34" charset="0"/>
              <a:ea typeface="Calibri"/>
              <a:cs typeface="Calibri"/>
              <a:sym typeface="Calibri"/>
            </a:endParaRPr>
          </a:p>
          <a:p>
            <a:pPr marL="447620" indent="-447620" algn="ctr">
              <a:lnSpc>
                <a:spcPct val="120000"/>
              </a:lnSpc>
              <a:spcAft>
                <a:spcPts val="1200"/>
              </a:spcAft>
              <a:tabLst>
                <a:tab pos="447620" algn="l"/>
              </a:tabLst>
            </a:pPr>
            <a:r>
              <a:rPr lang="en-US" sz="2400" b="1" dirty="0" smtClean="0">
                <a:solidFill>
                  <a:srgbClr val="006699"/>
                </a:solidFill>
                <a:latin typeface="Century Gothic" pitchFamily="34" charset="0"/>
                <a:ea typeface="Calibri"/>
                <a:cs typeface="Calibri"/>
                <a:sym typeface="Calibri"/>
              </a:rPr>
              <a:t>ACCURATE and USABLE INFORMATION at REGIONAL / LOCAL SCALE</a:t>
            </a:r>
            <a:endParaRPr lang="it-IT" sz="2400" b="1" dirty="0" smtClean="0">
              <a:solidFill>
                <a:srgbClr val="006699"/>
              </a:solidFill>
              <a:latin typeface="Century Gothic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4" name="Freccia angolare in su 13"/>
          <p:cNvSpPr/>
          <p:nvPr/>
        </p:nvSpPr>
        <p:spPr>
          <a:xfrm rot="5400000">
            <a:off x="650514" y="4065678"/>
            <a:ext cx="684164" cy="936104"/>
          </a:xfrm>
          <a:prstGeom prst="bentUpArrow">
            <a:avLst>
              <a:gd name="adj1" fmla="val 44847"/>
              <a:gd name="adj2" fmla="val 45301"/>
              <a:gd name="adj3" fmla="val 25000"/>
            </a:avLst>
          </a:prstGeom>
          <a:solidFill>
            <a:srgbClr val="92D05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5" rIns="91428" bIns="45715" rtlCol="0" anchor="ctr"/>
          <a:lstStyle/>
          <a:p>
            <a:pPr algn="ctr"/>
            <a:endParaRPr lang="it-IT" sz="1800"/>
          </a:p>
        </p:txBody>
      </p:sp>
      <p:sp>
        <p:nvSpPr>
          <p:cNvPr id="15" name="Rettangolo 14"/>
          <p:cNvSpPr/>
          <p:nvPr/>
        </p:nvSpPr>
        <p:spPr>
          <a:xfrm>
            <a:off x="1492469" y="4198064"/>
            <a:ext cx="8345214" cy="683254"/>
          </a:xfrm>
          <a:prstGeom prst="rect">
            <a:avLst/>
          </a:prstGeom>
        </p:spPr>
        <p:txBody>
          <a:bodyPr wrap="square" lIns="91428" tIns="45715" rIns="91428" bIns="45715">
            <a:spAutoFit/>
          </a:bodyPr>
          <a:lstStyle/>
          <a:p>
            <a:pPr marL="447620" indent="-447620">
              <a:lnSpc>
                <a:spcPct val="120000"/>
              </a:lnSpc>
              <a:spcAft>
                <a:spcPts val="600"/>
              </a:spcAft>
              <a:tabLst>
                <a:tab pos="447620" algn="l"/>
              </a:tabLst>
            </a:pPr>
            <a:r>
              <a:rPr lang="it-IT" sz="3200" b="1" dirty="0" err="1" smtClean="0">
                <a:solidFill>
                  <a:schemeClr val="accent6"/>
                </a:solidFill>
                <a:latin typeface="Century Gothic" pitchFamily="34" charset="0"/>
                <a:ea typeface="Calibri"/>
                <a:cs typeface="Calibri"/>
                <a:sym typeface="Calibri"/>
              </a:rPr>
              <a:t>There</a:t>
            </a:r>
            <a:r>
              <a:rPr lang="it-IT" sz="3200" b="1" dirty="0" smtClean="0">
                <a:solidFill>
                  <a:schemeClr val="accent6"/>
                </a:solidFill>
                <a:latin typeface="Century Gothic" pitchFamily="34" charset="0"/>
                <a:ea typeface="Calibri"/>
                <a:cs typeface="Calibri"/>
                <a:sym typeface="Calibri"/>
              </a:rPr>
              <a:t>’s a </a:t>
            </a:r>
            <a:r>
              <a:rPr lang="it-IT" sz="3200" b="1" dirty="0" smtClean="0">
                <a:solidFill>
                  <a:schemeClr val="accent6">
                    <a:lumMod val="75000"/>
                  </a:schemeClr>
                </a:solidFill>
                <a:latin typeface="Century Gothic" pitchFamily="34" charset="0"/>
                <a:ea typeface="Calibri"/>
                <a:cs typeface="Calibri"/>
                <a:sym typeface="Calibri"/>
              </a:rPr>
              <a:t>STRONG</a:t>
            </a:r>
            <a:r>
              <a:rPr lang="it-IT" sz="3200" b="1" dirty="0" smtClean="0">
                <a:solidFill>
                  <a:schemeClr val="accent6"/>
                </a:solidFill>
                <a:latin typeface="Century Gothic" pitchFamily="34" charset="0"/>
                <a:ea typeface="Calibri"/>
                <a:cs typeface="Calibri"/>
                <a:sym typeface="Calibri"/>
              </a:rPr>
              <a:t> and </a:t>
            </a:r>
            <a:r>
              <a:rPr lang="it-IT" sz="3200" b="1" dirty="0" err="1" smtClean="0">
                <a:solidFill>
                  <a:schemeClr val="accent6">
                    <a:lumMod val="75000"/>
                  </a:schemeClr>
                </a:solidFill>
                <a:latin typeface="Century Gothic" pitchFamily="34" charset="0"/>
                <a:ea typeface="Calibri"/>
                <a:cs typeface="Calibri"/>
                <a:sym typeface="Calibri"/>
              </a:rPr>
              <a:t>URGENT</a:t>
            </a:r>
            <a:r>
              <a:rPr lang="it-IT" sz="3200" b="1" dirty="0" smtClean="0">
                <a:solidFill>
                  <a:schemeClr val="accent6"/>
                </a:solidFill>
                <a:latin typeface="Century Gothic" pitchFamily="34" charset="0"/>
                <a:ea typeface="Calibri"/>
                <a:cs typeface="Calibri"/>
                <a:sym typeface="Calibri"/>
              </a:rPr>
              <a:t> </a:t>
            </a:r>
            <a:r>
              <a:rPr lang="it-IT" sz="3200" b="1" dirty="0" err="1" smtClean="0">
                <a:solidFill>
                  <a:schemeClr val="accent6"/>
                </a:solidFill>
                <a:latin typeface="Century Gothic" pitchFamily="34" charset="0"/>
                <a:ea typeface="Calibri"/>
                <a:cs typeface="Calibri"/>
                <a:sym typeface="Calibri"/>
              </a:rPr>
              <a:t>need</a:t>
            </a:r>
            <a:r>
              <a:rPr lang="it-IT" sz="3200" b="1" dirty="0" smtClean="0">
                <a:solidFill>
                  <a:schemeClr val="accent6"/>
                </a:solidFill>
                <a:latin typeface="Century Gothic" pitchFamily="34" charset="0"/>
                <a:ea typeface="Calibri"/>
                <a:cs typeface="Calibri"/>
                <a:sym typeface="Calibri"/>
              </a:rPr>
              <a:t> </a:t>
            </a:r>
            <a:r>
              <a:rPr lang="it-IT" sz="3200" b="1" dirty="0" err="1" smtClean="0">
                <a:solidFill>
                  <a:schemeClr val="accent6"/>
                </a:solidFill>
                <a:latin typeface="Century Gothic" pitchFamily="34" charset="0"/>
                <a:ea typeface="Calibri"/>
                <a:cs typeface="Calibri"/>
                <a:sym typeface="Calibri"/>
              </a:rPr>
              <a:t>of</a:t>
            </a:r>
            <a:endParaRPr lang="it-IT" sz="3200" b="1" dirty="0" smtClean="0">
              <a:solidFill>
                <a:schemeClr val="accent6"/>
              </a:solidFill>
              <a:latin typeface="Century Gothic" pitchFamily="34" charset="0"/>
              <a:ea typeface="Calibri"/>
              <a:cs typeface="Calibri"/>
              <a:sym typeface="Calibri"/>
            </a:endParaRPr>
          </a:p>
        </p:txBody>
      </p:sp>
      <p:grpSp>
        <p:nvGrpSpPr>
          <p:cNvPr id="10" name="Gruppo 9"/>
          <p:cNvGrpSpPr/>
          <p:nvPr/>
        </p:nvGrpSpPr>
        <p:grpSpPr>
          <a:xfrm>
            <a:off x="4167659" y="6334473"/>
            <a:ext cx="6433314" cy="610632"/>
            <a:chOff x="3598699" y="6540473"/>
            <a:chExt cx="6433314" cy="610632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/>
            <a:srcRect l="63220"/>
            <a:stretch>
              <a:fillRect/>
            </a:stretch>
          </p:blipFill>
          <p:spPr bwMode="auto">
            <a:xfrm>
              <a:off x="3598699" y="6540473"/>
              <a:ext cx="3492827" cy="609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2"/>
            <a:srcRect r="69043"/>
            <a:stretch>
              <a:fillRect/>
            </a:stretch>
          </p:blipFill>
          <p:spPr bwMode="auto">
            <a:xfrm>
              <a:off x="7092181" y="6541505"/>
              <a:ext cx="2939832" cy="609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egnaposto testo 6"/>
          <p:cNvSpPr txBox="1">
            <a:spLocks/>
          </p:cNvSpPr>
          <p:nvPr/>
        </p:nvSpPr>
        <p:spPr>
          <a:xfrm>
            <a:off x="233338" y="450048"/>
            <a:ext cx="10297144" cy="2843995"/>
          </a:xfrm>
          <a:prstGeom prst="rect">
            <a:avLst/>
          </a:prstGeom>
          <a:solidFill>
            <a:schemeClr val="bg1">
              <a:alpha val="74000"/>
            </a:schemeClr>
          </a:solidFill>
        </p:spPr>
        <p:txBody>
          <a:bodyPr lIns="91428" tIns="45715" rIns="91428" bIns="45715">
            <a:noAutofit/>
          </a:bodyPr>
          <a:lstStyle/>
          <a:p>
            <a:pPr>
              <a:lnSpc>
                <a:spcPct val="120000"/>
              </a:lnSpc>
              <a:spcAft>
                <a:spcPts val="1200"/>
              </a:spcAft>
              <a:tabLst>
                <a:tab pos="447620" algn="l"/>
              </a:tabLst>
            </a:pPr>
            <a:r>
              <a:rPr lang="en-US" sz="2300" b="1" dirty="0" smtClean="0">
                <a:solidFill>
                  <a:srgbClr val="006699"/>
                </a:solidFill>
                <a:latin typeface="Century Gothic" pitchFamily="34" charset="0"/>
                <a:ea typeface="Calibri"/>
                <a:cs typeface="Calibri"/>
                <a:sym typeface="Calibri"/>
              </a:rPr>
              <a:t>Key Barriers </a:t>
            </a:r>
          </a:p>
          <a:p>
            <a:pPr marL="265113" indent="274638">
              <a:spcAft>
                <a:spcPts val="600"/>
              </a:spcAft>
              <a:buFont typeface="Arial" pitchFamily="34" charset="0"/>
              <a:buChar char="•"/>
              <a:tabLst>
                <a:tab pos="447620" algn="l"/>
              </a:tabLst>
            </a:pPr>
            <a:r>
              <a:rPr lang="en-US" sz="2300" b="1" dirty="0" smtClean="0">
                <a:solidFill>
                  <a:srgbClr val="006699"/>
                </a:solidFill>
                <a:latin typeface="Century Gothic" pitchFamily="34" charset="0"/>
                <a:ea typeface="Calibri"/>
                <a:cs typeface="Calibri"/>
                <a:sym typeface="Calibri"/>
              </a:rPr>
              <a:t>limited resources</a:t>
            </a:r>
          </a:p>
          <a:p>
            <a:pPr marL="265113" indent="274638">
              <a:spcAft>
                <a:spcPts val="600"/>
              </a:spcAft>
              <a:buFont typeface="Arial" pitchFamily="34" charset="0"/>
              <a:buChar char="•"/>
              <a:tabLst>
                <a:tab pos="447620" algn="l"/>
              </a:tabLst>
            </a:pPr>
            <a:r>
              <a:rPr lang="en-US" sz="2300" b="1" dirty="0" smtClean="0">
                <a:solidFill>
                  <a:srgbClr val="006699"/>
                </a:solidFill>
                <a:latin typeface="Century Gothic" pitchFamily="34" charset="0"/>
                <a:ea typeface="Calibri"/>
                <a:cs typeface="Calibri"/>
                <a:sym typeface="Calibri"/>
              </a:rPr>
              <a:t>lack of private sector and citizens engagement</a:t>
            </a:r>
          </a:p>
          <a:p>
            <a:pPr marL="265113" indent="274638">
              <a:spcAft>
                <a:spcPts val="600"/>
              </a:spcAft>
              <a:buFont typeface="Arial" pitchFamily="34" charset="0"/>
              <a:buChar char="•"/>
              <a:tabLst>
                <a:tab pos="447620" algn="l"/>
              </a:tabLst>
            </a:pPr>
            <a:r>
              <a:rPr lang="en-US" sz="2300" b="1" dirty="0" smtClean="0">
                <a:solidFill>
                  <a:srgbClr val="006699"/>
                </a:solidFill>
                <a:latin typeface="Century Gothic" pitchFamily="34" charset="0"/>
                <a:ea typeface="Calibri"/>
                <a:cs typeface="Calibri"/>
                <a:sym typeface="Calibri"/>
              </a:rPr>
              <a:t>insufficient </a:t>
            </a:r>
            <a:r>
              <a:rPr lang="en-US" sz="2300" b="1" dirty="0" err="1" smtClean="0">
                <a:solidFill>
                  <a:srgbClr val="006699"/>
                </a:solidFill>
                <a:latin typeface="Century Gothic" pitchFamily="34" charset="0"/>
                <a:ea typeface="Calibri"/>
                <a:cs typeface="Calibri"/>
                <a:sym typeface="Calibri"/>
              </a:rPr>
              <a:t>mobilisation</a:t>
            </a:r>
            <a:r>
              <a:rPr lang="en-US" sz="2300" b="1" dirty="0" smtClean="0">
                <a:solidFill>
                  <a:srgbClr val="006699"/>
                </a:solidFill>
                <a:latin typeface="Century Gothic" pitchFamily="34" charset="0"/>
                <a:ea typeface="Calibri"/>
                <a:cs typeface="Calibri"/>
                <a:sym typeface="Calibri"/>
              </a:rPr>
              <a:t> of finance</a:t>
            </a:r>
          </a:p>
          <a:p>
            <a:pPr marL="265113" indent="274638">
              <a:spcAft>
                <a:spcPts val="600"/>
              </a:spcAft>
              <a:buFont typeface="Arial" pitchFamily="34" charset="0"/>
              <a:buChar char="•"/>
              <a:tabLst>
                <a:tab pos="447620" algn="l"/>
              </a:tabLst>
            </a:pPr>
            <a:r>
              <a:rPr lang="en-US" sz="2300" b="1" dirty="0" smtClean="0">
                <a:solidFill>
                  <a:srgbClr val="006699"/>
                </a:solidFill>
                <a:latin typeface="Century Gothic" pitchFamily="34" charset="0"/>
                <a:ea typeface="Calibri"/>
                <a:cs typeface="Calibri"/>
                <a:sym typeface="Calibri"/>
              </a:rPr>
              <a:t>lack of political leadership</a:t>
            </a:r>
          </a:p>
          <a:p>
            <a:pPr marL="265113" indent="274638">
              <a:spcAft>
                <a:spcPts val="1200"/>
              </a:spcAft>
              <a:buFont typeface="Arial" pitchFamily="34" charset="0"/>
              <a:buChar char="•"/>
              <a:tabLst>
                <a:tab pos="447620" algn="l"/>
              </a:tabLst>
            </a:pPr>
            <a:r>
              <a:rPr lang="en-US" sz="2300" b="1" dirty="0" smtClean="0">
                <a:solidFill>
                  <a:srgbClr val="006699"/>
                </a:solidFill>
                <a:latin typeface="Century Gothic" pitchFamily="34" charset="0"/>
                <a:ea typeface="Calibri"/>
                <a:cs typeface="Calibri"/>
                <a:sym typeface="Calibri"/>
              </a:rPr>
              <a:t>low sense of urgency</a:t>
            </a:r>
            <a:endParaRPr lang="en-US" sz="2300" b="1" dirty="0" smtClean="0">
              <a:solidFill>
                <a:srgbClr val="006699"/>
              </a:solidFill>
              <a:latin typeface="Century Gothic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6" name="Segnaposto testo 6"/>
          <p:cNvSpPr txBox="1">
            <a:spLocks/>
          </p:cNvSpPr>
          <p:nvPr/>
        </p:nvSpPr>
        <p:spPr>
          <a:xfrm>
            <a:off x="671310" y="3338112"/>
            <a:ext cx="9347606" cy="3338110"/>
          </a:xfrm>
          <a:prstGeom prst="rect">
            <a:avLst/>
          </a:prstGeom>
          <a:solidFill>
            <a:schemeClr val="accent1">
              <a:lumMod val="20000"/>
              <a:lumOff val="80000"/>
              <a:alpha val="74000"/>
            </a:schemeClr>
          </a:solidFill>
          <a:ln w="38100">
            <a:solidFill>
              <a:schemeClr val="accent1">
                <a:lumMod val="75000"/>
              </a:schemeClr>
            </a:solidFill>
          </a:ln>
        </p:spPr>
        <p:txBody>
          <a:bodyPr lIns="91428" tIns="45715" rIns="91428" bIns="45715">
            <a:normAutofit/>
          </a:bodyPr>
          <a:lstStyle/>
          <a:p>
            <a:pPr>
              <a:lnSpc>
                <a:spcPct val="120000"/>
              </a:lnSpc>
              <a:spcAft>
                <a:spcPts val="1800"/>
              </a:spcAft>
              <a:tabLst>
                <a:tab pos="447620" algn="l"/>
              </a:tabLst>
            </a:pPr>
            <a:r>
              <a:rPr lang="en-US" sz="2000" dirty="0" smtClean="0">
                <a:solidFill>
                  <a:srgbClr val="006699"/>
                </a:solidFill>
                <a:latin typeface="Century Gothic" pitchFamily="34" charset="0"/>
                <a:ea typeface="Calibri"/>
                <a:cs typeface="Calibri"/>
                <a:sym typeface="Calibri"/>
              </a:rPr>
              <a:t>Most of the adaptation options to the key risks depend on </a:t>
            </a:r>
            <a:r>
              <a:rPr lang="en-US" sz="2000" b="1" dirty="0" smtClean="0">
                <a:solidFill>
                  <a:srgbClr val="006699"/>
                </a:solidFill>
                <a:latin typeface="Century Gothic" pitchFamily="34" charset="0"/>
                <a:ea typeface="Calibri"/>
                <a:cs typeface="Calibri"/>
                <a:sym typeface="Calibri"/>
              </a:rPr>
              <a:t>limited water and land resources, creating competition and trade-offs also with mitigation options and socio-economic developments</a:t>
            </a:r>
            <a:r>
              <a:rPr lang="en-US" sz="2000" dirty="0" smtClean="0">
                <a:solidFill>
                  <a:srgbClr val="006699"/>
                </a:solidFill>
                <a:latin typeface="Century Gothic" pitchFamily="34" charset="0"/>
                <a:ea typeface="Calibri"/>
                <a:cs typeface="Calibri"/>
                <a:sym typeface="Calibri"/>
              </a:rPr>
              <a:t>.</a:t>
            </a:r>
          </a:p>
          <a:p>
            <a:pPr>
              <a:lnSpc>
                <a:spcPct val="120000"/>
              </a:lnSpc>
              <a:spcAft>
                <a:spcPts val="1800"/>
              </a:spcAft>
              <a:tabLst>
                <a:tab pos="447620" algn="l"/>
              </a:tabLst>
            </a:pPr>
            <a:r>
              <a:rPr lang="en-US" sz="2000" b="1" dirty="0" smtClean="0">
                <a:solidFill>
                  <a:srgbClr val="006699"/>
                </a:solidFill>
                <a:latin typeface="Century Gothic" pitchFamily="34" charset="0"/>
                <a:ea typeface="Calibri"/>
                <a:cs typeface="Calibri"/>
                <a:sym typeface="Calibri"/>
              </a:rPr>
              <a:t>Closing the adaptation gap requires moving beyond short-term planning </a:t>
            </a:r>
            <a:r>
              <a:rPr lang="en-US" sz="2000" dirty="0" smtClean="0">
                <a:solidFill>
                  <a:srgbClr val="006699"/>
                </a:solidFill>
                <a:latin typeface="Century Gothic" pitchFamily="34" charset="0"/>
                <a:ea typeface="Calibri"/>
                <a:cs typeface="Calibri"/>
                <a:sym typeface="Calibri"/>
              </a:rPr>
              <a:t>and </a:t>
            </a:r>
            <a:r>
              <a:rPr lang="en-US" sz="2000" b="1" dirty="0" smtClean="0">
                <a:solidFill>
                  <a:srgbClr val="006699"/>
                </a:solidFill>
                <a:latin typeface="Century Gothic" pitchFamily="34" charset="0"/>
                <a:ea typeface="Calibri"/>
                <a:cs typeface="Calibri"/>
                <a:sym typeface="Calibri"/>
              </a:rPr>
              <a:t>ensuring timely and adequate implementation</a:t>
            </a:r>
            <a:r>
              <a:rPr lang="en-US" sz="2000" dirty="0" smtClean="0">
                <a:solidFill>
                  <a:srgbClr val="006699"/>
                </a:solidFill>
                <a:latin typeface="Century Gothic" pitchFamily="34" charset="0"/>
                <a:ea typeface="Calibri"/>
                <a:cs typeface="Calibri"/>
                <a:sym typeface="Calibri"/>
              </a:rPr>
              <a:t>. </a:t>
            </a:r>
          </a:p>
          <a:p>
            <a:pPr>
              <a:lnSpc>
                <a:spcPct val="120000"/>
              </a:lnSpc>
              <a:spcAft>
                <a:spcPts val="1800"/>
              </a:spcAft>
              <a:tabLst>
                <a:tab pos="447620" algn="l"/>
              </a:tabLst>
            </a:pPr>
            <a:r>
              <a:rPr lang="en-US" sz="2000" dirty="0" smtClean="0">
                <a:solidFill>
                  <a:srgbClr val="006699"/>
                </a:solidFill>
                <a:latin typeface="Century Gothic" pitchFamily="34" charset="0"/>
                <a:ea typeface="Calibri"/>
                <a:cs typeface="Calibri"/>
                <a:sym typeface="Calibri"/>
              </a:rPr>
              <a:t>The </a:t>
            </a:r>
            <a:r>
              <a:rPr lang="en-US" sz="2000" b="1" dirty="0" smtClean="0">
                <a:solidFill>
                  <a:srgbClr val="006699"/>
                </a:solidFill>
                <a:latin typeface="Century Gothic" pitchFamily="34" charset="0"/>
                <a:ea typeface="Calibri"/>
                <a:cs typeface="Calibri"/>
                <a:sym typeface="Calibri"/>
              </a:rPr>
              <a:t>success of adaptation </a:t>
            </a:r>
            <a:r>
              <a:rPr lang="en-US" sz="2000" dirty="0" smtClean="0">
                <a:solidFill>
                  <a:srgbClr val="006699"/>
                </a:solidFill>
                <a:latin typeface="Century Gothic" pitchFamily="34" charset="0"/>
                <a:ea typeface="Calibri"/>
                <a:cs typeface="Calibri"/>
                <a:sym typeface="Calibri"/>
              </a:rPr>
              <a:t>will depend on our </a:t>
            </a:r>
            <a:r>
              <a:rPr lang="en-US" sz="2000" b="1" dirty="0" smtClean="0">
                <a:solidFill>
                  <a:srgbClr val="006699"/>
                </a:solidFill>
                <a:latin typeface="Century Gothic" pitchFamily="34" charset="0"/>
                <a:ea typeface="Calibri"/>
                <a:cs typeface="Calibri"/>
                <a:sym typeface="Calibri"/>
              </a:rPr>
              <a:t>understanding of which adaptation options are feasible and effective in their local context</a:t>
            </a:r>
            <a:r>
              <a:rPr lang="en-US" sz="2000" dirty="0" smtClean="0">
                <a:solidFill>
                  <a:srgbClr val="006699"/>
                </a:solidFill>
                <a:latin typeface="Century Gothic" pitchFamily="34" charset="0"/>
                <a:ea typeface="Calibri"/>
                <a:cs typeface="Calibri"/>
                <a:sym typeface="Calibri"/>
              </a:rPr>
              <a:t>.</a:t>
            </a:r>
            <a:endParaRPr lang="it-IT" sz="2300" b="1" dirty="0" smtClean="0">
              <a:solidFill>
                <a:srgbClr val="006699"/>
              </a:solidFill>
              <a:latin typeface="Century Gothic" pitchFamily="34" charset="0"/>
              <a:ea typeface="Calibri"/>
              <a:cs typeface="Calibri"/>
              <a:sym typeface="Calibri"/>
            </a:endParaRPr>
          </a:p>
        </p:txBody>
      </p:sp>
      <p:grpSp>
        <p:nvGrpSpPr>
          <p:cNvPr id="7" name="Gruppo 6"/>
          <p:cNvGrpSpPr/>
          <p:nvPr/>
        </p:nvGrpSpPr>
        <p:grpSpPr>
          <a:xfrm>
            <a:off x="4106699" y="129513"/>
            <a:ext cx="6433314" cy="610632"/>
            <a:chOff x="3598699" y="6540473"/>
            <a:chExt cx="6433314" cy="610632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2"/>
            <a:srcRect l="63220"/>
            <a:stretch>
              <a:fillRect/>
            </a:stretch>
          </p:blipFill>
          <p:spPr bwMode="auto">
            <a:xfrm>
              <a:off x="3598699" y="6540473"/>
              <a:ext cx="3492827" cy="609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2"/>
            <a:srcRect r="69043"/>
            <a:stretch>
              <a:fillRect/>
            </a:stretch>
          </p:blipFill>
          <p:spPr bwMode="auto">
            <a:xfrm>
              <a:off x="7092181" y="6541505"/>
              <a:ext cx="2939832" cy="609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0" name="Rettangolo 9"/>
          <p:cNvSpPr/>
          <p:nvPr/>
        </p:nvSpPr>
        <p:spPr>
          <a:xfrm rot="20997820">
            <a:off x="5009112" y="1986753"/>
            <a:ext cx="5517425" cy="70788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rgbClr val="006699"/>
                </a:solidFill>
                <a:latin typeface="Century Gothic" pitchFamily="34" charset="0"/>
              </a:rPr>
              <a:t>…the </a:t>
            </a:r>
            <a:r>
              <a:rPr lang="en-US" sz="2000" dirty="0" smtClean="0">
                <a:solidFill>
                  <a:srgbClr val="006699"/>
                </a:solidFill>
                <a:latin typeface="Century Gothic" pitchFamily="34" charset="0"/>
              </a:rPr>
              <a:t>long and complicated authorization process </a:t>
            </a:r>
            <a:r>
              <a:rPr lang="en-US" sz="2000" dirty="0" smtClean="0">
                <a:solidFill>
                  <a:srgbClr val="006699"/>
                </a:solidFill>
                <a:latin typeface="Century Gothic" pitchFamily="34" charset="0"/>
              </a:rPr>
              <a:t>of the </a:t>
            </a:r>
            <a:r>
              <a:rPr lang="en-US" sz="2000" dirty="0" smtClean="0">
                <a:solidFill>
                  <a:srgbClr val="006699"/>
                </a:solidFill>
                <a:latin typeface="Century Gothic" pitchFamily="34" charset="0"/>
              </a:rPr>
              <a:t>Italian legislation</a:t>
            </a:r>
            <a:endParaRPr lang="it-IT" sz="2000" dirty="0">
              <a:solidFill>
                <a:srgbClr val="006699"/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2"/>
          <p:cNvSpPr txBox="1"/>
          <p:nvPr/>
        </p:nvSpPr>
        <p:spPr>
          <a:xfrm flipH="1">
            <a:off x="-1" y="50244"/>
            <a:ext cx="10691813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it-IT" sz="2800" b="1" i="0" u="none" strike="noStrike" cap="none" dirty="0" err="1">
                <a:solidFill>
                  <a:srgbClr val="006699"/>
                </a:solidFill>
                <a:latin typeface="Century Gothic" pitchFamily="34" charset="0"/>
                <a:ea typeface="Calibri"/>
                <a:cs typeface="Calibri"/>
                <a:sym typeface="Calibri"/>
              </a:rPr>
              <a:t>AdriaClim</a:t>
            </a:r>
            <a:r>
              <a:rPr lang="it-IT" sz="2800" b="1" i="0" u="none" strike="noStrike" cap="none" dirty="0">
                <a:solidFill>
                  <a:srgbClr val="006699"/>
                </a:solidFill>
                <a:latin typeface="Century Gothic" pitchFamily="34" charset="0"/>
                <a:ea typeface="Calibri"/>
                <a:cs typeface="Calibri"/>
                <a:sym typeface="Calibri"/>
              </a:rPr>
              <a:t> </a:t>
            </a:r>
            <a:endParaRPr sz="1400" b="0" i="0" u="none" strike="noStrike" cap="none" dirty="0">
              <a:solidFill>
                <a:srgbClr val="000000"/>
              </a:solidFill>
              <a:latin typeface="Century Gothic" pitchFamily="34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it-IT" sz="2000" b="1" i="0" u="none" strike="noStrike" cap="none" dirty="0" err="1" smtClean="0">
                <a:solidFill>
                  <a:srgbClr val="006699"/>
                </a:solidFill>
                <a:latin typeface="Century Gothic" pitchFamily="34" charset="0"/>
                <a:ea typeface="Calibri"/>
                <a:cs typeface="Calibri"/>
                <a:sym typeface="Calibri"/>
              </a:rPr>
              <a:t>European</a:t>
            </a:r>
            <a:r>
              <a:rPr lang="it-IT" sz="2000" b="1" i="0" u="none" strike="noStrike" cap="none" dirty="0" smtClean="0">
                <a:solidFill>
                  <a:srgbClr val="006699"/>
                </a:solidFill>
                <a:latin typeface="Century Gothic" pitchFamily="34" charset="0"/>
                <a:ea typeface="Calibri"/>
                <a:cs typeface="Calibri"/>
                <a:sym typeface="Calibri"/>
              </a:rPr>
              <a:t> </a:t>
            </a:r>
            <a:r>
              <a:rPr lang="it-IT" sz="2000" b="1" i="0" u="none" strike="noStrike" cap="none" dirty="0" err="1" smtClean="0">
                <a:solidFill>
                  <a:srgbClr val="006699"/>
                </a:solidFill>
                <a:latin typeface="Century Gothic" pitchFamily="34" charset="0"/>
                <a:ea typeface="Calibri"/>
                <a:cs typeface="Calibri"/>
                <a:sym typeface="Calibri"/>
              </a:rPr>
              <a:t>strategic</a:t>
            </a:r>
            <a:r>
              <a:rPr lang="it-IT" sz="2000" b="1" i="0" u="none" strike="noStrike" cap="none" dirty="0" smtClean="0">
                <a:solidFill>
                  <a:srgbClr val="006699"/>
                </a:solidFill>
                <a:latin typeface="Century Gothic" pitchFamily="34" charset="0"/>
                <a:ea typeface="Calibri"/>
                <a:cs typeface="Calibri"/>
                <a:sym typeface="Calibri"/>
              </a:rPr>
              <a:t> project </a:t>
            </a:r>
            <a:r>
              <a:rPr lang="it-IT" sz="2000" b="1" i="0" u="none" strike="noStrike" cap="none" dirty="0" err="1">
                <a:solidFill>
                  <a:srgbClr val="006699"/>
                </a:solidFill>
                <a:latin typeface="Century Gothic" pitchFamily="34" charset="0"/>
                <a:ea typeface="Calibri"/>
                <a:cs typeface="Calibri"/>
                <a:sym typeface="Calibri"/>
              </a:rPr>
              <a:t>supporting</a:t>
            </a:r>
            <a:r>
              <a:rPr lang="it-IT" sz="2000" b="1" i="0" u="none" strike="noStrike" cap="none" dirty="0">
                <a:solidFill>
                  <a:srgbClr val="006699"/>
                </a:solidFill>
                <a:latin typeface="Century Gothic" pitchFamily="34" charset="0"/>
                <a:ea typeface="Calibri"/>
                <a:cs typeface="Calibri"/>
                <a:sym typeface="Calibri"/>
              </a:rPr>
              <a:t> </a:t>
            </a:r>
            <a:r>
              <a:rPr lang="it-IT" sz="2000" b="1" i="0" u="none" strike="noStrike" cap="none" dirty="0" err="1">
                <a:solidFill>
                  <a:srgbClr val="006699"/>
                </a:solidFill>
                <a:latin typeface="Century Gothic" pitchFamily="34" charset="0"/>
                <a:ea typeface="Calibri"/>
                <a:cs typeface="Calibri"/>
                <a:sym typeface="Calibri"/>
              </a:rPr>
              <a:t>Coastal</a:t>
            </a:r>
            <a:r>
              <a:rPr lang="it-IT" sz="2000" b="1" i="0" u="none" strike="noStrike" cap="none" dirty="0">
                <a:solidFill>
                  <a:srgbClr val="006699"/>
                </a:solidFill>
                <a:latin typeface="Century Gothic" pitchFamily="34" charset="0"/>
                <a:ea typeface="Calibri"/>
                <a:cs typeface="Calibri"/>
                <a:sym typeface="Calibri"/>
              </a:rPr>
              <a:t> </a:t>
            </a:r>
            <a:r>
              <a:rPr lang="it-IT" sz="2000" b="1" i="0" u="none" strike="noStrike" cap="none" dirty="0" err="1">
                <a:solidFill>
                  <a:srgbClr val="006699"/>
                </a:solidFill>
                <a:latin typeface="Century Gothic" pitchFamily="34" charset="0"/>
                <a:ea typeface="Calibri"/>
                <a:cs typeface="Calibri"/>
                <a:sym typeface="Calibri"/>
              </a:rPr>
              <a:t>Adaptation</a:t>
            </a:r>
            <a:r>
              <a:rPr lang="it-IT" sz="2000" b="1" i="0" u="none" strike="noStrike" cap="none" dirty="0">
                <a:solidFill>
                  <a:srgbClr val="006699"/>
                </a:solidFill>
                <a:latin typeface="Century Gothic" pitchFamily="34" charset="0"/>
                <a:ea typeface="Calibri"/>
                <a:cs typeface="Calibri"/>
                <a:sym typeface="Calibri"/>
              </a:rPr>
              <a:t> </a:t>
            </a:r>
            <a:r>
              <a:rPr lang="it-IT" sz="2000" b="1" i="0" u="none" strike="noStrike" cap="none" dirty="0" err="1">
                <a:solidFill>
                  <a:srgbClr val="006699"/>
                </a:solidFill>
                <a:latin typeface="Century Gothic" pitchFamily="34" charset="0"/>
                <a:ea typeface="Calibri"/>
                <a:cs typeface="Calibri"/>
                <a:sym typeface="Calibri"/>
              </a:rPr>
              <a:t>Strategies</a:t>
            </a:r>
            <a:r>
              <a:rPr lang="it-IT" sz="2000" b="1" i="0" u="none" strike="noStrike" cap="none" dirty="0">
                <a:solidFill>
                  <a:srgbClr val="006699"/>
                </a:solidFill>
                <a:latin typeface="Century Gothic" pitchFamily="34" charset="0"/>
                <a:ea typeface="Calibri"/>
                <a:cs typeface="Calibri"/>
                <a:sym typeface="Calibri"/>
              </a:rPr>
              <a:t> in </a:t>
            </a:r>
            <a:r>
              <a:rPr lang="it-IT" sz="2000" b="1" i="0" u="none" strike="noStrike" cap="none" dirty="0" err="1" smtClean="0">
                <a:solidFill>
                  <a:srgbClr val="006699"/>
                </a:solidFill>
                <a:latin typeface="Century Gothic" pitchFamily="34" charset="0"/>
                <a:ea typeface="Calibri"/>
                <a:cs typeface="Calibri"/>
                <a:sym typeface="Calibri"/>
              </a:rPr>
              <a:t>Adriatic</a:t>
            </a:r>
            <a:endParaRPr sz="2000" b="1" i="0" u="none" strike="noStrike" cap="none" dirty="0">
              <a:solidFill>
                <a:srgbClr val="006699"/>
              </a:solidFill>
              <a:latin typeface="Century Gothic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200" name="Google Shape;200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9926" y="1002890"/>
            <a:ext cx="3473961" cy="6354894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411"/>
              </a:srgbClr>
            </a:outerShdw>
          </a:effectLst>
        </p:spPr>
      </p:pic>
      <p:pic>
        <p:nvPicPr>
          <p:cNvPr id="201" name="Google Shape;201;p2"/>
          <p:cNvPicPr preferRelativeResize="0"/>
          <p:nvPr/>
        </p:nvPicPr>
        <p:blipFill rotWithShape="1">
          <a:blip r:embed="rId4">
            <a:alphaModFix/>
          </a:blip>
          <a:srcRect t="44032"/>
          <a:stretch/>
        </p:blipFill>
        <p:spPr>
          <a:xfrm>
            <a:off x="4714629" y="1439668"/>
            <a:ext cx="5040560" cy="2016919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411"/>
              </a:srgbClr>
            </a:outerShdw>
          </a:effectLst>
        </p:spPr>
      </p:pic>
      <p:sp>
        <p:nvSpPr>
          <p:cNvPr id="202" name="Google Shape;202;p2"/>
          <p:cNvSpPr/>
          <p:nvPr/>
        </p:nvSpPr>
        <p:spPr>
          <a:xfrm>
            <a:off x="4804332" y="1025433"/>
            <a:ext cx="4861154" cy="3945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8350" tIns="44175" rIns="88350" bIns="441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84"/>
              <a:buFont typeface="Arial"/>
              <a:buNone/>
            </a:pPr>
            <a:r>
              <a:rPr lang="it-IT" sz="1984" b="1" i="0" u="none" strike="noStrike" cap="none" dirty="0">
                <a:solidFill>
                  <a:srgbClr val="00669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19 </a:t>
            </a:r>
            <a:r>
              <a:rPr lang="it-IT" sz="1984" b="1" i="0" u="none" strike="noStrike" cap="none" dirty="0" err="1">
                <a:solidFill>
                  <a:srgbClr val="00669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partners</a:t>
            </a:r>
            <a:r>
              <a:rPr lang="it-IT" sz="1984" b="0" i="0" u="none" strike="noStrike" cap="none" dirty="0">
                <a:solidFill>
                  <a:srgbClr val="00669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: 14 </a:t>
            </a:r>
            <a:r>
              <a:rPr lang="it-IT" sz="1984" b="0" i="0" u="none" strike="noStrike" cap="none" dirty="0" err="1">
                <a:solidFill>
                  <a:srgbClr val="00669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Italian</a:t>
            </a:r>
            <a:r>
              <a:rPr lang="it-IT" sz="1984" b="0" i="0" u="none" strike="noStrike" cap="none" dirty="0">
                <a:solidFill>
                  <a:srgbClr val="00669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+ 5 </a:t>
            </a:r>
            <a:r>
              <a:rPr lang="it-IT" sz="1984" b="0" i="0" u="none" strike="noStrike" cap="none" dirty="0" err="1">
                <a:solidFill>
                  <a:srgbClr val="00669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Croatian</a:t>
            </a:r>
            <a:endParaRPr sz="1984" b="0" i="0" u="none" strike="noStrike" cap="none" dirty="0">
              <a:solidFill>
                <a:srgbClr val="00669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03" name="Google Shape;203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998228" y="3995350"/>
            <a:ext cx="4473362" cy="35283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2"/>
          <p:cNvPicPr preferRelativeResize="0"/>
          <p:nvPr/>
        </p:nvPicPr>
        <p:blipFill rotWithShape="1">
          <a:blip r:embed="rId6">
            <a:alphaModFix/>
          </a:blip>
          <a:srcRect l="7456" t="69470" r="6993"/>
          <a:stretch/>
        </p:blipFill>
        <p:spPr>
          <a:xfrm>
            <a:off x="5571737" y="3533774"/>
            <a:ext cx="3326345" cy="1038151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ttangolo 7"/>
          <p:cNvSpPr/>
          <p:nvPr/>
        </p:nvSpPr>
        <p:spPr>
          <a:xfrm>
            <a:off x="5899355" y="5220929"/>
            <a:ext cx="2625213" cy="96356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4"/>
          <p:cNvSpPr txBox="1"/>
          <p:nvPr/>
        </p:nvSpPr>
        <p:spPr>
          <a:xfrm>
            <a:off x="1314093" y="391242"/>
            <a:ext cx="8063626" cy="7392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0150" tIns="40075" rIns="80150" bIns="40075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lang="it-IT" sz="3500" b="1" i="0" u="none" strike="noStrike" cap="none" dirty="0" err="1">
                <a:solidFill>
                  <a:srgbClr val="00669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AdriaClim</a:t>
            </a:r>
            <a:r>
              <a:rPr lang="it-IT" sz="3500" b="1" i="0" u="none" strike="noStrike" cap="none" dirty="0">
                <a:solidFill>
                  <a:srgbClr val="00669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MAIN OBJECTIVES</a:t>
            </a:r>
            <a:endParaRPr sz="3500" b="1" i="0" u="none" strike="noStrike" cap="none" dirty="0">
              <a:solidFill>
                <a:srgbClr val="00669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11" name="Google Shape;211;p4"/>
          <p:cNvSpPr txBox="1"/>
          <p:nvPr/>
        </p:nvSpPr>
        <p:spPr>
          <a:xfrm>
            <a:off x="288456" y="1148080"/>
            <a:ext cx="10114899" cy="4852785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txBody>
          <a:bodyPr spcFirstLastPara="1" wrap="square" lIns="80150" tIns="40075" rIns="80150" bIns="40075" anchor="t" anchorCtr="0">
            <a:noAutofit/>
          </a:bodyPr>
          <a:lstStyle/>
          <a:p>
            <a:pPr marL="392477" marR="0" lvl="0" indent="-392477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6699"/>
              </a:buClr>
              <a:buSzPts val="1900"/>
              <a:buFont typeface="Noto Sans Symbols"/>
              <a:buChar char="▪"/>
            </a:pPr>
            <a:r>
              <a:rPr lang="it-IT" sz="2400" b="1" i="0" u="none" strike="noStrike" cap="none" dirty="0" err="1">
                <a:solidFill>
                  <a:srgbClr val="006699"/>
                </a:solidFill>
                <a:latin typeface="Century Gothic" pitchFamily="34" charset="0"/>
                <a:ea typeface="Century Gothic"/>
                <a:cs typeface="Century Gothic"/>
                <a:sym typeface="Century Gothic"/>
              </a:rPr>
              <a:t>Develop</a:t>
            </a:r>
            <a:r>
              <a:rPr lang="it-IT" sz="2400" b="1" i="0" u="none" strike="noStrike" cap="none" dirty="0">
                <a:solidFill>
                  <a:srgbClr val="006699"/>
                </a:solidFill>
                <a:latin typeface="Century Gothic" pitchFamily="34" charset="0"/>
                <a:ea typeface="Century Gothic"/>
                <a:cs typeface="Century Gothic"/>
                <a:sym typeface="Century Gothic"/>
              </a:rPr>
              <a:t> accurate information </a:t>
            </a:r>
            <a:r>
              <a:rPr lang="it-IT" sz="2400" b="0" i="0" u="none" strike="noStrike" cap="none" dirty="0" err="1">
                <a:solidFill>
                  <a:srgbClr val="006699"/>
                </a:solidFill>
                <a:latin typeface="Century Gothic" pitchFamily="34" charset="0"/>
                <a:ea typeface="Century Gothic"/>
                <a:cs typeface="Century Gothic"/>
                <a:sym typeface="Century Gothic"/>
              </a:rPr>
              <a:t>for</a:t>
            </a:r>
            <a:r>
              <a:rPr lang="it-IT" sz="2400" b="0" i="0" u="none" strike="noStrike" cap="none" dirty="0">
                <a:solidFill>
                  <a:srgbClr val="006699"/>
                </a:solidFill>
                <a:latin typeface="Century Gothic" pitchFamily="34" charset="0"/>
                <a:ea typeface="Century Gothic"/>
                <a:cs typeface="Century Gothic"/>
                <a:sym typeface="Century Gothic"/>
              </a:rPr>
              <a:t> </a:t>
            </a:r>
            <a:r>
              <a:rPr lang="it-IT" sz="2400" b="0" i="0" u="none" strike="noStrike" cap="none" dirty="0" err="1">
                <a:solidFill>
                  <a:srgbClr val="006699"/>
                </a:solidFill>
                <a:latin typeface="Century Gothic" pitchFamily="34" charset="0"/>
                <a:ea typeface="Century Gothic"/>
                <a:cs typeface="Century Gothic"/>
                <a:sym typeface="Century Gothic"/>
              </a:rPr>
              <a:t>promoting</a:t>
            </a:r>
            <a:r>
              <a:rPr lang="it-IT" sz="2400" b="0" i="0" u="none" strike="noStrike" cap="none" dirty="0">
                <a:solidFill>
                  <a:srgbClr val="006699"/>
                </a:solidFill>
                <a:latin typeface="Century Gothic" pitchFamily="34" charset="0"/>
                <a:ea typeface="Century Gothic"/>
                <a:cs typeface="Century Gothic"/>
                <a:sym typeface="Century Gothic"/>
              </a:rPr>
              <a:t> the </a:t>
            </a:r>
            <a:r>
              <a:rPr lang="it-IT" sz="2400" b="1" i="0" u="none" strike="noStrike" cap="none" dirty="0" err="1">
                <a:solidFill>
                  <a:srgbClr val="006699"/>
                </a:solidFill>
                <a:latin typeface="Century Gothic" pitchFamily="34" charset="0"/>
                <a:ea typeface="Century Gothic"/>
                <a:cs typeface="Century Gothic"/>
                <a:sym typeface="Century Gothic"/>
              </a:rPr>
              <a:t>development</a:t>
            </a:r>
            <a:r>
              <a:rPr lang="it-IT" sz="2400" b="1" i="0" u="none" strike="noStrike" cap="none" dirty="0">
                <a:solidFill>
                  <a:srgbClr val="006699"/>
                </a:solidFill>
                <a:latin typeface="Century Gothic" pitchFamily="34" charset="0"/>
                <a:ea typeface="Century Gothic"/>
                <a:cs typeface="Century Gothic"/>
                <a:sym typeface="Century Gothic"/>
              </a:rPr>
              <a:t> </a:t>
            </a:r>
            <a:r>
              <a:rPr lang="it-IT" sz="2400" b="1" i="0" u="none" strike="noStrike" cap="none" dirty="0" err="1">
                <a:solidFill>
                  <a:srgbClr val="006699"/>
                </a:solidFill>
                <a:latin typeface="Century Gothic" pitchFamily="34" charset="0"/>
                <a:ea typeface="Century Gothic"/>
                <a:cs typeface="Century Gothic"/>
                <a:sym typeface="Century Gothic"/>
              </a:rPr>
              <a:t>of</a:t>
            </a:r>
            <a:r>
              <a:rPr lang="it-IT" sz="2400" b="1" i="0" u="none" strike="noStrike" cap="none" dirty="0">
                <a:solidFill>
                  <a:srgbClr val="006699"/>
                </a:solidFill>
                <a:latin typeface="Century Gothic" pitchFamily="34" charset="0"/>
                <a:ea typeface="Century Gothic"/>
                <a:cs typeface="Century Gothic"/>
                <a:sym typeface="Century Gothic"/>
              </a:rPr>
              <a:t> </a:t>
            </a:r>
            <a:r>
              <a:rPr lang="it-IT" sz="2400" b="1" i="0" u="none" strike="noStrike" cap="none" dirty="0" err="1">
                <a:solidFill>
                  <a:srgbClr val="006699"/>
                </a:solidFill>
                <a:latin typeface="Century Gothic" pitchFamily="34" charset="0"/>
                <a:ea typeface="Century Gothic"/>
                <a:cs typeface="Century Gothic"/>
                <a:sym typeface="Century Gothic"/>
              </a:rPr>
              <a:t>regional</a:t>
            </a:r>
            <a:r>
              <a:rPr lang="it-IT" sz="2400" b="1" i="0" u="none" strike="noStrike" cap="none" dirty="0">
                <a:solidFill>
                  <a:srgbClr val="006699"/>
                </a:solidFill>
                <a:latin typeface="Century Gothic" pitchFamily="34" charset="0"/>
                <a:ea typeface="Century Gothic"/>
                <a:cs typeface="Century Gothic"/>
                <a:sym typeface="Century Gothic"/>
              </a:rPr>
              <a:t> and </a:t>
            </a:r>
            <a:r>
              <a:rPr lang="it-IT" sz="2400" b="1" i="0" u="none" strike="noStrike" cap="none" dirty="0" err="1">
                <a:solidFill>
                  <a:srgbClr val="006699"/>
                </a:solidFill>
                <a:latin typeface="Century Gothic" pitchFamily="34" charset="0"/>
                <a:ea typeface="Century Gothic"/>
                <a:cs typeface="Century Gothic"/>
                <a:sym typeface="Century Gothic"/>
              </a:rPr>
              <a:t>local</a:t>
            </a:r>
            <a:r>
              <a:rPr lang="it-IT" sz="2400" b="1" i="0" u="none" strike="noStrike" cap="none" dirty="0">
                <a:solidFill>
                  <a:srgbClr val="006699"/>
                </a:solidFill>
                <a:latin typeface="Century Gothic" pitchFamily="34" charset="0"/>
                <a:ea typeface="Century Gothic"/>
                <a:cs typeface="Century Gothic"/>
                <a:sym typeface="Century Gothic"/>
              </a:rPr>
              <a:t> </a:t>
            </a:r>
            <a:r>
              <a:rPr lang="it-IT" sz="2400" b="1" i="0" u="none" strike="noStrike" cap="none" dirty="0" err="1">
                <a:solidFill>
                  <a:srgbClr val="006699"/>
                </a:solidFill>
                <a:latin typeface="Century Gothic" pitchFamily="34" charset="0"/>
                <a:ea typeface="Century Gothic"/>
                <a:cs typeface="Century Gothic"/>
                <a:sym typeface="Century Gothic"/>
              </a:rPr>
              <a:t>plans</a:t>
            </a:r>
            <a:r>
              <a:rPr lang="it-IT" sz="2400" b="1" i="0" u="none" strike="noStrike" cap="none" dirty="0">
                <a:solidFill>
                  <a:srgbClr val="006699"/>
                </a:solidFill>
                <a:latin typeface="Century Gothic" pitchFamily="34" charset="0"/>
                <a:ea typeface="Century Gothic"/>
                <a:cs typeface="Century Gothic"/>
                <a:sym typeface="Century Gothic"/>
              </a:rPr>
              <a:t> </a:t>
            </a:r>
            <a:r>
              <a:rPr lang="it-IT" sz="2400" b="1" i="0" u="none" strike="noStrike" cap="none" dirty="0" err="1">
                <a:solidFill>
                  <a:srgbClr val="006699"/>
                </a:solidFill>
                <a:latin typeface="Century Gothic" pitchFamily="34" charset="0"/>
                <a:ea typeface="Century Gothic"/>
                <a:cs typeface="Century Gothic"/>
                <a:sym typeface="Century Gothic"/>
              </a:rPr>
              <a:t>for</a:t>
            </a:r>
            <a:r>
              <a:rPr lang="it-IT" sz="2400" b="1" i="0" u="none" strike="noStrike" cap="none" dirty="0">
                <a:solidFill>
                  <a:srgbClr val="006699"/>
                </a:solidFill>
                <a:latin typeface="Century Gothic" pitchFamily="34" charset="0"/>
                <a:ea typeface="Century Gothic"/>
                <a:cs typeface="Century Gothic"/>
                <a:sym typeface="Century Gothic"/>
              </a:rPr>
              <a:t> </a:t>
            </a:r>
            <a:r>
              <a:rPr lang="it-IT" sz="2400" b="1" i="0" u="none" strike="noStrike" cap="none" dirty="0" err="1">
                <a:solidFill>
                  <a:srgbClr val="006699"/>
                </a:solidFill>
                <a:latin typeface="Century Gothic" pitchFamily="34" charset="0"/>
                <a:ea typeface="Century Gothic"/>
                <a:cs typeface="Century Gothic"/>
                <a:sym typeface="Century Gothic"/>
              </a:rPr>
              <a:t>adaptation</a:t>
            </a:r>
            <a:r>
              <a:rPr lang="it-IT" sz="2400" b="1" i="0" u="none" strike="noStrike" cap="none" dirty="0">
                <a:solidFill>
                  <a:srgbClr val="006699"/>
                </a:solidFill>
                <a:latin typeface="Century Gothic" pitchFamily="34" charset="0"/>
                <a:ea typeface="Century Gothic"/>
                <a:cs typeface="Century Gothic"/>
                <a:sym typeface="Century Gothic"/>
              </a:rPr>
              <a:t> </a:t>
            </a:r>
            <a:r>
              <a:rPr lang="it-IT" sz="2400" b="1" i="0" u="none" strike="noStrike" cap="none" dirty="0" err="1">
                <a:solidFill>
                  <a:srgbClr val="006699"/>
                </a:solidFill>
                <a:latin typeface="Century Gothic" pitchFamily="34" charset="0"/>
                <a:ea typeface="Century Gothic"/>
                <a:cs typeface="Century Gothic"/>
                <a:sym typeface="Century Gothic"/>
              </a:rPr>
              <a:t>to</a:t>
            </a:r>
            <a:r>
              <a:rPr lang="it-IT" sz="2400" b="1" i="0" u="none" strike="noStrike" cap="none" dirty="0">
                <a:solidFill>
                  <a:srgbClr val="006699"/>
                </a:solidFill>
                <a:latin typeface="Century Gothic" pitchFamily="34" charset="0"/>
                <a:ea typeface="Century Gothic"/>
                <a:cs typeface="Century Gothic"/>
                <a:sym typeface="Century Gothic"/>
              </a:rPr>
              <a:t> </a:t>
            </a:r>
            <a:r>
              <a:rPr lang="it-IT" sz="2400" b="1" i="0" u="none" strike="noStrike" cap="none" dirty="0" err="1">
                <a:solidFill>
                  <a:srgbClr val="006699"/>
                </a:solidFill>
                <a:latin typeface="Century Gothic" pitchFamily="34" charset="0"/>
                <a:ea typeface="Century Gothic"/>
                <a:cs typeface="Century Gothic"/>
                <a:sym typeface="Century Gothic"/>
              </a:rPr>
              <a:t>climate</a:t>
            </a:r>
            <a:r>
              <a:rPr lang="it-IT" sz="2400" b="1" i="0" u="none" strike="noStrike" cap="none" dirty="0">
                <a:solidFill>
                  <a:srgbClr val="006699"/>
                </a:solidFill>
                <a:latin typeface="Century Gothic" pitchFamily="34" charset="0"/>
                <a:ea typeface="Century Gothic"/>
                <a:cs typeface="Century Gothic"/>
                <a:sym typeface="Century Gothic"/>
              </a:rPr>
              <a:t> </a:t>
            </a:r>
            <a:r>
              <a:rPr lang="it-IT" sz="2400" b="1" i="0" u="none" strike="noStrike" cap="none" dirty="0" err="1">
                <a:solidFill>
                  <a:srgbClr val="006699"/>
                </a:solidFill>
                <a:latin typeface="Century Gothic" pitchFamily="34" charset="0"/>
                <a:ea typeface="Century Gothic"/>
                <a:cs typeface="Century Gothic"/>
                <a:sym typeface="Century Gothic"/>
              </a:rPr>
              <a:t>change</a:t>
            </a:r>
            <a:endParaRPr sz="1800" b="0" i="0" u="none" strike="noStrike" cap="none" dirty="0">
              <a:solidFill>
                <a:srgbClr val="000000"/>
              </a:solidFill>
              <a:latin typeface="Century Gothic" pitchFamily="34" charset="0"/>
              <a:sym typeface="Arial"/>
            </a:endParaRPr>
          </a:p>
          <a:p>
            <a:pPr marL="392477" marR="0" lvl="0" indent="-392477" algn="l" rtl="0">
              <a:lnSpc>
                <a:spcPct val="120000"/>
              </a:lnSpc>
              <a:spcBef>
                <a:spcPts val="1052"/>
              </a:spcBef>
              <a:spcAft>
                <a:spcPts val="0"/>
              </a:spcAft>
              <a:buClr>
                <a:srgbClr val="006699"/>
              </a:buClr>
              <a:buSzPts val="1900"/>
              <a:buFont typeface="Noto Sans Symbols"/>
              <a:buChar char="▪"/>
            </a:pPr>
            <a:r>
              <a:rPr lang="it-IT" sz="2400" b="1" i="0" u="none" strike="noStrike" cap="none" dirty="0" err="1">
                <a:solidFill>
                  <a:srgbClr val="006699"/>
                </a:solidFill>
                <a:latin typeface="Century Gothic" pitchFamily="34" charset="0"/>
                <a:ea typeface="Century Gothic"/>
                <a:cs typeface="Century Gothic"/>
                <a:sym typeface="Century Gothic"/>
              </a:rPr>
              <a:t>Plan</a:t>
            </a:r>
            <a:r>
              <a:rPr lang="it-IT" sz="2400" b="1" i="0" u="none" strike="noStrike" cap="none" dirty="0">
                <a:solidFill>
                  <a:srgbClr val="006699"/>
                </a:solidFill>
                <a:latin typeface="Century Gothic" pitchFamily="34" charset="0"/>
                <a:ea typeface="Century Gothic"/>
                <a:cs typeface="Century Gothic"/>
                <a:sym typeface="Century Gothic"/>
              </a:rPr>
              <a:t> a </a:t>
            </a:r>
            <a:r>
              <a:rPr lang="it-IT" sz="2400" b="1" i="0" u="none" strike="noStrike" cap="none" dirty="0" err="1">
                <a:solidFill>
                  <a:srgbClr val="006699"/>
                </a:solidFill>
                <a:latin typeface="Century Gothic" pitchFamily="34" charset="0"/>
                <a:ea typeface="Century Gothic"/>
                <a:cs typeface="Century Gothic"/>
                <a:sym typeface="Century Gothic"/>
              </a:rPr>
              <a:t>revision</a:t>
            </a:r>
            <a:r>
              <a:rPr lang="it-IT" sz="2400" b="1" i="0" u="none" strike="noStrike" cap="none" dirty="0">
                <a:solidFill>
                  <a:srgbClr val="006699"/>
                </a:solidFill>
                <a:latin typeface="Century Gothic" pitchFamily="34" charset="0"/>
                <a:ea typeface="Century Gothic"/>
                <a:cs typeface="Century Gothic"/>
                <a:sym typeface="Century Gothic"/>
              </a:rPr>
              <a:t> </a:t>
            </a:r>
            <a:r>
              <a:rPr lang="it-IT" sz="2400" b="1" i="0" u="none" strike="noStrike" cap="none" dirty="0" err="1">
                <a:solidFill>
                  <a:srgbClr val="006699"/>
                </a:solidFill>
                <a:latin typeface="Century Gothic" pitchFamily="34" charset="0"/>
                <a:ea typeface="Century Gothic"/>
                <a:cs typeface="Century Gothic"/>
                <a:sym typeface="Century Gothic"/>
              </a:rPr>
              <a:t>of</a:t>
            </a:r>
            <a:r>
              <a:rPr lang="it-IT" sz="2400" b="1" i="0" u="none" strike="noStrike" cap="none" dirty="0">
                <a:solidFill>
                  <a:srgbClr val="006699"/>
                </a:solidFill>
                <a:latin typeface="Century Gothic" pitchFamily="34" charset="0"/>
                <a:ea typeface="Century Gothic"/>
                <a:cs typeface="Century Gothic"/>
                <a:sym typeface="Century Gothic"/>
              </a:rPr>
              <a:t> </a:t>
            </a:r>
            <a:r>
              <a:rPr lang="it-IT" sz="2400" b="1" i="0" u="none" strike="noStrike" cap="none" dirty="0" err="1">
                <a:solidFill>
                  <a:srgbClr val="006699"/>
                </a:solidFill>
                <a:latin typeface="Century Gothic" pitchFamily="34" charset="0"/>
                <a:ea typeface="Century Gothic"/>
                <a:cs typeface="Century Gothic"/>
                <a:sym typeface="Century Gothic"/>
              </a:rPr>
              <a:t>coastal</a:t>
            </a:r>
            <a:r>
              <a:rPr lang="it-IT" sz="2400" b="1" i="0" u="none" strike="noStrike" cap="none" dirty="0">
                <a:solidFill>
                  <a:srgbClr val="006699"/>
                </a:solidFill>
                <a:latin typeface="Century Gothic" pitchFamily="34" charset="0"/>
                <a:ea typeface="Century Gothic"/>
                <a:cs typeface="Century Gothic"/>
                <a:sym typeface="Century Gothic"/>
              </a:rPr>
              <a:t> </a:t>
            </a:r>
            <a:r>
              <a:rPr lang="it-IT" sz="2400" b="1" i="0" u="none" strike="noStrike" cap="none" dirty="0" err="1">
                <a:solidFill>
                  <a:srgbClr val="006699"/>
                </a:solidFill>
                <a:latin typeface="Century Gothic" pitchFamily="34" charset="0"/>
                <a:ea typeface="Century Gothic"/>
                <a:cs typeface="Century Gothic"/>
                <a:sym typeface="Century Gothic"/>
              </a:rPr>
              <a:t>areas</a:t>
            </a:r>
            <a:r>
              <a:rPr lang="it-IT" sz="2400" b="1" i="0" u="none" strike="noStrike" cap="none" dirty="0">
                <a:solidFill>
                  <a:srgbClr val="006699"/>
                </a:solidFill>
                <a:latin typeface="Century Gothic" pitchFamily="34" charset="0"/>
                <a:ea typeface="Century Gothic"/>
                <a:cs typeface="Century Gothic"/>
                <a:sym typeface="Century Gothic"/>
              </a:rPr>
              <a:t> </a:t>
            </a:r>
            <a:r>
              <a:rPr lang="it-IT" sz="2400" b="0" i="0" u="none" strike="noStrike" cap="none" dirty="0" err="1">
                <a:solidFill>
                  <a:srgbClr val="006699"/>
                </a:solidFill>
                <a:latin typeface="Century Gothic" pitchFamily="34" charset="0"/>
                <a:ea typeface="Century Gothic"/>
                <a:cs typeface="Century Gothic"/>
                <a:sym typeface="Century Gothic"/>
              </a:rPr>
              <a:t>for</a:t>
            </a:r>
            <a:r>
              <a:rPr lang="it-IT" sz="2400" b="0" i="0" u="none" strike="noStrike" cap="none" dirty="0">
                <a:solidFill>
                  <a:srgbClr val="006699"/>
                </a:solidFill>
                <a:latin typeface="Century Gothic" pitchFamily="34" charset="0"/>
                <a:ea typeface="Century Gothic"/>
                <a:cs typeface="Century Gothic"/>
                <a:sym typeface="Century Gothic"/>
              </a:rPr>
              <a:t> a </a:t>
            </a:r>
            <a:r>
              <a:rPr lang="it-IT" sz="2400" b="0" i="0" u="none" strike="noStrike" cap="none" dirty="0" err="1">
                <a:solidFill>
                  <a:srgbClr val="006699"/>
                </a:solidFill>
                <a:latin typeface="Century Gothic" pitchFamily="34" charset="0"/>
                <a:ea typeface="Century Gothic"/>
                <a:cs typeface="Century Gothic"/>
                <a:sym typeface="Century Gothic"/>
              </a:rPr>
              <a:t>sustainable</a:t>
            </a:r>
            <a:r>
              <a:rPr lang="it-IT" sz="2400" b="0" i="0" u="none" strike="noStrike" cap="none" dirty="0">
                <a:solidFill>
                  <a:srgbClr val="006699"/>
                </a:solidFill>
                <a:latin typeface="Century Gothic" pitchFamily="34" charset="0"/>
                <a:ea typeface="Century Gothic"/>
                <a:cs typeface="Century Gothic"/>
                <a:sym typeface="Century Gothic"/>
              </a:rPr>
              <a:t> </a:t>
            </a:r>
            <a:r>
              <a:rPr lang="it-IT" sz="2400" b="1" i="0" u="none" strike="noStrike" cap="none" dirty="0" err="1">
                <a:solidFill>
                  <a:srgbClr val="006699"/>
                </a:solidFill>
                <a:latin typeface="Century Gothic" pitchFamily="34" charset="0"/>
                <a:ea typeface="Century Gothic"/>
                <a:cs typeface="Century Gothic"/>
                <a:sym typeface="Century Gothic"/>
              </a:rPr>
              <a:t>blue</a:t>
            </a:r>
            <a:r>
              <a:rPr lang="it-IT" sz="2400" b="1" i="0" u="none" strike="noStrike" cap="none" dirty="0">
                <a:solidFill>
                  <a:srgbClr val="006699"/>
                </a:solidFill>
                <a:latin typeface="Century Gothic" pitchFamily="34" charset="0"/>
                <a:ea typeface="Century Gothic"/>
                <a:cs typeface="Century Gothic"/>
                <a:sym typeface="Century Gothic"/>
              </a:rPr>
              <a:t> economy</a:t>
            </a:r>
            <a:r>
              <a:rPr lang="it-IT" sz="2400" b="0" i="0" u="none" strike="noStrike" cap="none" dirty="0">
                <a:solidFill>
                  <a:srgbClr val="006699"/>
                </a:solidFill>
                <a:latin typeface="Century Gothic" pitchFamily="34" charset="0"/>
                <a:ea typeface="Century Gothic"/>
                <a:cs typeface="Century Gothic"/>
                <a:sym typeface="Century Gothic"/>
              </a:rPr>
              <a:t>, </a:t>
            </a:r>
            <a:r>
              <a:rPr lang="it-IT" sz="2400" b="0" i="0" u="none" strike="noStrike" cap="none" dirty="0" err="1">
                <a:solidFill>
                  <a:srgbClr val="006699"/>
                </a:solidFill>
                <a:latin typeface="Century Gothic" pitchFamily="34" charset="0"/>
                <a:ea typeface="Century Gothic"/>
                <a:cs typeface="Century Gothic"/>
                <a:sym typeface="Century Gothic"/>
              </a:rPr>
              <a:t>based</a:t>
            </a:r>
            <a:r>
              <a:rPr lang="it-IT" sz="2400" b="0" i="0" u="none" strike="noStrike" cap="none" dirty="0">
                <a:solidFill>
                  <a:srgbClr val="006699"/>
                </a:solidFill>
                <a:latin typeface="Century Gothic" pitchFamily="34" charset="0"/>
                <a:ea typeface="Century Gothic"/>
                <a:cs typeface="Century Gothic"/>
                <a:sym typeface="Century Gothic"/>
              </a:rPr>
              <a:t> on </a:t>
            </a:r>
            <a:r>
              <a:rPr lang="it-IT" sz="2400" b="1" i="0" u="none" strike="noStrike" cap="none" dirty="0">
                <a:solidFill>
                  <a:srgbClr val="006699"/>
                </a:solidFill>
                <a:latin typeface="Century Gothic" pitchFamily="34" charset="0"/>
                <a:ea typeface="Century Gothic"/>
                <a:cs typeface="Century Gothic"/>
                <a:sym typeface="Century Gothic"/>
              </a:rPr>
              <a:t>accurate and </a:t>
            </a:r>
            <a:r>
              <a:rPr lang="it-IT" sz="2400" b="1" i="0" u="none" strike="noStrike" cap="none" dirty="0" err="1">
                <a:solidFill>
                  <a:srgbClr val="006699"/>
                </a:solidFill>
                <a:latin typeface="Century Gothic" pitchFamily="34" charset="0"/>
                <a:ea typeface="Century Gothic"/>
                <a:cs typeface="Century Gothic"/>
                <a:sym typeface="Century Gothic"/>
              </a:rPr>
              <a:t>reliable</a:t>
            </a:r>
            <a:r>
              <a:rPr lang="it-IT" sz="2400" b="1" i="0" u="none" strike="noStrike" cap="none" dirty="0">
                <a:solidFill>
                  <a:srgbClr val="006699"/>
                </a:solidFill>
                <a:latin typeface="Century Gothic" pitchFamily="34" charset="0"/>
                <a:ea typeface="Century Gothic"/>
                <a:cs typeface="Century Gothic"/>
                <a:sym typeface="Century Gothic"/>
              </a:rPr>
              <a:t> information</a:t>
            </a:r>
            <a:endParaRPr sz="1800" b="0" i="0" u="none" strike="noStrike" cap="none" dirty="0">
              <a:solidFill>
                <a:srgbClr val="000000"/>
              </a:solidFill>
              <a:latin typeface="Century Gothic" pitchFamily="34" charset="0"/>
              <a:sym typeface="Arial"/>
            </a:endParaRPr>
          </a:p>
          <a:p>
            <a:pPr marL="392477" marR="0" lvl="0" indent="-392477" algn="l" rtl="0">
              <a:lnSpc>
                <a:spcPct val="120000"/>
              </a:lnSpc>
              <a:spcBef>
                <a:spcPts val="1052"/>
              </a:spcBef>
              <a:spcAft>
                <a:spcPts val="0"/>
              </a:spcAft>
              <a:buClr>
                <a:srgbClr val="006699"/>
              </a:buClr>
              <a:buSzPts val="1900"/>
              <a:buFont typeface="Noto Sans Symbols"/>
              <a:buChar char="▪"/>
            </a:pPr>
            <a:r>
              <a:rPr lang="it-IT" sz="2400" b="1" i="0" u="none" strike="noStrike" cap="none" dirty="0" err="1">
                <a:solidFill>
                  <a:srgbClr val="006699"/>
                </a:solidFill>
                <a:latin typeface="Century Gothic" pitchFamily="34" charset="0"/>
                <a:ea typeface="Century Gothic"/>
                <a:cs typeface="Century Gothic"/>
                <a:sym typeface="Century Gothic"/>
              </a:rPr>
              <a:t>Contribute</a:t>
            </a:r>
            <a:r>
              <a:rPr lang="it-IT" sz="2400" b="1" i="0" u="none" strike="noStrike" cap="none" dirty="0">
                <a:solidFill>
                  <a:srgbClr val="006699"/>
                </a:solidFill>
                <a:latin typeface="Century Gothic" pitchFamily="34" charset="0"/>
                <a:ea typeface="Century Gothic"/>
                <a:cs typeface="Century Gothic"/>
                <a:sym typeface="Century Gothic"/>
              </a:rPr>
              <a:t> </a:t>
            </a:r>
            <a:r>
              <a:rPr lang="it-IT" sz="2400" b="1" i="0" u="none" strike="noStrike" cap="none" dirty="0" err="1">
                <a:solidFill>
                  <a:srgbClr val="006699"/>
                </a:solidFill>
                <a:latin typeface="Century Gothic" pitchFamily="34" charset="0"/>
                <a:ea typeface="Century Gothic"/>
                <a:cs typeface="Century Gothic"/>
                <a:sym typeface="Century Gothic"/>
              </a:rPr>
              <a:t>to</a:t>
            </a:r>
            <a:r>
              <a:rPr lang="it-IT" sz="2400" b="1" i="0" u="none" strike="noStrike" cap="none" dirty="0">
                <a:solidFill>
                  <a:srgbClr val="006699"/>
                </a:solidFill>
                <a:latin typeface="Century Gothic" pitchFamily="34" charset="0"/>
                <a:ea typeface="Century Gothic"/>
                <a:cs typeface="Century Gothic"/>
                <a:sym typeface="Century Gothic"/>
              </a:rPr>
              <a:t> </a:t>
            </a:r>
            <a:r>
              <a:rPr lang="it-IT" sz="2400" b="1" i="0" u="none" strike="noStrike" cap="none" dirty="0" err="1">
                <a:solidFill>
                  <a:srgbClr val="006699"/>
                </a:solidFill>
                <a:latin typeface="Century Gothic" pitchFamily="34" charset="0"/>
                <a:ea typeface="Century Gothic"/>
                <a:cs typeface="Century Gothic"/>
                <a:sym typeface="Century Gothic"/>
              </a:rPr>
              <a:t>fill</a:t>
            </a:r>
            <a:r>
              <a:rPr lang="it-IT" sz="2400" b="1" i="0" u="none" strike="noStrike" cap="none" dirty="0">
                <a:solidFill>
                  <a:srgbClr val="006699"/>
                </a:solidFill>
                <a:latin typeface="Century Gothic" pitchFamily="34" charset="0"/>
                <a:ea typeface="Century Gothic"/>
                <a:cs typeface="Century Gothic"/>
                <a:sym typeface="Century Gothic"/>
              </a:rPr>
              <a:t> the </a:t>
            </a:r>
            <a:r>
              <a:rPr lang="it-IT" sz="2400" b="1" i="0" u="none" strike="noStrike" cap="none" dirty="0" err="1">
                <a:solidFill>
                  <a:srgbClr val="006699"/>
                </a:solidFill>
                <a:latin typeface="Century Gothic" pitchFamily="34" charset="0"/>
                <a:ea typeface="Century Gothic"/>
                <a:cs typeface="Century Gothic"/>
                <a:sym typeface="Century Gothic"/>
              </a:rPr>
              <a:t>gaps</a:t>
            </a:r>
            <a:r>
              <a:rPr lang="it-IT" sz="2400" b="1" i="0" u="none" strike="noStrike" cap="none" dirty="0">
                <a:solidFill>
                  <a:srgbClr val="006699"/>
                </a:solidFill>
                <a:latin typeface="Century Gothic" pitchFamily="34" charset="0"/>
                <a:ea typeface="Century Gothic"/>
                <a:cs typeface="Century Gothic"/>
                <a:sym typeface="Century Gothic"/>
              </a:rPr>
              <a:t> in </a:t>
            </a:r>
            <a:r>
              <a:rPr lang="it-IT" sz="2400" b="1" i="0" u="none" strike="noStrike" cap="none" dirty="0" err="1">
                <a:solidFill>
                  <a:srgbClr val="006699"/>
                </a:solidFill>
                <a:latin typeface="Century Gothic" pitchFamily="34" charset="0"/>
                <a:ea typeface="Century Gothic"/>
                <a:cs typeface="Century Gothic"/>
                <a:sym typeface="Century Gothic"/>
              </a:rPr>
              <a:t>existing</a:t>
            </a:r>
            <a:r>
              <a:rPr lang="it-IT" sz="2400" b="1" i="0" u="none" strike="noStrike" cap="none" dirty="0">
                <a:solidFill>
                  <a:srgbClr val="006699"/>
                </a:solidFill>
                <a:latin typeface="Century Gothic" pitchFamily="34" charset="0"/>
                <a:ea typeface="Century Gothic"/>
                <a:cs typeface="Century Gothic"/>
                <a:sym typeface="Century Gothic"/>
              </a:rPr>
              <a:t> </a:t>
            </a:r>
            <a:r>
              <a:rPr lang="it-IT" sz="2400" b="1" i="0" u="none" strike="noStrike" cap="none" dirty="0" err="1">
                <a:solidFill>
                  <a:srgbClr val="006699"/>
                </a:solidFill>
                <a:latin typeface="Century Gothic" pitchFamily="34" charset="0"/>
                <a:ea typeface="Century Gothic"/>
                <a:cs typeface="Century Gothic"/>
                <a:sym typeface="Century Gothic"/>
              </a:rPr>
              <a:t>observation</a:t>
            </a:r>
            <a:r>
              <a:rPr lang="it-IT" sz="2400" b="1" i="0" u="none" strike="noStrike" cap="none" dirty="0">
                <a:solidFill>
                  <a:srgbClr val="006699"/>
                </a:solidFill>
                <a:latin typeface="Century Gothic" pitchFamily="34" charset="0"/>
                <a:ea typeface="Century Gothic"/>
                <a:cs typeface="Century Gothic"/>
                <a:sym typeface="Century Gothic"/>
              </a:rPr>
              <a:t> </a:t>
            </a:r>
            <a:r>
              <a:rPr lang="it-IT" sz="2400" b="1" i="0" u="none" strike="noStrike" cap="none" dirty="0" err="1">
                <a:solidFill>
                  <a:srgbClr val="006699"/>
                </a:solidFill>
                <a:latin typeface="Century Gothic" pitchFamily="34" charset="0"/>
                <a:ea typeface="Century Gothic"/>
                <a:cs typeface="Century Gothic"/>
                <a:sym typeface="Century Gothic"/>
              </a:rPr>
              <a:t>systems</a:t>
            </a:r>
            <a:r>
              <a:rPr lang="it-IT" sz="2400" b="1" i="0" u="none" strike="noStrike" cap="none" dirty="0">
                <a:solidFill>
                  <a:srgbClr val="006699"/>
                </a:solidFill>
                <a:latin typeface="Century Gothic" pitchFamily="34" charset="0"/>
                <a:ea typeface="Century Gothic"/>
                <a:cs typeface="Century Gothic"/>
                <a:sym typeface="Century Gothic"/>
              </a:rPr>
              <a:t> </a:t>
            </a:r>
            <a:r>
              <a:rPr lang="it-IT" sz="2400" b="0" i="0" u="none" strike="noStrike" cap="none" dirty="0">
                <a:solidFill>
                  <a:srgbClr val="006699"/>
                </a:solidFill>
                <a:latin typeface="Century Gothic" pitchFamily="34" charset="0"/>
                <a:ea typeface="Century Gothic"/>
                <a:cs typeface="Century Gothic"/>
                <a:sym typeface="Century Gothic"/>
              </a:rPr>
              <a:t>and </a:t>
            </a:r>
            <a:r>
              <a:rPr lang="it-IT" sz="2400" b="0" i="0" u="none" strike="noStrike" cap="none" dirty="0" err="1">
                <a:solidFill>
                  <a:srgbClr val="006699"/>
                </a:solidFill>
                <a:latin typeface="Century Gothic" pitchFamily="34" charset="0"/>
                <a:ea typeface="Century Gothic"/>
                <a:cs typeface="Century Gothic"/>
                <a:sym typeface="Century Gothic"/>
              </a:rPr>
              <a:t>improve</a:t>
            </a:r>
            <a:r>
              <a:rPr lang="it-IT" sz="2400" b="0" i="0" u="none" strike="noStrike" cap="none" dirty="0">
                <a:solidFill>
                  <a:srgbClr val="006699"/>
                </a:solidFill>
                <a:latin typeface="Century Gothic" pitchFamily="34" charset="0"/>
                <a:ea typeface="Century Gothic"/>
                <a:cs typeface="Century Gothic"/>
                <a:sym typeface="Century Gothic"/>
              </a:rPr>
              <a:t> </a:t>
            </a:r>
            <a:r>
              <a:rPr lang="it-IT" sz="2400" b="0" i="0" u="none" strike="noStrike" cap="none" dirty="0" err="1">
                <a:solidFill>
                  <a:srgbClr val="006699"/>
                </a:solidFill>
                <a:latin typeface="Century Gothic" pitchFamily="34" charset="0"/>
                <a:ea typeface="Century Gothic"/>
                <a:cs typeface="Century Gothic"/>
                <a:sym typeface="Century Gothic"/>
              </a:rPr>
              <a:t>modeling</a:t>
            </a:r>
            <a:r>
              <a:rPr lang="it-IT" sz="2400" b="0" i="0" u="none" strike="noStrike" cap="none" dirty="0">
                <a:solidFill>
                  <a:srgbClr val="006699"/>
                </a:solidFill>
                <a:latin typeface="Century Gothic" pitchFamily="34" charset="0"/>
                <a:ea typeface="Century Gothic"/>
                <a:cs typeface="Century Gothic"/>
                <a:sym typeface="Century Gothic"/>
              </a:rPr>
              <a:t> </a:t>
            </a:r>
            <a:r>
              <a:rPr lang="it-IT" sz="2400" b="0" i="0" u="none" strike="noStrike" cap="none" dirty="0" err="1">
                <a:solidFill>
                  <a:srgbClr val="006699"/>
                </a:solidFill>
                <a:latin typeface="Century Gothic" pitchFamily="34" charset="0"/>
                <a:ea typeface="Century Gothic"/>
                <a:cs typeface="Century Gothic"/>
                <a:sym typeface="Century Gothic"/>
              </a:rPr>
              <a:t>capability</a:t>
            </a:r>
            <a:r>
              <a:rPr lang="it-IT" sz="2400" b="0" i="0" u="none" strike="noStrike" cap="none" dirty="0">
                <a:solidFill>
                  <a:srgbClr val="006699"/>
                </a:solidFill>
                <a:latin typeface="Century Gothic" pitchFamily="34" charset="0"/>
                <a:ea typeface="Century Gothic"/>
                <a:cs typeface="Century Gothic"/>
                <a:sym typeface="Century Gothic"/>
              </a:rPr>
              <a:t> </a:t>
            </a:r>
            <a:r>
              <a:rPr lang="it-IT" sz="2400" b="0" i="0" u="none" strike="noStrike" cap="none" dirty="0" err="1">
                <a:solidFill>
                  <a:srgbClr val="006699"/>
                </a:solidFill>
                <a:latin typeface="Century Gothic" pitchFamily="34" charset="0"/>
                <a:ea typeface="Century Gothic"/>
                <a:cs typeface="Century Gothic"/>
                <a:sym typeface="Century Gothic"/>
              </a:rPr>
              <a:t>by</a:t>
            </a:r>
            <a:r>
              <a:rPr lang="it-IT" sz="2400" b="0" i="0" u="none" strike="noStrike" cap="none" dirty="0">
                <a:solidFill>
                  <a:srgbClr val="006699"/>
                </a:solidFill>
                <a:latin typeface="Century Gothic" pitchFamily="34" charset="0"/>
                <a:ea typeface="Century Gothic"/>
                <a:cs typeface="Century Gothic"/>
                <a:sym typeface="Century Gothic"/>
              </a:rPr>
              <a:t> </a:t>
            </a:r>
            <a:r>
              <a:rPr lang="it-IT" sz="2400" b="1" i="0" u="none" strike="noStrike" cap="none" dirty="0" err="1">
                <a:solidFill>
                  <a:srgbClr val="006699"/>
                </a:solidFill>
                <a:latin typeface="Century Gothic" pitchFamily="34" charset="0"/>
                <a:ea typeface="Century Gothic"/>
                <a:cs typeface="Century Gothic"/>
                <a:sym typeface="Century Gothic"/>
              </a:rPr>
              <a:t>developing</a:t>
            </a:r>
            <a:r>
              <a:rPr lang="it-IT" sz="2400" b="1" i="0" u="none" strike="noStrike" cap="none" dirty="0">
                <a:solidFill>
                  <a:srgbClr val="006699"/>
                </a:solidFill>
                <a:latin typeface="Century Gothic" pitchFamily="34" charset="0"/>
                <a:ea typeface="Century Gothic"/>
                <a:cs typeface="Century Gothic"/>
                <a:sym typeface="Century Gothic"/>
              </a:rPr>
              <a:t> </a:t>
            </a:r>
            <a:r>
              <a:rPr lang="it-IT" sz="2400" b="1" i="0" u="none" strike="noStrike" cap="none" dirty="0" err="1">
                <a:solidFill>
                  <a:srgbClr val="006699"/>
                </a:solidFill>
                <a:latin typeface="Century Gothic" pitchFamily="34" charset="0"/>
                <a:ea typeface="Century Gothic"/>
                <a:cs typeface="Century Gothic"/>
                <a:sym typeface="Century Gothic"/>
              </a:rPr>
              <a:t>integrated</a:t>
            </a:r>
            <a:r>
              <a:rPr lang="it-IT" sz="2400" b="1" i="0" u="none" strike="noStrike" cap="none" dirty="0">
                <a:solidFill>
                  <a:srgbClr val="006699"/>
                </a:solidFill>
                <a:latin typeface="Century Gothic" pitchFamily="34" charset="0"/>
                <a:ea typeface="Century Gothic"/>
                <a:cs typeface="Century Gothic"/>
                <a:sym typeface="Century Gothic"/>
              </a:rPr>
              <a:t> high </a:t>
            </a:r>
            <a:r>
              <a:rPr lang="it-IT" sz="2400" b="1" i="0" u="none" strike="noStrike" cap="none" dirty="0" err="1">
                <a:solidFill>
                  <a:srgbClr val="006699"/>
                </a:solidFill>
                <a:latin typeface="Century Gothic" pitchFamily="34" charset="0"/>
                <a:ea typeface="Century Gothic"/>
                <a:cs typeface="Century Gothic"/>
                <a:sym typeface="Century Gothic"/>
              </a:rPr>
              <a:t>resolution</a:t>
            </a:r>
            <a:r>
              <a:rPr lang="it-IT" sz="2400" b="1" i="0" u="none" strike="noStrike" cap="none" dirty="0">
                <a:solidFill>
                  <a:srgbClr val="006699"/>
                </a:solidFill>
                <a:latin typeface="Century Gothic" pitchFamily="34" charset="0"/>
                <a:ea typeface="Century Gothic"/>
                <a:cs typeface="Century Gothic"/>
                <a:sym typeface="Century Gothic"/>
              </a:rPr>
              <a:t> </a:t>
            </a:r>
            <a:r>
              <a:rPr lang="it-IT" sz="2400" b="1" i="0" u="none" strike="noStrike" cap="none" dirty="0" err="1">
                <a:solidFill>
                  <a:srgbClr val="006699"/>
                </a:solidFill>
                <a:latin typeface="Century Gothic" pitchFamily="34" charset="0"/>
                <a:ea typeface="Century Gothic"/>
                <a:cs typeface="Century Gothic"/>
                <a:sym typeface="Century Gothic"/>
              </a:rPr>
              <a:t>models</a:t>
            </a:r>
            <a:endParaRPr sz="1800" b="0" i="0" u="none" strike="noStrike" cap="none" dirty="0">
              <a:solidFill>
                <a:srgbClr val="000000"/>
              </a:solidFill>
              <a:latin typeface="Century Gothic" pitchFamily="34" charset="0"/>
              <a:sym typeface="Arial"/>
            </a:endParaRPr>
          </a:p>
          <a:p>
            <a:pPr marL="392477" marR="0" lvl="0" indent="-392477" algn="l" rtl="0">
              <a:lnSpc>
                <a:spcPct val="120000"/>
              </a:lnSpc>
              <a:spcBef>
                <a:spcPts val="1052"/>
              </a:spcBef>
              <a:spcAft>
                <a:spcPts val="0"/>
              </a:spcAft>
              <a:buClr>
                <a:srgbClr val="006699"/>
              </a:buClr>
              <a:buSzPts val="1900"/>
              <a:buFont typeface="Noto Sans Symbols"/>
              <a:buChar char="▪"/>
            </a:pPr>
            <a:r>
              <a:rPr lang="it-IT" sz="2400" b="1" i="0" u="none" strike="noStrike" cap="none" dirty="0">
                <a:solidFill>
                  <a:srgbClr val="006699"/>
                </a:solidFill>
                <a:latin typeface="Century Gothic" pitchFamily="34" charset="0"/>
                <a:ea typeface="Century Gothic"/>
                <a:cs typeface="Century Gothic"/>
                <a:sym typeface="Century Gothic"/>
              </a:rPr>
              <a:t>Consolidate planning </a:t>
            </a:r>
            <a:r>
              <a:rPr lang="it-IT" sz="2400" b="1" i="0" u="none" strike="noStrike" cap="none" dirty="0" err="1">
                <a:solidFill>
                  <a:srgbClr val="006699"/>
                </a:solidFill>
                <a:latin typeface="Century Gothic" pitchFamily="34" charset="0"/>
                <a:ea typeface="Century Gothic"/>
                <a:cs typeface="Century Gothic"/>
                <a:sym typeface="Century Gothic"/>
              </a:rPr>
              <a:t>of</a:t>
            </a:r>
            <a:r>
              <a:rPr lang="it-IT" sz="2400" b="1" i="0" u="none" strike="noStrike" cap="none" dirty="0">
                <a:solidFill>
                  <a:srgbClr val="006699"/>
                </a:solidFill>
                <a:latin typeface="Century Gothic" pitchFamily="34" charset="0"/>
                <a:ea typeface="Century Gothic"/>
                <a:cs typeface="Century Gothic"/>
                <a:sym typeface="Century Gothic"/>
              </a:rPr>
              <a:t> </a:t>
            </a:r>
            <a:r>
              <a:rPr lang="it-IT" sz="2400" b="1" i="0" u="none" strike="noStrike" cap="none" dirty="0" err="1">
                <a:solidFill>
                  <a:srgbClr val="006699"/>
                </a:solidFill>
                <a:latin typeface="Century Gothic" pitchFamily="34" charset="0"/>
                <a:ea typeface="Century Gothic"/>
                <a:cs typeface="Century Gothic"/>
                <a:sym typeface="Century Gothic"/>
              </a:rPr>
              <a:t>measures</a:t>
            </a:r>
            <a:r>
              <a:rPr lang="it-IT" sz="2400" b="1" i="0" u="none" strike="noStrike" cap="none" dirty="0">
                <a:solidFill>
                  <a:srgbClr val="006699"/>
                </a:solidFill>
                <a:latin typeface="Century Gothic" pitchFamily="34" charset="0"/>
                <a:ea typeface="Century Gothic"/>
                <a:cs typeface="Century Gothic"/>
                <a:sym typeface="Century Gothic"/>
              </a:rPr>
              <a:t> </a:t>
            </a:r>
            <a:r>
              <a:rPr lang="it-IT" sz="2400" b="1" i="0" u="none" strike="noStrike" cap="none" dirty="0" err="1">
                <a:solidFill>
                  <a:srgbClr val="006699"/>
                </a:solidFill>
                <a:latin typeface="Century Gothic" pitchFamily="34" charset="0"/>
                <a:ea typeface="Century Gothic"/>
                <a:cs typeface="Century Gothic"/>
                <a:sym typeface="Century Gothic"/>
              </a:rPr>
              <a:t>to</a:t>
            </a:r>
            <a:r>
              <a:rPr lang="it-IT" sz="2400" b="0" i="0" u="none" strike="noStrike" cap="none" dirty="0">
                <a:solidFill>
                  <a:srgbClr val="006699"/>
                </a:solidFill>
                <a:latin typeface="Century Gothic" pitchFamily="34" charset="0"/>
                <a:ea typeface="Century Gothic"/>
                <a:cs typeface="Century Gothic"/>
                <a:sym typeface="Century Gothic"/>
              </a:rPr>
              <a:t> </a:t>
            </a:r>
            <a:r>
              <a:rPr lang="it-IT" sz="2400" b="1" i="0" u="none" strike="noStrike" cap="none" dirty="0" err="1">
                <a:solidFill>
                  <a:srgbClr val="006699"/>
                </a:solidFill>
                <a:latin typeface="Century Gothic" pitchFamily="34" charset="0"/>
                <a:ea typeface="Century Gothic"/>
                <a:cs typeface="Century Gothic"/>
                <a:sym typeface="Century Gothic"/>
              </a:rPr>
              <a:t>strengthen</a:t>
            </a:r>
            <a:r>
              <a:rPr lang="it-IT" sz="2400" b="1" i="0" u="none" strike="noStrike" cap="none" dirty="0">
                <a:solidFill>
                  <a:srgbClr val="006699"/>
                </a:solidFill>
                <a:latin typeface="Century Gothic" pitchFamily="34" charset="0"/>
                <a:ea typeface="Century Gothic"/>
                <a:cs typeface="Century Gothic"/>
                <a:sym typeface="Century Gothic"/>
              </a:rPr>
              <a:t> </a:t>
            </a:r>
            <a:r>
              <a:rPr lang="it-IT" sz="2400" b="1" i="0" u="none" strike="noStrike" cap="none" dirty="0" err="1">
                <a:solidFill>
                  <a:srgbClr val="006699"/>
                </a:solidFill>
                <a:latin typeface="Century Gothic" pitchFamily="34" charset="0"/>
                <a:ea typeface="Century Gothic"/>
                <a:cs typeface="Century Gothic"/>
                <a:sym typeface="Century Gothic"/>
              </a:rPr>
              <a:t>adaptation</a:t>
            </a:r>
            <a:r>
              <a:rPr lang="it-IT" sz="2400" b="1" i="0" u="none" strike="noStrike" cap="none" dirty="0">
                <a:solidFill>
                  <a:srgbClr val="006699"/>
                </a:solidFill>
                <a:latin typeface="Century Gothic" pitchFamily="34" charset="0"/>
                <a:ea typeface="Century Gothic"/>
                <a:cs typeface="Century Gothic"/>
                <a:sym typeface="Century Gothic"/>
              </a:rPr>
              <a:t> </a:t>
            </a:r>
            <a:r>
              <a:rPr lang="it-IT" sz="2400" b="1" i="0" u="none" strike="noStrike" cap="none" dirty="0" err="1">
                <a:solidFill>
                  <a:srgbClr val="006699"/>
                </a:solidFill>
                <a:latin typeface="Century Gothic" pitchFamily="34" charset="0"/>
                <a:ea typeface="Century Gothic"/>
                <a:cs typeface="Century Gothic"/>
                <a:sym typeface="Century Gothic"/>
              </a:rPr>
              <a:t>capacity</a:t>
            </a:r>
            <a:r>
              <a:rPr lang="it-IT" sz="2400" b="1" i="0" u="none" strike="noStrike" cap="none" dirty="0">
                <a:solidFill>
                  <a:srgbClr val="006699"/>
                </a:solidFill>
                <a:latin typeface="Century Gothic" pitchFamily="34" charset="0"/>
                <a:ea typeface="Century Gothic"/>
                <a:cs typeface="Century Gothic"/>
                <a:sym typeface="Century Gothic"/>
              </a:rPr>
              <a:t> </a:t>
            </a:r>
            <a:r>
              <a:rPr lang="it-IT" sz="2400" b="0" i="0" u="none" strike="noStrike" cap="none" dirty="0">
                <a:solidFill>
                  <a:srgbClr val="006699"/>
                </a:solidFill>
                <a:latin typeface="Century Gothic" pitchFamily="34" charset="0"/>
                <a:ea typeface="Century Gothic"/>
                <a:cs typeface="Century Gothic"/>
                <a:sym typeface="Century Gothic"/>
              </a:rPr>
              <a:t>in Italy and </a:t>
            </a:r>
            <a:r>
              <a:rPr lang="it-IT" sz="2400" b="0" i="0" u="none" strike="noStrike" cap="none" dirty="0" err="1">
                <a:solidFill>
                  <a:srgbClr val="006699"/>
                </a:solidFill>
                <a:latin typeface="Century Gothic" pitchFamily="34" charset="0"/>
                <a:ea typeface="Century Gothic"/>
                <a:cs typeface="Century Gothic"/>
                <a:sym typeface="Century Gothic"/>
              </a:rPr>
              <a:t>Croatia</a:t>
            </a:r>
            <a:r>
              <a:rPr lang="it-IT" sz="2400" b="0" i="0" u="none" strike="noStrike" cap="none" dirty="0">
                <a:solidFill>
                  <a:srgbClr val="006699"/>
                </a:solidFill>
                <a:latin typeface="Century Gothic" pitchFamily="34" charset="0"/>
                <a:ea typeface="Century Gothic"/>
                <a:cs typeface="Century Gothic"/>
                <a:sym typeface="Century Gothic"/>
              </a:rPr>
              <a:t> </a:t>
            </a:r>
            <a:r>
              <a:rPr lang="it-IT" sz="2400" b="1" i="0" u="none" strike="noStrike" cap="none" dirty="0" err="1">
                <a:solidFill>
                  <a:srgbClr val="006699"/>
                </a:solidFill>
                <a:latin typeface="Century Gothic" pitchFamily="34" charset="0"/>
                <a:ea typeface="Century Gothic"/>
                <a:cs typeface="Century Gothic"/>
                <a:sym typeface="Century Gothic"/>
              </a:rPr>
              <a:t>by</a:t>
            </a:r>
            <a:r>
              <a:rPr lang="it-IT" sz="2400" b="1" i="0" u="none" strike="noStrike" cap="none" dirty="0">
                <a:solidFill>
                  <a:srgbClr val="006699"/>
                </a:solidFill>
                <a:latin typeface="Century Gothic" pitchFamily="34" charset="0"/>
                <a:ea typeface="Century Gothic"/>
                <a:cs typeface="Century Gothic"/>
                <a:sym typeface="Century Gothic"/>
              </a:rPr>
              <a:t> building </a:t>
            </a:r>
            <a:r>
              <a:rPr lang="it-IT" sz="2400" b="1" i="0" u="none" strike="noStrike" cap="none" dirty="0" err="1">
                <a:solidFill>
                  <a:srgbClr val="006699"/>
                </a:solidFill>
                <a:latin typeface="Century Gothic" pitchFamily="34" charset="0"/>
                <a:ea typeface="Century Gothic"/>
                <a:cs typeface="Century Gothic"/>
                <a:sym typeface="Century Gothic"/>
              </a:rPr>
              <a:t>cross-border</a:t>
            </a:r>
            <a:r>
              <a:rPr lang="it-IT" sz="2400" b="1" i="0" u="none" strike="noStrike" cap="none" dirty="0">
                <a:solidFill>
                  <a:srgbClr val="006699"/>
                </a:solidFill>
                <a:latin typeface="Century Gothic" pitchFamily="34" charset="0"/>
                <a:ea typeface="Century Gothic"/>
                <a:cs typeface="Century Gothic"/>
                <a:sym typeface="Century Gothic"/>
              </a:rPr>
              <a:t> </a:t>
            </a:r>
            <a:r>
              <a:rPr lang="it-IT" sz="2400" b="1" i="0" u="none" strike="noStrike" cap="none" dirty="0" err="1">
                <a:solidFill>
                  <a:srgbClr val="006699"/>
                </a:solidFill>
                <a:latin typeface="Century Gothic" pitchFamily="34" charset="0"/>
                <a:ea typeface="Century Gothic"/>
                <a:cs typeface="Century Gothic"/>
                <a:sym typeface="Century Gothic"/>
              </a:rPr>
              <a:t>cooperation</a:t>
            </a:r>
            <a:r>
              <a:rPr lang="it-IT" sz="2400" b="1" i="0" u="none" strike="noStrike" cap="none" dirty="0">
                <a:solidFill>
                  <a:srgbClr val="006699"/>
                </a:solidFill>
                <a:latin typeface="Century Gothic" pitchFamily="34" charset="0"/>
                <a:ea typeface="Century Gothic"/>
                <a:cs typeface="Century Gothic"/>
                <a:sym typeface="Century Gothic"/>
              </a:rPr>
              <a:t> </a:t>
            </a:r>
            <a:r>
              <a:rPr lang="it-IT" sz="2400" b="0" i="0" u="none" strike="noStrike" cap="none" dirty="0" err="1">
                <a:solidFill>
                  <a:srgbClr val="006699"/>
                </a:solidFill>
                <a:latin typeface="Century Gothic" pitchFamily="34" charset="0"/>
                <a:ea typeface="Century Gothic"/>
                <a:cs typeface="Century Gothic"/>
                <a:sym typeface="Century Gothic"/>
              </a:rPr>
              <a:t>that</a:t>
            </a:r>
            <a:r>
              <a:rPr lang="it-IT" sz="2400" b="0" i="0" u="none" strike="noStrike" cap="none" dirty="0">
                <a:solidFill>
                  <a:srgbClr val="006699"/>
                </a:solidFill>
                <a:latin typeface="Century Gothic" pitchFamily="34" charset="0"/>
                <a:ea typeface="Century Gothic"/>
                <a:cs typeface="Century Gothic"/>
                <a:sym typeface="Century Gothic"/>
              </a:rPr>
              <a:t> </a:t>
            </a:r>
            <a:r>
              <a:rPr lang="it-IT" sz="2400" b="0" i="0" u="none" strike="noStrike" cap="none" dirty="0" err="1">
                <a:solidFill>
                  <a:srgbClr val="006699"/>
                </a:solidFill>
                <a:latin typeface="Century Gothic" pitchFamily="34" charset="0"/>
                <a:ea typeface="Century Gothic"/>
                <a:cs typeface="Century Gothic"/>
                <a:sym typeface="Century Gothic"/>
              </a:rPr>
              <a:t>continues</a:t>
            </a:r>
            <a:r>
              <a:rPr lang="it-IT" sz="2400" b="0" i="0" u="none" strike="noStrike" cap="none" dirty="0">
                <a:solidFill>
                  <a:srgbClr val="006699"/>
                </a:solidFill>
                <a:latin typeface="Century Gothic" pitchFamily="34" charset="0"/>
                <a:ea typeface="Century Gothic"/>
                <a:cs typeface="Century Gothic"/>
                <a:sym typeface="Century Gothic"/>
              </a:rPr>
              <a:t> </a:t>
            </a:r>
            <a:r>
              <a:rPr lang="it-IT" sz="2400" b="0" i="0" u="none" strike="noStrike" cap="none" dirty="0" err="1">
                <a:solidFill>
                  <a:srgbClr val="006699"/>
                </a:solidFill>
                <a:latin typeface="Century Gothic" pitchFamily="34" charset="0"/>
                <a:ea typeface="Century Gothic"/>
                <a:cs typeface="Century Gothic"/>
                <a:sym typeface="Century Gothic"/>
              </a:rPr>
              <a:t>even</a:t>
            </a:r>
            <a:r>
              <a:rPr lang="it-IT" sz="2400" b="0" i="0" u="none" strike="noStrike" cap="none" dirty="0">
                <a:solidFill>
                  <a:srgbClr val="006699"/>
                </a:solidFill>
                <a:latin typeface="Century Gothic" pitchFamily="34" charset="0"/>
                <a:ea typeface="Century Gothic"/>
                <a:cs typeface="Century Gothic"/>
                <a:sym typeface="Century Gothic"/>
              </a:rPr>
              <a:t> </a:t>
            </a:r>
            <a:r>
              <a:rPr lang="it-IT" sz="2400" b="0" i="0" u="none" strike="noStrike" cap="none" dirty="0" err="1">
                <a:solidFill>
                  <a:srgbClr val="006699"/>
                </a:solidFill>
                <a:latin typeface="Century Gothic" pitchFamily="34" charset="0"/>
                <a:ea typeface="Century Gothic"/>
                <a:cs typeface="Century Gothic"/>
                <a:sym typeface="Century Gothic"/>
              </a:rPr>
              <a:t>after</a:t>
            </a:r>
            <a:r>
              <a:rPr lang="it-IT" sz="2400" b="0" i="0" u="none" strike="noStrike" cap="none" dirty="0">
                <a:solidFill>
                  <a:srgbClr val="006699"/>
                </a:solidFill>
                <a:latin typeface="Century Gothic" pitchFamily="34" charset="0"/>
                <a:ea typeface="Century Gothic"/>
                <a:cs typeface="Century Gothic"/>
                <a:sym typeface="Century Gothic"/>
              </a:rPr>
              <a:t> the end </a:t>
            </a:r>
            <a:r>
              <a:rPr lang="it-IT" sz="2400" b="0" i="0" u="none" strike="noStrike" cap="none" dirty="0" err="1">
                <a:solidFill>
                  <a:srgbClr val="006699"/>
                </a:solidFill>
                <a:latin typeface="Century Gothic" pitchFamily="34" charset="0"/>
                <a:ea typeface="Century Gothic"/>
                <a:cs typeface="Century Gothic"/>
                <a:sym typeface="Century Gothic"/>
              </a:rPr>
              <a:t>of</a:t>
            </a:r>
            <a:r>
              <a:rPr lang="it-IT" sz="2400" b="0" i="0" u="none" strike="noStrike" cap="none" dirty="0">
                <a:solidFill>
                  <a:srgbClr val="006699"/>
                </a:solidFill>
                <a:latin typeface="Century Gothic" pitchFamily="34" charset="0"/>
                <a:ea typeface="Century Gothic"/>
                <a:cs typeface="Century Gothic"/>
                <a:sym typeface="Century Gothic"/>
              </a:rPr>
              <a:t> the project</a:t>
            </a:r>
            <a:endParaRPr sz="2400" b="0" i="0" u="none" strike="noStrike" cap="none" dirty="0">
              <a:solidFill>
                <a:srgbClr val="006699"/>
              </a:solidFill>
              <a:latin typeface="Century Gothic" pitchFamily="34" charset="0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98;p2"/>
          <p:cNvSpPr/>
          <p:nvPr/>
        </p:nvSpPr>
        <p:spPr>
          <a:xfrm>
            <a:off x="493696" y="244839"/>
            <a:ext cx="9702833" cy="5911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5350" tIns="52675" rIns="105350" bIns="52675" anchor="ctr" anchorCtr="0">
            <a:spAutoFit/>
          </a:bodyPr>
          <a:lstStyle/>
          <a:p>
            <a:pPr algn="ctr">
              <a:lnSpc>
                <a:spcPct val="90000"/>
              </a:lnSpc>
              <a:buSzPts val="3500"/>
            </a:pPr>
            <a:r>
              <a:rPr lang="it-IT" sz="3500" b="1" dirty="0" err="1" smtClean="0">
                <a:solidFill>
                  <a:srgbClr val="006699"/>
                </a:solidFill>
                <a:latin typeface="Century Gothic"/>
                <a:ea typeface="Century Gothic"/>
                <a:cs typeface="Century Gothic"/>
              </a:rPr>
              <a:t>Main</a:t>
            </a:r>
            <a:r>
              <a:rPr lang="it-IT" sz="3500" b="1" dirty="0" smtClean="0">
                <a:solidFill>
                  <a:srgbClr val="006699"/>
                </a:solidFill>
                <a:latin typeface="Century Gothic"/>
                <a:ea typeface="Century Gothic"/>
                <a:cs typeface="Century Gothic"/>
              </a:rPr>
              <a:t> </a:t>
            </a:r>
            <a:r>
              <a:rPr lang="it-IT" sz="3500" b="1" dirty="0" err="1" smtClean="0">
                <a:solidFill>
                  <a:srgbClr val="006699"/>
                </a:solidFill>
                <a:latin typeface="Century Gothic"/>
                <a:ea typeface="Century Gothic"/>
                <a:cs typeface="Century Gothic"/>
              </a:rPr>
              <a:t>knowledge</a:t>
            </a:r>
            <a:r>
              <a:rPr lang="it-IT" sz="3500" b="1" dirty="0" smtClean="0">
                <a:solidFill>
                  <a:srgbClr val="006699"/>
                </a:solidFill>
                <a:latin typeface="Century Gothic"/>
                <a:ea typeface="Century Gothic"/>
                <a:cs typeface="Century Gothic"/>
              </a:rPr>
              <a:t> </a:t>
            </a:r>
            <a:r>
              <a:rPr lang="it-IT" sz="3500" b="1" dirty="0" err="1" smtClean="0">
                <a:solidFill>
                  <a:srgbClr val="006699"/>
                </a:solidFill>
                <a:latin typeface="Century Gothic"/>
                <a:ea typeface="Century Gothic"/>
                <a:cs typeface="Century Gothic"/>
              </a:rPr>
              <a:t>need</a:t>
            </a:r>
            <a:r>
              <a:rPr lang="it-IT" sz="3500" b="1" dirty="0" smtClean="0">
                <a:solidFill>
                  <a:srgbClr val="006699"/>
                </a:solidFill>
                <a:latin typeface="Century Gothic"/>
                <a:ea typeface="Century Gothic"/>
                <a:cs typeface="Century Gothic"/>
              </a:rPr>
              <a:t> </a:t>
            </a:r>
            <a:r>
              <a:rPr lang="it-IT" sz="3500" b="1" dirty="0" err="1" smtClean="0">
                <a:solidFill>
                  <a:srgbClr val="006699"/>
                </a:solidFill>
                <a:latin typeface="Century Gothic"/>
                <a:ea typeface="Century Gothic"/>
                <a:cs typeface="Century Gothic"/>
              </a:rPr>
              <a:t>addressed</a:t>
            </a:r>
            <a:endParaRPr lang="it-IT" sz="3500" b="1" dirty="0">
              <a:solidFill>
                <a:srgbClr val="006699"/>
              </a:solidFill>
              <a:latin typeface="Century Gothic"/>
              <a:ea typeface="Century Gothic"/>
              <a:cs typeface="Century Gothic"/>
            </a:endParaRPr>
          </a:p>
        </p:txBody>
      </p:sp>
      <p:sp>
        <p:nvSpPr>
          <p:cNvPr id="6" name="Google Shape;106;p3"/>
          <p:cNvSpPr txBox="1">
            <a:spLocks/>
          </p:cNvSpPr>
          <p:nvPr/>
        </p:nvSpPr>
        <p:spPr>
          <a:xfrm>
            <a:off x="9801225" y="6959075"/>
            <a:ext cx="350970" cy="40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hr-HR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hr-HR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Google Shape;211;p4"/>
          <p:cNvSpPr txBox="1"/>
          <p:nvPr/>
        </p:nvSpPr>
        <p:spPr>
          <a:xfrm>
            <a:off x="310689" y="953003"/>
            <a:ext cx="10114899" cy="5656141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txBody>
          <a:bodyPr spcFirstLastPara="1" wrap="square" lIns="80150" tIns="40075" rIns="80150" bIns="40075" anchor="t" anchorCtr="0">
            <a:noAutofit/>
          </a:bodyPr>
          <a:lstStyle/>
          <a:p>
            <a:pPr marL="392477" lvl="0" indent="-392477">
              <a:lnSpc>
                <a:spcPct val="120000"/>
              </a:lnSpc>
              <a:buClr>
                <a:srgbClr val="006699"/>
              </a:buClr>
              <a:buSzPts val="1900"/>
              <a:buFont typeface="Noto Sans Symbols"/>
              <a:buChar char="▪"/>
            </a:pPr>
            <a:r>
              <a:rPr lang="en-US" sz="2400" b="1" dirty="0" smtClean="0">
                <a:solidFill>
                  <a:srgbClr val="006699"/>
                </a:solidFill>
                <a:latin typeface="Century Gothic" pitchFamily="34" charset="0"/>
                <a:ea typeface="Century Gothic"/>
                <a:cs typeface="Century Gothic"/>
                <a:sym typeface="Century Gothic"/>
              </a:rPr>
              <a:t>Availability and ease of access to databases</a:t>
            </a:r>
          </a:p>
          <a:p>
            <a:pPr marL="392477" lvl="0" indent="-392477">
              <a:lnSpc>
                <a:spcPct val="120000"/>
              </a:lnSpc>
              <a:spcBef>
                <a:spcPts val="1052"/>
              </a:spcBef>
              <a:buClr>
                <a:srgbClr val="006699"/>
              </a:buClr>
              <a:buSzPts val="1900"/>
              <a:buFont typeface="Noto Sans Symbols"/>
              <a:buChar char="▪"/>
            </a:pPr>
            <a:r>
              <a:rPr lang="en-US" sz="2400" b="1" dirty="0" smtClean="0">
                <a:solidFill>
                  <a:srgbClr val="006699"/>
                </a:solidFill>
                <a:latin typeface="Century Gothic" pitchFamily="34" charset="0"/>
                <a:ea typeface="Century Gothic"/>
                <a:cs typeface="Century Gothic"/>
                <a:sym typeface="Century Gothic"/>
              </a:rPr>
              <a:t>Reliable local information</a:t>
            </a:r>
            <a:r>
              <a:rPr lang="en-US" sz="2400" dirty="0" smtClean="0">
                <a:solidFill>
                  <a:srgbClr val="006699"/>
                </a:solidFill>
                <a:latin typeface="Century Gothic" pitchFamily="34" charset="0"/>
                <a:ea typeface="Century Gothic"/>
                <a:cs typeface="Century Gothic"/>
                <a:sym typeface="Century Gothic"/>
              </a:rPr>
              <a:t>, made available both by advanced observation systems and by high-resolution weather-marine forecast chains</a:t>
            </a:r>
          </a:p>
          <a:p>
            <a:pPr marL="392477" lvl="0" indent="-392477">
              <a:lnSpc>
                <a:spcPct val="120000"/>
              </a:lnSpc>
              <a:spcBef>
                <a:spcPts val="1052"/>
              </a:spcBef>
              <a:buClr>
                <a:srgbClr val="006699"/>
              </a:buClr>
              <a:buSzPts val="1900"/>
              <a:buFont typeface="Noto Sans Symbols"/>
              <a:buChar char="▪"/>
            </a:pPr>
            <a:r>
              <a:rPr lang="en-US" sz="2400" b="1" dirty="0" smtClean="0">
                <a:solidFill>
                  <a:srgbClr val="006699"/>
                </a:solidFill>
                <a:latin typeface="Century Gothic" pitchFamily="34" charset="0"/>
                <a:ea typeface="Century Gothic"/>
                <a:cs typeface="Century Gothic"/>
                <a:sym typeface="Century Gothic"/>
              </a:rPr>
              <a:t>New and up-to-dated dataset of climate change indicators</a:t>
            </a:r>
            <a:r>
              <a:rPr lang="en-US" sz="2400" dirty="0" smtClean="0">
                <a:solidFill>
                  <a:srgbClr val="006699"/>
                </a:solidFill>
                <a:latin typeface="Century Gothic" pitchFamily="34" charset="0"/>
                <a:ea typeface="Century Gothic"/>
                <a:cs typeface="Century Gothic"/>
                <a:sym typeface="Century Gothic"/>
              </a:rPr>
              <a:t>, at a </a:t>
            </a:r>
            <a:r>
              <a:rPr lang="en-US" sz="2400" b="1" dirty="0" smtClean="0">
                <a:solidFill>
                  <a:srgbClr val="006699"/>
                </a:solidFill>
                <a:latin typeface="Century Gothic" pitchFamily="34" charset="0"/>
                <a:ea typeface="Century Gothic"/>
                <a:cs typeface="Century Gothic"/>
                <a:sym typeface="Century Gothic"/>
              </a:rPr>
              <a:t>regional/local scale</a:t>
            </a:r>
          </a:p>
          <a:p>
            <a:pPr marL="392477" indent="-392477">
              <a:lnSpc>
                <a:spcPct val="120000"/>
              </a:lnSpc>
              <a:spcBef>
                <a:spcPts val="1052"/>
              </a:spcBef>
              <a:buClr>
                <a:srgbClr val="006699"/>
              </a:buClr>
              <a:buSzPts val="1900"/>
              <a:buFont typeface="Noto Sans Symbols"/>
              <a:buChar char="▪"/>
            </a:pPr>
            <a:r>
              <a:rPr lang="it-IT" sz="2400" dirty="0" smtClean="0">
                <a:solidFill>
                  <a:srgbClr val="006699"/>
                </a:solidFill>
                <a:latin typeface="Century Gothic" pitchFamily="34" charset="0"/>
                <a:ea typeface="Century Gothic"/>
                <a:cs typeface="Century Gothic"/>
                <a:sym typeface="Century Gothic"/>
              </a:rPr>
              <a:t>Greater </a:t>
            </a:r>
            <a:r>
              <a:rPr lang="it-IT" sz="2400" b="1" dirty="0" err="1" smtClean="0">
                <a:solidFill>
                  <a:srgbClr val="006699"/>
                </a:solidFill>
                <a:latin typeface="Century Gothic" pitchFamily="34" charset="0"/>
                <a:ea typeface="Century Gothic"/>
                <a:cs typeface="Century Gothic"/>
                <a:sym typeface="Century Gothic"/>
              </a:rPr>
              <a:t>multidisciplinary</a:t>
            </a:r>
            <a:r>
              <a:rPr lang="it-IT" sz="2400" b="1" dirty="0" smtClean="0">
                <a:solidFill>
                  <a:srgbClr val="006699"/>
                </a:solidFill>
                <a:latin typeface="Century Gothic" pitchFamily="34" charset="0"/>
                <a:ea typeface="Century Gothic"/>
                <a:cs typeface="Century Gothic"/>
                <a:sym typeface="Century Gothic"/>
              </a:rPr>
              <a:t> </a:t>
            </a:r>
            <a:r>
              <a:rPr lang="it-IT" sz="2400" b="1" dirty="0" err="1" smtClean="0">
                <a:solidFill>
                  <a:srgbClr val="006699"/>
                </a:solidFill>
                <a:latin typeface="Century Gothic" pitchFamily="34" charset="0"/>
                <a:ea typeface="Century Gothic"/>
                <a:cs typeface="Century Gothic"/>
                <a:sym typeface="Century Gothic"/>
              </a:rPr>
              <a:t>cooperation</a:t>
            </a:r>
            <a:endParaRPr lang="it-IT" sz="2400" b="1" dirty="0" smtClean="0">
              <a:solidFill>
                <a:srgbClr val="006699"/>
              </a:solidFill>
              <a:latin typeface="Century Gothic" pitchFamily="34" charset="0"/>
              <a:ea typeface="Century Gothic"/>
              <a:cs typeface="Century Gothic"/>
              <a:sym typeface="Century Gothic"/>
            </a:endParaRPr>
          </a:p>
          <a:p>
            <a:pPr marL="392477" indent="-392477">
              <a:lnSpc>
                <a:spcPct val="120000"/>
              </a:lnSpc>
              <a:spcBef>
                <a:spcPts val="1052"/>
              </a:spcBef>
              <a:buClr>
                <a:srgbClr val="006699"/>
              </a:buClr>
              <a:buSzPts val="1900"/>
              <a:buFont typeface="Noto Sans Symbols"/>
              <a:buChar char="▪"/>
            </a:pPr>
            <a:r>
              <a:rPr lang="en-US" sz="2400" dirty="0" smtClean="0">
                <a:solidFill>
                  <a:srgbClr val="006699"/>
                </a:solidFill>
                <a:latin typeface="Century Gothic" pitchFamily="34" charset="0"/>
                <a:ea typeface="Century Gothic"/>
                <a:cs typeface="Century Gothic"/>
                <a:sym typeface="Century Gothic"/>
              </a:rPr>
              <a:t>Greater </a:t>
            </a:r>
            <a:r>
              <a:rPr lang="en-US" sz="2400" b="1" dirty="0" smtClean="0">
                <a:solidFill>
                  <a:srgbClr val="006699"/>
                </a:solidFill>
                <a:latin typeface="Century Gothic" pitchFamily="34" charset="0"/>
                <a:ea typeface="Century Gothic"/>
                <a:cs typeface="Century Gothic"/>
                <a:sym typeface="Century Gothic"/>
              </a:rPr>
              <a:t>collaboration</a:t>
            </a:r>
            <a:r>
              <a:rPr lang="en-US" sz="2400" dirty="0" smtClean="0">
                <a:solidFill>
                  <a:srgbClr val="006699"/>
                </a:solidFill>
                <a:latin typeface="Century Gothic" pitchFamily="34" charset="0"/>
                <a:ea typeface="Century Gothic"/>
                <a:cs typeface="Century Gothic"/>
                <a:sym typeface="Century Gothic"/>
              </a:rPr>
              <a:t> between </a:t>
            </a:r>
            <a:r>
              <a:rPr lang="en-US" sz="2400" b="1" dirty="0" smtClean="0">
                <a:solidFill>
                  <a:srgbClr val="006699"/>
                </a:solidFill>
                <a:latin typeface="Century Gothic" pitchFamily="34" charset="0"/>
                <a:ea typeface="Century Gothic"/>
                <a:cs typeface="Century Gothic"/>
                <a:sym typeface="Century Gothic"/>
              </a:rPr>
              <a:t>researchers and policy makers</a:t>
            </a:r>
          </a:p>
          <a:p>
            <a:pPr marL="392477" indent="-392477">
              <a:lnSpc>
                <a:spcPct val="120000"/>
              </a:lnSpc>
              <a:spcBef>
                <a:spcPts val="1052"/>
              </a:spcBef>
              <a:buClr>
                <a:srgbClr val="006699"/>
              </a:buClr>
              <a:buSzPts val="1900"/>
              <a:buFont typeface="Noto Sans Symbols"/>
              <a:buChar char="▪"/>
            </a:pPr>
            <a:r>
              <a:rPr lang="en-US" sz="2400" dirty="0" smtClean="0">
                <a:solidFill>
                  <a:srgbClr val="006699"/>
                </a:solidFill>
                <a:latin typeface="Century Gothic" pitchFamily="34" charset="0"/>
                <a:ea typeface="Century Gothic"/>
                <a:cs typeface="Century Gothic"/>
                <a:sym typeface="Century Gothic"/>
              </a:rPr>
              <a:t>Implementation and standardization of </a:t>
            </a:r>
            <a:r>
              <a:rPr lang="en-US" sz="2400" b="1" dirty="0" smtClean="0">
                <a:solidFill>
                  <a:srgbClr val="006699"/>
                </a:solidFill>
                <a:latin typeface="Century Gothic" pitchFamily="34" charset="0"/>
                <a:ea typeface="Century Gothic"/>
                <a:cs typeface="Century Gothic"/>
                <a:sym typeface="Century Gothic"/>
              </a:rPr>
              <a:t>participatory processes </a:t>
            </a:r>
            <a:r>
              <a:rPr lang="en-US" sz="2400" dirty="0" smtClean="0">
                <a:solidFill>
                  <a:srgbClr val="006699"/>
                </a:solidFill>
                <a:latin typeface="Century Gothic" pitchFamily="34" charset="0"/>
                <a:ea typeface="Century Gothic"/>
                <a:cs typeface="Century Gothic"/>
                <a:sym typeface="Century Gothic"/>
              </a:rPr>
              <a:t>aimed at achieving optimal </a:t>
            </a:r>
            <a:r>
              <a:rPr lang="en-US" sz="2400" b="1" dirty="0" smtClean="0">
                <a:solidFill>
                  <a:srgbClr val="006699"/>
                </a:solidFill>
                <a:latin typeface="Century Gothic" pitchFamily="34" charset="0"/>
                <a:ea typeface="Century Gothic"/>
                <a:cs typeface="Century Gothic"/>
                <a:sym typeface="Century Gothic"/>
              </a:rPr>
              <a:t>citizen involvement in the definition and implementation of adaptation plans</a:t>
            </a:r>
          </a:p>
          <a:p>
            <a:pPr marL="392477" indent="-392477">
              <a:lnSpc>
                <a:spcPct val="120000"/>
              </a:lnSpc>
              <a:spcBef>
                <a:spcPts val="1052"/>
              </a:spcBef>
              <a:buClr>
                <a:srgbClr val="006699"/>
              </a:buClr>
              <a:buSzPts val="1900"/>
              <a:buFont typeface="Noto Sans Symbols"/>
              <a:buChar char="▪"/>
            </a:pPr>
            <a:endParaRPr lang="en-US" sz="2400" dirty="0" smtClean="0">
              <a:solidFill>
                <a:srgbClr val="006699"/>
              </a:solidFill>
              <a:latin typeface="Century Gothic" pitchFamily="34" charset="0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6"/>
          <p:cNvSpPr txBox="1"/>
          <p:nvPr/>
        </p:nvSpPr>
        <p:spPr>
          <a:xfrm>
            <a:off x="1169043" y="0"/>
            <a:ext cx="9522771" cy="535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0137" tIns="40068" rIns="80137" bIns="40068" anchor="t" anchorCtr="0">
            <a:noAutofit/>
          </a:bodyPr>
          <a:lstStyle/>
          <a:p>
            <a:pPr algn="ctr">
              <a:lnSpc>
                <a:spcPct val="90000"/>
              </a:lnSpc>
              <a:buSzPts val="3500"/>
            </a:pPr>
            <a:r>
              <a:rPr lang="it-IT" sz="3500" b="1" dirty="0" err="1">
                <a:solidFill>
                  <a:srgbClr val="00669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AdriaClim</a:t>
            </a:r>
            <a:r>
              <a:rPr lang="it-IT" sz="3500" b="1" dirty="0">
                <a:solidFill>
                  <a:srgbClr val="00669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- 9 </a:t>
            </a:r>
            <a:r>
              <a:rPr lang="it-IT" sz="3500" b="1" dirty="0" err="1">
                <a:solidFill>
                  <a:srgbClr val="00669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Adaptation</a:t>
            </a:r>
            <a:r>
              <a:rPr lang="it-IT" sz="3500" b="1" dirty="0">
                <a:solidFill>
                  <a:srgbClr val="00669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it-IT" sz="3500" b="1" dirty="0" err="1">
                <a:solidFill>
                  <a:srgbClr val="00669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measures</a:t>
            </a:r>
            <a:r>
              <a:rPr lang="it-IT" sz="3500" b="1" dirty="0">
                <a:solidFill>
                  <a:srgbClr val="00669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it-IT" sz="3500" b="1" dirty="0" err="1" smtClean="0">
                <a:solidFill>
                  <a:srgbClr val="00669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Pilots</a:t>
            </a:r>
            <a:endParaRPr lang="it-IT" sz="3500" b="1" dirty="0">
              <a:solidFill>
                <a:srgbClr val="00669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2" name="Google Shape;91;p6"/>
          <p:cNvGrpSpPr/>
          <p:nvPr/>
        </p:nvGrpSpPr>
        <p:grpSpPr>
          <a:xfrm>
            <a:off x="124366" y="897232"/>
            <a:ext cx="10430459" cy="5703482"/>
            <a:chOff x="283631" y="971938"/>
            <a:chExt cx="23787949" cy="10348191"/>
          </a:xfrm>
        </p:grpSpPr>
        <p:pic>
          <p:nvPicPr>
            <p:cNvPr id="92" name="Google Shape;92;p6"/>
            <p:cNvPicPr preferRelativeResize="0"/>
            <p:nvPr/>
          </p:nvPicPr>
          <p:blipFill rotWithShape="1">
            <a:blip r:embed="rId3">
              <a:alphaModFix/>
            </a:blip>
            <a:srcRect r="42550"/>
            <a:stretch/>
          </p:blipFill>
          <p:spPr>
            <a:xfrm>
              <a:off x="8152984" y="4117017"/>
              <a:ext cx="8107534" cy="684591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93" name="Google Shape;93;p6"/>
            <p:cNvCxnSpPr>
              <a:stCxn id="104" idx="3"/>
            </p:cNvCxnSpPr>
            <p:nvPr/>
          </p:nvCxnSpPr>
          <p:spPr>
            <a:xfrm flipV="1">
              <a:off x="8152984" y="7239371"/>
              <a:ext cx="2591217" cy="950683"/>
            </a:xfrm>
            <a:prstGeom prst="straightConnector1">
              <a:avLst/>
            </a:prstGeom>
            <a:solidFill>
              <a:srgbClr val="00B8FF"/>
            </a:solidFill>
            <a:ln w="38100" cap="flat" cmpd="sng">
              <a:solidFill>
                <a:srgbClr val="FFC000"/>
              </a:solidFill>
              <a:prstDash val="solid"/>
              <a:round/>
              <a:headEnd type="none" w="sm" len="sm"/>
              <a:tailEnd type="stealth" w="med" len="med"/>
            </a:ln>
          </p:spPr>
        </p:cxnSp>
        <p:cxnSp>
          <p:nvCxnSpPr>
            <p:cNvPr id="94" name="Google Shape;94;p6"/>
            <p:cNvCxnSpPr/>
            <p:nvPr/>
          </p:nvCxnSpPr>
          <p:spPr>
            <a:xfrm>
              <a:off x="8152985" y="5435451"/>
              <a:ext cx="1768255" cy="658614"/>
            </a:xfrm>
            <a:prstGeom prst="straightConnector1">
              <a:avLst/>
            </a:prstGeom>
            <a:solidFill>
              <a:srgbClr val="00B8FF"/>
            </a:solidFill>
            <a:ln w="38100" cap="flat" cmpd="sng">
              <a:solidFill>
                <a:srgbClr val="FFC000"/>
              </a:solidFill>
              <a:prstDash val="solid"/>
              <a:round/>
              <a:headEnd type="none" w="sm" len="sm"/>
              <a:tailEnd type="stealth" w="med" len="med"/>
            </a:ln>
          </p:spPr>
        </p:cxnSp>
        <p:cxnSp>
          <p:nvCxnSpPr>
            <p:cNvPr id="95" name="Google Shape;95;p6"/>
            <p:cNvCxnSpPr>
              <a:stCxn id="98" idx="2"/>
            </p:cNvCxnSpPr>
            <p:nvPr/>
          </p:nvCxnSpPr>
          <p:spPr>
            <a:xfrm flipH="1">
              <a:off x="11201402" y="3418785"/>
              <a:ext cx="5043168" cy="1759592"/>
            </a:xfrm>
            <a:prstGeom prst="straightConnector1">
              <a:avLst/>
            </a:prstGeom>
            <a:solidFill>
              <a:srgbClr val="00B8FF"/>
            </a:solidFill>
            <a:ln w="38100" cap="flat" cmpd="sng">
              <a:solidFill>
                <a:srgbClr val="FFC000"/>
              </a:solidFill>
              <a:prstDash val="solid"/>
              <a:round/>
              <a:headEnd type="none" w="sm" len="sm"/>
              <a:tailEnd type="stealth" w="med" len="med"/>
            </a:ln>
          </p:spPr>
        </p:cxnSp>
        <p:cxnSp>
          <p:nvCxnSpPr>
            <p:cNvPr id="96" name="Google Shape;96;p6"/>
            <p:cNvCxnSpPr>
              <a:stCxn id="105" idx="3"/>
            </p:cNvCxnSpPr>
            <p:nvPr/>
          </p:nvCxnSpPr>
          <p:spPr>
            <a:xfrm flipV="1">
              <a:off x="8152981" y="8706128"/>
              <a:ext cx="3895001" cy="1567002"/>
            </a:xfrm>
            <a:prstGeom prst="straightConnector1">
              <a:avLst/>
            </a:prstGeom>
            <a:solidFill>
              <a:srgbClr val="00B8FF"/>
            </a:solidFill>
            <a:ln w="38100" cap="flat" cmpd="sng">
              <a:solidFill>
                <a:srgbClr val="FFC000"/>
              </a:solidFill>
              <a:prstDash val="solid"/>
              <a:round/>
              <a:headEnd type="none" w="sm" len="sm"/>
              <a:tailEnd type="stealth" w="med" len="med"/>
            </a:ln>
          </p:spPr>
        </p:cxnSp>
        <p:cxnSp>
          <p:nvCxnSpPr>
            <p:cNvPr id="97" name="Google Shape;97;p6"/>
            <p:cNvCxnSpPr>
              <a:stCxn id="103" idx="1"/>
            </p:cNvCxnSpPr>
            <p:nvPr/>
          </p:nvCxnSpPr>
          <p:spPr>
            <a:xfrm flipH="1">
              <a:off x="13693140" y="6255460"/>
              <a:ext cx="2551429" cy="983908"/>
            </a:xfrm>
            <a:prstGeom prst="straightConnector1">
              <a:avLst/>
            </a:prstGeom>
            <a:solidFill>
              <a:srgbClr val="00B8FF"/>
            </a:solidFill>
            <a:ln w="38100" cap="flat" cmpd="sng">
              <a:solidFill>
                <a:srgbClr val="FFC000"/>
              </a:solidFill>
              <a:prstDash val="solid"/>
              <a:round/>
              <a:headEnd type="none" w="sm" len="sm"/>
              <a:tailEnd type="stealth" w="med" len="med"/>
            </a:ln>
          </p:spPr>
        </p:cxnSp>
        <p:sp>
          <p:nvSpPr>
            <p:cNvPr id="98" name="Google Shape;98;p6"/>
            <p:cNvSpPr txBox="1"/>
            <p:nvPr/>
          </p:nvSpPr>
          <p:spPr>
            <a:xfrm>
              <a:off x="8417559" y="1017658"/>
              <a:ext cx="15654019" cy="2401127"/>
            </a:xfrm>
            <a:prstGeom prst="rect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just">
                <a:buClr>
                  <a:srgbClr val="006699"/>
                </a:buClr>
                <a:buSzPts val="1100"/>
              </a:pPr>
              <a:r>
                <a:rPr lang="it-IT" b="1" dirty="0" err="1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FRIULI-VENEZIA-GIULIA</a:t>
              </a:r>
              <a:endParaRPr b="1" dirty="0">
                <a:solidFill>
                  <a:srgbClr val="006699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  <a:p>
              <a:pPr marL="84406" indent="-84406" algn="just">
                <a:buClr>
                  <a:srgbClr val="006699"/>
                </a:buClr>
                <a:buSzPts val="1100"/>
                <a:buFont typeface="Arial"/>
                <a:buChar char="•"/>
              </a:pPr>
              <a:r>
                <a:rPr lang="it-IT" sz="1100" b="1" dirty="0" err="1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to</a:t>
              </a:r>
              <a:r>
                <a:rPr lang="it-IT" sz="1100" b="1" dirty="0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generate </a:t>
              </a:r>
              <a:r>
                <a:rPr lang="it-IT" sz="1100" b="1" dirty="0" err="1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local</a:t>
              </a:r>
              <a:r>
                <a:rPr lang="it-IT" sz="1100" b="1" dirty="0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scale, </a:t>
              </a:r>
              <a:r>
                <a:rPr lang="it-IT" sz="1100" b="1" dirty="0" err="1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very</a:t>
              </a:r>
              <a:r>
                <a:rPr lang="it-IT" sz="1100" b="1" dirty="0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high </a:t>
              </a:r>
              <a:r>
                <a:rPr lang="it-IT" sz="1100" b="1" dirty="0" err="1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resolution</a:t>
              </a:r>
              <a:r>
                <a:rPr lang="it-IT" sz="1100" b="1" dirty="0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and </a:t>
              </a:r>
              <a:r>
                <a:rPr lang="it-IT" sz="1100" b="1" dirty="0" err="1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integrated</a:t>
              </a:r>
              <a:r>
                <a:rPr lang="it-IT" sz="1100" b="1" dirty="0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information </a:t>
              </a:r>
              <a:r>
                <a:rPr lang="it-IT" sz="1100" b="1" dirty="0" err="1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for</a:t>
              </a:r>
              <a:r>
                <a:rPr lang="it-IT" sz="1100" b="1" dirty="0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the future </a:t>
              </a:r>
              <a:r>
                <a:rPr lang="it-IT" sz="1100" b="1" dirty="0" err="1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decades</a:t>
              </a:r>
              <a:r>
                <a:rPr lang="it-IT" sz="1100" dirty="0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</a:t>
              </a:r>
              <a:r>
                <a:rPr lang="it-IT" sz="1100" dirty="0" err="1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to</a:t>
              </a:r>
              <a:r>
                <a:rPr lang="it-IT" sz="1100" dirty="0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</a:t>
              </a:r>
              <a:r>
                <a:rPr lang="it-IT" sz="1100" dirty="0" err="1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support</a:t>
              </a:r>
              <a:r>
                <a:rPr lang="it-IT" sz="1100" dirty="0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</a:t>
              </a:r>
              <a:r>
                <a:rPr lang="it-IT" sz="1100" dirty="0" err="1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climate</a:t>
              </a:r>
              <a:r>
                <a:rPr lang="it-IT" sz="1100" dirty="0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</a:t>
              </a:r>
              <a:r>
                <a:rPr lang="it-IT" sz="1100" dirty="0" err="1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related</a:t>
              </a:r>
              <a:r>
                <a:rPr lang="it-IT" sz="1100" dirty="0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</a:t>
              </a:r>
              <a:r>
                <a:rPr lang="it-IT" sz="1100" dirty="0" err="1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risks</a:t>
              </a:r>
              <a:r>
                <a:rPr lang="it-IT" sz="1100" dirty="0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</a:t>
              </a:r>
              <a:r>
                <a:rPr lang="it-IT" sz="1100" dirty="0" err="1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identification</a:t>
              </a:r>
              <a:r>
                <a:rPr lang="it-IT" sz="1100" dirty="0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and </a:t>
              </a:r>
              <a:r>
                <a:rPr lang="it-IT" sz="1100" dirty="0" err="1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adaptation</a:t>
              </a:r>
              <a:r>
                <a:rPr lang="it-IT" sz="1100" dirty="0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</a:t>
              </a:r>
              <a:r>
                <a:rPr lang="it-IT" sz="1100" dirty="0" err="1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actions</a:t>
              </a:r>
              <a:r>
                <a:rPr lang="it-IT" sz="1100" dirty="0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;</a:t>
              </a:r>
              <a:endParaRPr sz="1100" dirty="0">
                <a:solidFill>
                  <a:srgbClr val="006699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  <a:p>
              <a:pPr marL="84406" indent="-84406" algn="just">
                <a:buClr>
                  <a:srgbClr val="006699"/>
                </a:buClr>
                <a:buSzPts val="1100"/>
                <a:buFont typeface="Arial"/>
                <a:buChar char="•"/>
              </a:pPr>
              <a:r>
                <a:rPr lang="it-IT" sz="1100" dirty="0" err="1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to</a:t>
              </a:r>
              <a:r>
                <a:rPr lang="it-IT" sz="1100" dirty="0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</a:t>
              </a:r>
              <a:r>
                <a:rPr lang="it-IT" sz="1100" b="1" dirty="0" err="1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map</a:t>
              </a:r>
              <a:r>
                <a:rPr lang="it-IT" sz="1100" b="1" dirty="0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and </a:t>
              </a:r>
              <a:r>
                <a:rPr lang="it-IT" sz="1100" b="1" dirty="0" err="1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to</a:t>
              </a:r>
              <a:r>
                <a:rPr lang="it-IT" sz="1100" b="1" dirty="0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</a:t>
              </a:r>
              <a:r>
                <a:rPr lang="it-IT" sz="1100" b="1" dirty="0" err="1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analyze</a:t>
              </a:r>
              <a:r>
                <a:rPr lang="it-IT" sz="1100" b="1" dirty="0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the </a:t>
              </a:r>
              <a:r>
                <a:rPr lang="it-IT" sz="1100" b="1" dirty="0" err="1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stakeholder</a:t>
              </a:r>
              <a:r>
                <a:rPr lang="it-IT" sz="1100" b="1" dirty="0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</a:t>
              </a:r>
              <a:r>
                <a:rPr lang="it-IT" sz="1100" b="1" dirty="0" err="1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typologies</a:t>
              </a:r>
              <a:r>
                <a:rPr lang="it-IT" sz="1100" b="1" dirty="0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, interest and </a:t>
              </a:r>
              <a:r>
                <a:rPr lang="it-IT" sz="1100" b="1" dirty="0" err="1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relevance</a:t>
              </a:r>
              <a:r>
                <a:rPr lang="it-IT" sz="1100" dirty="0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, </a:t>
              </a:r>
              <a:r>
                <a:rPr lang="it-IT" sz="1100" dirty="0" err="1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with</a:t>
              </a:r>
              <a:r>
                <a:rPr lang="it-IT" sz="1100" dirty="0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the </a:t>
              </a:r>
              <a:r>
                <a:rPr lang="it-IT" sz="1100" dirty="0" err="1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objective</a:t>
              </a:r>
              <a:r>
                <a:rPr lang="it-IT" sz="1100" dirty="0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</a:t>
              </a:r>
              <a:r>
                <a:rPr lang="it-IT" sz="1100" dirty="0" err="1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to</a:t>
              </a:r>
              <a:r>
                <a:rPr lang="it-IT" sz="1100" dirty="0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drive the </a:t>
              </a:r>
              <a:r>
                <a:rPr lang="it-IT" sz="1100" dirty="0" err="1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scientific</a:t>
              </a:r>
              <a:r>
                <a:rPr lang="it-IT" sz="1100" dirty="0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information </a:t>
              </a:r>
              <a:r>
                <a:rPr lang="it-IT" sz="1100" dirty="0" err="1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towards</a:t>
              </a:r>
              <a:r>
                <a:rPr lang="it-IT" sz="1100" dirty="0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</a:t>
              </a:r>
              <a:r>
                <a:rPr lang="it-IT" sz="1100" dirty="0" err="1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adaptation</a:t>
              </a:r>
              <a:r>
                <a:rPr lang="it-IT" sz="1100" dirty="0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</a:t>
              </a:r>
              <a:r>
                <a:rPr lang="it-IT" sz="1100" dirty="0" err="1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actions</a:t>
              </a:r>
              <a:endParaRPr sz="1100" dirty="0">
                <a:solidFill>
                  <a:srgbClr val="006699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  <a:p>
              <a:pPr marL="84406" indent="-84406" algn="just">
                <a:buClr>
                  <a:srgbClr val="006699"/>
                </a:buClr>
                <a:buSzPts val="1100"/>
                <a:buFont typeface="Arial"/>
                <a:buChar char="•"/>
              </a:pPr>
              <a:r>
                <a:rPr lang="it-IT" sz="1100" dirty="0" err="1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to</a:t>
              </a:r>
              <a:r>
                <a:rPr lang="it-IT" sz="1100" dirty="0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</a:t>
              </a:r>
              <a:r>
                <a:rPr lang="it-IT" sz="1100" b="1" dirty="0" err="1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support</a:t>
              </a:r>
              <a:r>
                <a:rPr lang="it-IT" sz="1100" b="1" dirty="0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</a:t>
              </a:r>
              <a:r>
                <a:rPr lang="it-IT" sz="1100" b="1" dirty="0" err="1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interested</a:t>
              </a:r>
              <a:r>
                <a:rPr lang="it-IT" sz="1100" b="1" dirty="0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</a:t>
              </a:r>
              <a:r>
                <a:rPr lang="it-IT" sz="1100" b="1" dirty="0" err="1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stakeholders</a:t>
              </a:r>
              <a:r>
                <a:rPr lang="it-IT" sz="1100" b="1" dirty="0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</a:t>
              </a:r>
              <a:r>
                <a:rPr lang="it-IT" sz="1100" b="1" dirty="0" err="1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groups</a:t>
              </a:r>
              <a:r>
                <a:rPr lang="it-IT" sz="1100" b="1" dirty="0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in </a:t>
              </a:r>
              <a:r>
                <a:rPr lang="it-IT" sz="1100" b="1" dirty="0" err="1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adopting</a:t>
              </a:r>
              <a:r>
                <a:rPr lang="it-IT" sz="1100" b="1" dirty="0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the </a:t>
              </a:r>
              <a:r>
                <a:rPr lang="it-IT" sz="1100" b="1" dirty="0" err="1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pilot</a:t>
              </a:r>
              <a:r>
                <a:rPr lang="it-IT" sz="1100" b="1" dirty="0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area </a:t>
              </a:r>
              <a:r>
                <a:rPr lang="it-IT" sz="1100" b="1" dirty="0" err="1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guidelines</a:t>
              </a:r>
              <a:r>
                <a:rPr lang="it-IT" sz="1100" b="1" dirty="0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</a:t>
              </a:r>
              <a:r>
                <a:rPr lang="it-IT" sz="1100" dirty="0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and </a:t>
              </a:r>
              <a:r>
                <a:rPr lang="it-IT" sz="1100" dirty="0" err="1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to</a:t>
              </a:r>
              <a:r>
                <a:rPr lang="it-IT" sz="1100" dirty="0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</a:t>
              </a:r>
              <a:r>
                <a:rPr lang="it-IT" sz="1100" dirty="0" err="1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support</a:t>
              </a:r>
              <a:r>
                <a:rPr lang="it-IT" sz="1100" dirty="0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</a:t>
              </a:r>
              <a:r>
                <a:rPr lang="it-IT" sz="1100" dirty="0" err="1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them</a:t>
              </a:r>
              <a:r>
                <a:rPr lang="it-IT" sz="1100" dirty="0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in the </a:t>
              </a:r>
              <a:r>
                <a:rPr lang="it-IT" sz="1100" dirty="0" err="1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definition</a:t>
              </a:r>
              <a:r>
                <a:rPr lang="it-IT" sz="1100" dirty="0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</a:t>
              </a:r>
              <a:r>
                <a:rPr lang="it-IT" sz="1100" dirty="0" err="1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of</a:t>
              </a:r>
              <a:r>
                <a:rPr lang="it-IT" sz="1100" dirty="0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</a:t>
              </a:r>
              <a:r>
                <a:rPr lang="it-IT" sz="1100" dirty="0" err="1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specific</a:t>
              </a:r>
              <a:r>
                <a:rPr lang="it-IT" sz="1100" dirty="0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</a:t>
              </a:r>
              <a:r>
                <a:rPr lang="it-IT" sz="1100" dirty="0" err="1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adaptation</a:t>
              </a:r>
              <a:r>
                <a:rPr lang="it-IT" sz="1100" dirty="0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</a:t>
              </a:r>
              <a:r>
                <a:rPr lang="it-IT" sz="1100" dirty="0" err="1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actions</a:t>
              </a:r>
              <a:r>
                <a:rPr lang="it-IT" sz="1100" dirty="0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and </a:t>
              </a:r>
              <a:r>
                <a:rPr lang="it-IT" sz="1100" dirty="0" err="1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plans</a:t>
              </a:r>
              <a:endParaRPr sz="1100" dirty="0">
                <a:solidFill>
                  <a:srgbClr val="006699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99" name="Google Shape;99;p6"/>
            <p:cNvSpPr txBox="1"/>
            <p:nvPr/>
          </p:nvSpPr>
          <p:spPr>
            <a:xfrm>
              <a:off x="283631" y="971938"/>
              <a:ext cx="7869350" cy="2401127"/>
            </a:xfrm>
            <a:prstGeom prst="rect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>
                <a:buClr>
                  <a:srgbClr val="006699"/>
                </a:buClr>
                <a:buSzPts val="1400"/>
              </a:pPr>
              <a:r>
                <a:rPr lang="it-IT" b="1" dirty="0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VENETO</a:t>
              </a:r>
              <a:endParaRPr b="1" dirty="0">
                <a:solidFill>
                  <a:srgbClr val="006699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  <a:p>
              <a:pPr marL="44104" indent="-44104">
                <a:buClr>
                  <a:srgbClr val="006699"/>
                </a:buClr>
                <a:buSzPts val="1400"/>
                <a:buFont typeface="Arial"/>
                <a:buChar char="•"/>
              </a:pPr>
              <a:r>
                <a:rPr lang="it-IT" sz="1100" u="sng" dirty="0" err="1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Venice</a:t>
              </a:r>
              <a:r>
                <a:rPr lang="it-IT" sz="1100" u="sng" dirty="0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and </a:t>
              </a:r>
              <a:r>
                <a:rPr lang="it-IT" sz="1100" u="sng" dirty="0" err="1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its</a:t>
              </a:r>
              <a:r>
                <a:rPr lang="it-IT" sz="1100" u="sng" dirty="0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</a:t>
              </a:r>
              <a:r>
                <a:rPr lang="it-IT" sz="1100" u="sng" dirty="0" err="1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Lagoon</a:t>
              </a:r>
              <a:r>
                <a:rPr lang="it-IT" sz="1100" dirty="0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: </a:t>
              </a:r>
              <a:r>
                <a:rPr lang="it-IT" sz="1100" dirty="0" err="1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contribution</a:t>
              </a:r>
              <a:r>
                <a:rPr lang="it-IT" sz="1100" dirty="0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</a:t>
              </a:r>
              <a:r>
                <a:rPr lang="it-IT" sz="1100" dirty="0" err="1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to</a:t>
              </a:r>
              <a:r>
                <a:rPr lang="it-IT" sz="1100" dirty="0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the </a:t>
              </a:r>
              <a:r>
                <a:rPr lang="it-IT" sz="1100" b="1" dirty="0" err="1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preparation</a:t>
              </a:r>
              <a:r>
                <a:rPr lang="it-IT" sz="1100" b="1" dirty="0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</a:t>
              </a:r>
              <a:r>
                <a:rPr lang="it-IT" sz="1100" b="1" dirty="0" err="1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of</a:t>
              </a:r>
              <a:r>
                <a:rPr lang="it-IT" sz="1100" b="1" dirty="0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the </a:t>
              </a:r>
              <a:r>
                <a:rPr lang="it-IT" sz="1100" b="1" dirty="0" err="1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Venice</a:t>
              </a:r>
              <a:r>
                <a:rPr lang="it-IT" sz="1100" b="1" dirty="0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</a:t>
              </a:r>
              <a:r>
                <a:rPr lang="it-IT" sz="1100" b="1" dirty="0" err="1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Sustainable</a:t>
              </a:r>
              <a:r>
                <a:rPr lang="it-IT" sz="1100" b="1" dirty="0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Energy and </a:t>
              </a:r>
              <a:r>
                <a:rPr lang="it-IT" sz="1100" b="1" dirty="0" err="1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Climate</a:t>
              </a:r>
              <a:r>
                <a:rPr lang="it-IT" sz="1100" b="1" dirty="0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</a:t>
              </a:r>
              <a:r>
                <a:rPr lang="it-IT" sz="1100" b="1" dirty="0" err="1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Action</a:t>
              </a:r>
              <a:r>
                <a:rPr lang="it-IT" sz="1100" b="1" dirty="0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</a:t>
              </a:r>
              <a:r>
                <a:rPr lang="it-IT" sz="1100" b="1" dirty="0" err="1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Plan</a:t>
              </a:r>
              <a:r>
                <a:rPr lang="it-IT" sz="1100" b="1" dirty="0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(</a:t>
              </a:r>
              <a:r>
                <a:rPr lang="it-IT" sz="1100" b="1" dirty="0" err="1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SECAP</a:t>
              </a:r>
              <a:r>
                <a:rPr lang="it-IT" sz="1100" dirty="0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)</a:t>
              </a:r>
              <a:endParaRPr sz="1100" dirty="0">
                <a:solidFill>
                  <a:srgbClr val="006699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  <a:p>
              <a:pPr marL="44104" indent="-44104">
                <a:buClr>
                  <a:srgbClr val="006699"/>
                </a:buClr>
                <a:buSzPts val="1400"/>
                <a:buFont typeface="Arial"/>
                <a:buChar char="•"/>
              </a:pPr>
              <a:r>
                <a:rPr lang="it-IT" sz="1100" u="sng" dirty="0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Veneto </a:t>
              </a:r>
              <a:r>
                <a:rPr lang="it-IT" sz="1100" u="sng" dirty="0" err="1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coast</a:t>
              </a:r>
              <a:r>
                <a:rPr lang="it-IT" sz="1100" dirty="0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: produce a </a:t>
              </a:r>
              <a:r>
                <a:rPr lang="it-IT" sz="1100" b="1" dirty="0" err="1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climate</a:t>
              </a:r>
              <a:r>
                <a:rPr lang="it-IT" sz="1100" b="1" dirty="0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impact and </a:t>
              </a:r>
              <a:r>
                <a:rPr lang="it-IT" sz="1100" b="1" dirty="0" err="1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vulnerability</a:t>
              </a:r>
              <a:r>
                <a:rPr lang="it-IT" sz="1100" b="1" dirty="0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</a:t>
              </a:r>
              <a:r>
                <a:rPr lang="it-IT" sz="1100" b="1" dirty="0" err="1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assessment</a:t>
              </a:r>
              <a:r>
                <a:rPr lang="it-IT" sz="1100" b="1" dirty="0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and </a:t>
              </a:r>
              <a:r>
                <a:rPr lang="it-IT" sz="1100" b="1" dirty="0" err="1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raise</a:t>
              </a:r>
              <a:r>
                <a:rPr lang="it-IT" sz="1100" b="1" dirty="0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</a:t>
              </a:r>
              <a:r>
                <a:rPr lang="it-IT" sz="1100" b="1" dirty="0" err="1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awareness</a:t>
              </a:r>
              <a:r>
                <a:rPr lang="it-IT" sz="1100" b="1" dirty="0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</a:t>
              </a:r>
              <a:r>
                <a:rPr lang="it-IT" sz="1100" dirty="0" err="1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among</a:t>
              </a:r>
              <a:r>
                <a:rPr lang="it-IT" sz="1100" dirty="0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the </a:t>
              </a:r>
              <a:r>
                <a:rPr lang="it-IT" sz="1100" dirty="0" err="1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local</a:t>
              </a:r>
              <a:r>
                <a:rPr lang="it-IT" sz="1100" dirty="0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</a:t>
              </a:r>
              <a:r>
                <a:rPr lang="it-IT" sz="1100" dirty="0" err="1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stakeholders</a:t>
              </a:r>
              <a:r>
                <a:rPr lang="it-IT" sz="1100" dirty="0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. </a:t>
              </a:r>
              <a:endParaRPr sz="1100" dirty="0">
                <a:solidFill>
                  <a:srgbClr val="006699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00" name="Google Shape;100;p6"/>
            <p:cNvSpPr txBox="1"/>
            <p:nvPr/>
          </p:nvSpPr>
          <p:spPr>
            <a:xfrm>
              <a:off x="283631" y="3537054"/>
              <a:ext cx="7869353" cy="3629647"/>
            </a:xfrm>
            <a:prstGeom prst="rect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>
                <a:buClr>
                  <a:srgbClr val="006699"/>
                </a:buClr>
                <a:buSzPts val="1400"/>
              </a:pPr>
              <a:r>
                <a:rPr lang="it-IT" b="1" dirty="0" err="1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EMILIA-ROMAGNA</a:t>
              </a:r>
              <a:endParaRPr dirty="0">
                <a:solidFill>
                  <a:srgbClr val="006699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  <a:p>
              <a:pPr marL="44104" indent="-44104">
                <a:buClr>
                  <a:srgbClr val="006699"/>
                </a:buClr>
                <a:buSzPts val="1200"/>
                <a:buFont typeface="Arial"/>
                <a:buChar char="•"/>
              </a:pPr>
              <a:r>
                <a:rPr lang="it-IT" sz="1100" b="1" dirty="0" err="1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Adaptation</a:t>
              </a:r>
              <a:r>
                <a:rPr lang="it-IT" sz="1100" b="1" dirty="0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</a:t>
              </a:r>
              <a:r>
                <a:rPr lang="it-IT" sz="1100" b="1" dirty="0" err="1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plan</a:t>
              </a:r>
              <a:r>
                <a:rPr lang="it-IT" sz="1100" b="1" dirty="0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</a:t>
              </a:r>
              <a:r>
                <a:rPr lang="it-IT" sz="1100" b="1" dirty="0" err="1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of</a:t>
              </a:r>
              <a:r>
                <a:rPr lang="it-IT" sz="1100" b="1" dirty="0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the </a:t>
              </a:r>
              <a:r>
                <a:rPr lang="it-IT" sz="1100" b="1" dirty="0" err="1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regional</a:t>
              </a:r>
              <a:r>
                <a:rPr lang="it-IT" sz="1100" b="1" dirty="0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</a:t>
              </a:r>
              <a:r>
                <a:rPr lang="it-IT" sz="1100" b="1" dirty="0" err="1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coast</a:t>
              </a:r>
              <a:r>
                <a:rPr lang="it-IT" sz="1100" b="1" dirty="0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</a:t>
              </a:r>
              <a:r>
                <a:rPr lang="it-IT" sz="1100" dirty="0" err="1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of</a:t>
              </a:r>
              <a:r>
                <a:rPr lang="it-IT" sz="1100" dirty="0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Emilia-Romagna, </a:t>
              </a:r>
              <a:r>
                <a:rPr lang="it-IT" sz="1100" dirty="0" err="1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with</a:t>
              </a:r>
              <a:r>
                <a:rPr lang="it-IT" sz="1100" dirty="0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</a:t>
              </a:r>
              <a:r>
                <a:rPr lang="it-IT" sz="1100" dirty="0" err="1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stakeholder</a:t>
              </a:r>
              <a:r>
                <a:rPr lang="it-IT" sz="1100" dirty="0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</a:t>
              </a:r>
              <a:r>
                <a:rPr lang="it-IT" sz="1100" dirty="0" err="1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participatory</a:t>
              </a:r>
              <a:r>
                <a:rPr lang="it-IT" sz="1100" dirty="0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</a:t>
              </a:r>
              <a:r>
                <a:rPr lang="it-IT" sz="1100" dirty="0" err="1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approach</a:t>
              </a:r>
              <a:r>
                <a:rPr lang="it-IT" sz="1100" dirty="0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, </a:t>
              </a:r>
              <a:r>
                <a:rPr lang="it-IT" sz="1100" dirty="0" err="1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based</a:t>
              </a:r>
              <a:r>
                <a:rPr lang="it-IT" sz="1100" dirty="0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on </a:t>
              </a:r>
              <a:r>
                <a:rPr lang="it-IT" sz="1100" dirty="0" err="1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an</a:t>
              </a:r>
              <a:r>
                <a:rPr lang="it-IT" sz="1100" dirty="0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</a:t>
              </a:r>
              <a:r>
                <a:rPr lang="it-IT" sz="1100" dirty="0" err="1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advanced</a:t>
              </a:r>
              <a:r>
                <a:rPr lang="it-IT" sz="1100" dirty="0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</a:t>
              </a:r>
              <a:r>
                <a:rPr lang="it-IT" sz="1100" dirty="0" err="1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modelling</a:t>
              </a:r>
              <a:r>
                <a:rPr lang="it-IT" sz="1100" dirty="0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</a:t>
              </a:r>
              <a:r>
                <a:rPr lang="it-IT" sz="1100" dirty="0" err="1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tool</a:t>
              </a:r>
              <a:endParaRPr sz="1100" dirty="0">
                <a:solidFill>
                  <a:srgbClr val="006699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  <a:p>
              <a:pPr marL="44104" indent="-44104">
                <a:buClr>
                  <a:srgbClr val="006699"/>
                </a:buClr>
                <a:buSzPts val="1200"/>
                <a:buFont typeface="Arial"/>
                <a:buChar char="•"/>
              </a:pPr>
              <a:r>
                <a:rPr lang="it-IT" sz="1100" b="1" dirty="0" err="1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Formulation</a:t>
              </a:r>
              <a:r>
                <a:rPr lang="it-IT" sz="1100" b="1" dirty="0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</a:t>
              </a:r>
              <a:r>
                <a:rPr lang="it-IT" sz="1100" b="1" dirty="0" err="1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of</a:t>
              </a:r>
              <a:r>
                <a:rPr lang="it-IT" sz="1100" b="1" dirty="0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the </a:t>
              </a:r>
              <a:r>
                <a:rPr lang="it-IT" sz="1100" b="1" dirty="0" err="1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Strategy</a:t>
              </a:r>
              <a:r>
                <a:rPr lang="it-IT" sz="1100" b="1" dirty="0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</a:t>
              </a:r>
              <a:r>
                <a:rPr lang="it-IT" sz="1100" dirty="0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on </a:t>
              </a:r>
              <a:r>
                <a:rPr lang="it-IT" sz="1100" dirty="0" err="1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Integrated</a:t>
              </a:r>
              <a:r>
                <a:rPr lang="it-IT" sz="1100" dirty="0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Management </a:t>
              </a:r>
              <a:r>
                <a:rPr lang="it-IT" sz="1100" dirty="0" err="1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for</a:t>
              </a:r>
              <a:r>
                <a:rPr lang="it-IT" sz="1100" dirty="0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the </a:t>
              </a:r>
              <a:r>
                <a:rPr lang="it-IT" sz="1100" dirty="0" err="1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Protection</a:t>
              </a:r>
              <a:r>
                <a:rPr lang="it-IT" sz="1100" dirty="0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and </a:t>
              </a:r>
              <a:r>
                <a:rPr lang="it-IT" sz="1100" dirty="0" err="1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climate</a:t>
              </a:r>
              <a:r>
                <a:rPr lang="it-IT" sz="1100" dirty="0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</a:t>
              </a:r>
              <a:r>
                <a:rPr lang="it-IT" sz="1100" dirty="0" err="1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change</a:t>
              </a:r>
              <a:r>
                <a:rPr lang="it-IT" sz="1100" dirty="0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</a:t>
              </a:r>
              <a:r>
                <a:rPr lang="it-IT" sz="1100" dirty="0" err="1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Adaptation</a:t>
              </a:r>
              <a:r>
                <a:rPr lang="it-IT" sz="1100" dirty="0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</a:t>
              </a:r>
              <a:r>
                <a:rPr lang="it-IT" sz="1100" dirty="0" err="1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of</a:t>
              </a:r>
              <a:r>
                <a:rPr lang="it-IT" sz="1100" dirty="0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the </a:t>
              </a:r>
              <a:r>
                <a:rPr lang="it-IT" sz="1100" dirty="0" err="1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regional</a:t>
              </a:r>
              <a:r>
                <a:rPr lang="it-IT" sz="1100" dirty="0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</a:t>
              </a:r>
              <a:r>
                <a:rPr lang="it-IT" sz="1100" dirty="0" err="1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Coast</a:t>
              </a:r>
              <a:r>
                <a:rPr lang="it-IT" sz="1100" dirty="0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- </a:t>
              </a:r>
              <a:r>
                <a:rPr lang="it-IT" sz="1100" dirty="0" err="1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GIDAC</a:t>
              </a:r>
              <a:endParaRPr sz="1100" dirty="0">
                <a:solidFill>
                  <a:srgbClr val="006699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  <a:p>
              <a:pPr marL="44104" indent="-44104">
                <a:buClr>
                  <a:srgbClr val="006699"/>
                </a:buClr>
                <a:buSzPts val="1200"/>
                <a:buFont typeface="Arial"/>
                <a:buChar char="•"/>
              </a:pPr>
              <a:r>
                <a:rPr lang="it-IT" sz="1100" b="1" dirty="0" err="1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Reducing</a:t>
              </a:r>
              <a:r>
                <a:rPr lang="it-IT" sz="1100" b="1" dirty="0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</a:t>
              </a:r>
              <a:r>
                <a:rPr lang="it-IT" sz="1100" b="1" dirty="0" err="1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vulnerability</a:t>
              </a:r>
              <a:r>
                <a:rPr lang="it-IT" sz="1100" b="1" dirty="0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&amp; </a:t>
              </a:r>
              <a:r>
                <a:rPr lang="it-IT" sz="1100" b="1" dirty="0" err="1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risk</a:t>
              </a:r>
              <a:r>
                <a:rPr lang="it-IT" sz="1100" b="1" dirty="0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</a:t>
              </a:r>
              <a:r>
                <a:rPr lang="it-IT" sz="1100" b="1" dirty="0" err="1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exposure</a:t>
              </a:r>
              <a:r>
                <a:rPr lang="it-IT" sz="1100" b="1" dirty="0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and </a:t>
              </a:r>
              <a:r>
                <a:rPr lang="it-IT" sz="1100" b="1" dirty="0" err="1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enhancing</a:t>
              </a:r>
              <a:r>
                <a:rPr lang="it-IT" sz="1100" b="1" dirty="0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</a:t>
              </a:r>
              <a:r>
                <a:rPr lang="it-IT" sz="1100" b="1" dirty="0" err="1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resilience</a:t>
              </a:r>
              <a:r>
                <a:rPr lang="it-IT" sz="1100" dirty="0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</a:t>
              </a:r>
              <a:r>
                <a:rPr lang="it-IT" sz="1100" dirty="0" err="1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of</a:t>
              </a:r>
              <a:r>
                <a:rPr lang="it-IT" sz="1100" dirty="0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the </a:t>
              </a:r>
              <a:r>
                <a:rPr lang="it-IT" sz="1100" dirty="0" err="1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coastal</a:t>
              </a:r>
              <a:r>
                <a:rPr lang="it-IT" sz="1100" dirty="0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system</a:t>
              </a:r>
              <a:endParaRPr sz="1100" strike="sngStrike" dirty="0">
                <a:solidFill>
                  <a:srgbClr val="006699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01" name="Google Shape;101;p6"/>
            <p:cNvSpPr txBox="1"/>
            <p:nvPr/>
          </p:nvSpPr>
          <p:spPr>
            <a:xfrm>
              <a:off x="16260518" y="9170628"/>
              <a:ext cx="7811062" cy="1172605"/>
            </a:xfrm>
            <a:prstGeom prst="rect">
              <a:avLst/>
            </a:prstGeom>
            <a:solidFill>
              <a:schemeClr val="bg1"/>
            </a:solidFill>
            <a:ln w="38100" cap="flat" cmpd="sng">
              <a:solidFill>
                <a:srgbClr val="FFC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>
                <a:buClr>
                  <a:srgbClr val="006699"/>
                </a:buClr>
                <a:buSzPts val="1200"/>
              </a:pPr>
              <a:r>
                <a:rPr lang="it-IT" b="1" dirty="0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PUGLIA</a:t>
              </a:r>
              <a:endParaRPr dirty="0">
                <a:solidFill>
                  <a:srgbClr val="006699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  <a:p>
              <a:pPr>
                <a:buClr>
                  <a:srgbClr val="006699"/>
                </a:buClr>
                <a:buSzPts val="1200"/>
              </a:pPr>
              <a:r>
                <a:rPr lang="it-IT" sz="1100" b="1" dirty="0" err="1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Implementation</a:t>
              </a:r>
              <a:r>
                <a:rPr lang="it-IT" sz="1100" b="1" dirty="0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</a:t>
              </a:r>
              <a:r>
                <a:rPr lang="it-IT" sz="1100" b="1" dirty="0" err="1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of</a:t>
              </a:r>
              <a:r>
                <a:rPr lang="it-IT" sz="1100" b="1" dirty="0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the </a:t>
              </a:r>
              <a:r>
                <a:rPr lang="it-IT" sz="1100" b="1" dirty="0" err="1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Adaptation</a:t>
              </a:r>
              <a:r>
                <a:rPr lang="it-IT" sz="1100" b="1" dirty="0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</a:t>
              </a:r>
              <a:r>
                <a:rPr lang="it-IT" sz="1100" b="1" dirty="0" err="1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Plan</a:t>
              </a:r>
              <a:r>
                <a:rPr lang="it-IT" sz="1100" dirty="0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in the </a:t>
              </a:r>
              <a:r>
                <a:rPr lang="it-IT" sz="1100" dirty="0" err="1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Adriatic</a:t>
              </a:r>
              <a:r>
                <a:rPr lang="it-IT" sz="1100" dirty="0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part </a:t>
              </a:r>
              <a:r>
                <a:rPr lang="it-IT" sz="1100" dirty="0" err="1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of</a:t>
              </a:r>
              <a:r>
                <a:rPr lang="it-IT" sz="1100" dirty="0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the </a:t>
              </a:r>
              <a:r>
                <a:rPr lang="it-IT" sz="1100" dirty="0" err="1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Region</a:t>
              </a:r>
              <a:endParaRPr sz="1100" dirty="0">
                <a:solidFill>
                  <a:srgbClr val="006699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02" name="Google Shape;102;p6"/>
            <p:cNvSpPr txBox="1"/>
            <p:nvPr/>
          </p:nvSpPr>
          <p:spPr>
            <a:xfrm>
              <a:off x="16244569" y="7180415"/>
              <a:ext cx="7811062" cy="1786867"/>
            </a:xfrm>
            <a:prstGeom prst="rect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>
                <a:buClr>
                  <a:srgbClr val="006699"/>
                </a:buClr>
                <a:buSzPts val="1200"/>
              </a:pPr>
              <a:r>
                <a:rPr lang="it-IT" b="1" dirty="0" err="1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DUBROVNIK</a:t>
              </a:r>
              <a:r>
                <a:rPr lang="it-IT" b="1" dirty="0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</a:t>
              </a:r>
              <a:r>
                <a:rPr lang="it-IT" b="1" dirty="0" err="1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NERETVA</a:t>
              </a:r>
              <a:r>
                <a:rPr lang="it-IT" b="1" dirty="0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</a:t>
              </a:r>
              <a:endParaRPr dirty="0"/>
            </a:p>
            <a:p>
              <a:pPr marL="87448" indent="-87448">
                <a:buClr>
                  <a:srgbClr val="006699"/>
                </a:buClr>
                <a:buSzPts val="1200"/>
                <a:buFont typeface="Arial"/>
                <a:buChar char="•"/>
              </a:pPr>
              <a:r>
                <a:rPr lang="it-IT" sz="1100" b="1" dirty="0" err="1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Assesment</a:t>
              </a:r>
              <a:r>
                <a:rPr lang="it-IT" sz="1100" b="1" dirty="0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</a:t>
              </a:r>
              <a:r>
                <a:rPr lang="it-IT" sz="1100" b="1" dirty="0" err="1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of</a:t>
              </a:r>
              <a:r>
                <a:rPr lang="it-IT" sz="1100" b="1" dirty="0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the </a:t>
              </a:r>
              <a:r>
                <a:rPr lang="it-IT" sz="1100" b="1" dirty="0" err="1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salt</a:t>
              </a:r>
              <a:r>
                <a:rPr lang="it-IT" sz="1100" b="1" dirty="0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</a:t>
              </a:r>
              <a:r>
                <a:rPr lang="it-IT" sz="1100" b="1" dirty="0" err="1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edge</a:t>
              </a:r>
              <a:r>
                <a:rPr lang="it-IT" sz="1100" b="1" dirty="0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</a:t>
              </a:r>
              <a:r>
                <a:rPr lang="it-IT" sz="1100" b="1" dirty="0" err="1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dynamics</a:t>
              </a:r>
              <a:r>
                <a:rPr lang="it-IT" sz="1100" b="1" dirty="0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</a:t>
              </a:r>
              <a:r>
                <a:rPr lang="it-IT" sz="1100" dirty="0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in the future </a:t>
              </a:r>
              <a:r>
                <a:rPr lang="it-IT" sz="1100" dirty="0" err="1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climate</a:t>
              </a:r>
              <a:r>
                <a:rPr lang="it-IT" sz="1100" dirty="0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</a:t>
              </a:r>
              <a:r>
                <a:rPr lang="it-IT" sz="1100" dirty="0" err="1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for</a:t>
              </a:r>
              <a:r>
                <a:rPr lang="it-IT" sz="1100" dirty="0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</a:t>
              </a:r>
              <a:r>
                <a:rPr lang="it-IT" sz="1100" dirty="0" err="1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Neretva</a:t>
              </a:r>
              <a:r>
                <a:rPr lang="it-IT" sz="1100" dirty="0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River </a:t>
              </a:r>
              <a:r>
                <a:rPr lang="it-IT" sz="1100" dirty="0" err="1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Estuary</a:t>
              </a:r>
              <a:endParaRPr dirty="0"/>
            </a:p>
            <a:p>
              <a:pPr marL="87448" indent="-87448">
                <a:buClr>
                  <a:srgbClr val="006699"/>
                </a:buClr>
                <a:buSzPts val="1200"/>
                <a:buFont typeface="Arial"/>
                <a:buChar char="•"/>
              </a:pPr>
              <a:r>
                <a:rPr lang="it-IT" sz="1100" b="1" dirty="0" err="1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Adaptation</a:t>
              </a:r>
              <a:r>
                <a:rPr lang="it-IT" sz="1100" b="1" dirty="0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</a:t>
              </a:r>
              <a:r>
                <a:rPr lang="it-IT" sz="1100" b="1" dirty="0" err="1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plan</a:t>
              </a:r>
              <a:r>
                <a:rPr lang="it-IT" sz="1100" b="1" dirty="0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</a:t>
              </a:r>
              <a:r>
                <a:rPr lang="it-IT" sz="1100" b="1" dirty="0" err="1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for</a:t>
              </a:r>
              <a:r>
                <a:rPr lang="it-IT" sz="1100" b="1" dirty="0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</a:t>
              </a:r>
              <a:r>
                <a:rPr lang="it-IT" sz="1100" b="1" dirty="0" err="1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Slano</a:t>
              </a:r>
              <a:r>
                <a:rPr lang="it-IT" sz="1100" b="1" dirty="0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bay area </a:t>
              </a:r>
              <a:r>
                <a:rPr lang="it-IT" sz="1100" dirty="0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(</a:t>
              </a:r>
              <a:r>
                <a:rPr lang="it-IT" sz="1100" dirty="0" err="1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Dubrovačko</a:t>
              </a:r>
              <a:r>
                <a:rPr lang="it-IT" sz="1100" dirty="0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</a:t>
              </a:r>
              <a:r>
                <a:rPr lang="it-IT" sz="1100" dirty="0" err="1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primorje</a:t>
              </a:r>
              <a:r>
                <a:rPr lang="it-IT" sz="1100" dirty="0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</a:t>
              </a:r>
              <a:r>
                <a:rPr lang="it-IT" sz="1100" dirty="0" err="1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municipality</a:t>
              </a:r>
              <a:r>
                <a:rPr lang="it-IT" sz="1100" dirty="0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)</a:t>
              </a:r>
              <a:endParaRPr sz="1100" b="1" dirty="0">
                <a:solidFill>
                  <a:srgbClr val="006699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03" name="Google Shape;103;p6"/>
            <p:cNvSpPr txBox="1"/>
            <p:nvPr/>
          </p:nvSpPr>
          <p:spPr>
            <a:xfrm>
              <a:off x="16244569" y="5515591"/>
              <a:ext cx="7811062" cy="1479737"/>
            </a:xfrm>
            <a:prstGeom prst="rect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>
                <a:buClr>
                  <a:srgbClr val="006699"/>
                </a:buClr>
                <a:buSzPts val="2400"/>
              </a:pPr>
              <a:r>
                <a:rPr lang="it-IT" b="1" dirty="0" err="1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SPLIT-DALMATIA</a:t>
              </a:r>
              <a:endParaRPr b="1" dirty="0">
                <a:solidFill>
                  <a:srgbClr val="006699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  <a:p>
              <a:pPr>
                <a:buClr>
                  <a:srgbClr val="006699"/>
                </a:buClr>
                <a:buSzPts val="2400"/>
              </a:pPr>
              <a:r>
                <a:rPr lang="it-IT" sz="1100" b="1" dirty="0" err="1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Assessment</a:t>
              </a:r>
              <a:r>
                <a:rPr lang="it-IT" sz="1100" b="1" dirty="0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</a:t>
              </a:r>
              <a:r>
                <a:rPr lang="it-IT" sz="1100" b="1" dirty="0" err="1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of</a:t>
              </a:r>
              <a:r>
                <a:rPr lang="it-IT" sz="1100" b="1" dirty="0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the </a:t>
              </a:r>
              <a:r>
                <a:rPr lang="it-IT" sz="1100" b="1" dirty="0" err="1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microbial</a:t>
              </a:r>
              <a:r>
                <a:rPr lang="it-IT" sz="1100" b="1" dirty="0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</a:t>
              </a:r>
              <a:r>
                <a:rPr lang="it-IT" sz="1100" b="1" dirty="0" err="1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food</a:t>
              </a:r>
              <a:r>
                <a:rPr lang="it-IT" sz="1100" b="1" dirty="0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web </a:t>
              </a:r>
              <a:r>
                <a:rPr lang="it-IT" sz="1100" b="1" dirty="0" err="1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dynamics</a:t>
              </a:r>
              <a:r>
                <a:rPr lang="it-IT" sz="1100" b="1" dirty="0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</a:t>
              </a:r>
              <a:r>
                <a:rPr lang="it-IT" sz="1100" dirty="0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and </a:t>
              </a:r>
              <a:r>
                <a:rPr lang="it-IT" sz="1100" b="1" dirty="0" err="1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occurrences</a:t>
              </a:r>
              <a:r>
                <a:rPr lang="it-IT" sz="1100" b="1" dirty="0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</a:t>
              </a:r>
              <a:r>
                <a:rPr lang="it-IT" sz="1100" b="1" dirty="0" err="1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of</a:t>
              </a:r>
              <a:r>
                <a:rPr lang="it-IT" sz="1100" b="1" dirty="0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the </a:t>
              </a:r>
              <a:r>
                <a:rPr lang="it-IT" sz="1100" b="1" dirty="0" err="1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toxic</a:t>
              </a:r>
              <a:r>
                <a:rPr lang="it-IT" sz="1100" b="1" dirty="0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</a:t>
              </a:r>
              <a:r>
                <a:rPr lang="it-IT" sz="1100" b="1" dirty="0" err="1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algal</a:t>
              </a:r>
              <a:r>
                <a:rPr lang="it-IT" sz="1100" b="1" dirty="0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</a:t>
              </a:r>
              <a:r>
                <a:rPr lang="it-IT" sz="1100" b="1" dirty="0" err="1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blooms</a:t>
              </a:r>
              <a:r>
                <a:rPr lang="it-IT" sz="1100" b="1" dirty="0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</a:t>
              </a:r>
              <a:r>
                <a:rPr lang="it-IT" sz="1100" dirty="0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in the future </a:t>
              </a:r>
              <a:r>
                <a:rPr lang="it-IT" sz="1100" dirty="0" err="1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climate</a:t>
              </a:r>
              <a:endParaRPr sz="1100" dirty="0">
                <a:solidFill>
                  <a:srgbClr val="006699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04" name="Google Shape;104;p6"/>
            <p:cNvSpPr txBox="1"/>
            <p:nvPr/>
          </p:nvSpPr>
          <p:spPr>
            <a:xfrm>
              <a:off x="283631" y="7296620"/>
              <a:ext cx="7869353" cy="1786867"/>
            </a:xfrm>
            <a:prstGeom prst="rect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>
                <a:buClr>
                  <a:srgbClr val="006699"/>
                </a:buClr>
                <a:buSzPts val="1400"/>
              </a:pPr>
              <a:r>
                <a:rPr lang="it-IT" b="1" dirty="0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MARCHE</a:t>
              </a:r>
              <a:endParaRPr dirty="0">
                <a:solidFill>
                  <a:srgbClr val="006699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  <a:p>
              <a:pPr>
                <a:buClr>
                  <a:srgbClr val="006699"/>
                </a:buClr>
                <a:buSzPts val="1400"/>
              </a:pPr>
              <a:r>
                <a:rPr lang="it-IT" sz="1100" b="1" dirty="0" err="1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Elaboration</a:t>
              </a:r>
              <a:r>
                <a:rPr lang="it-IT" sz="1100" b="1" dirty="0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</a:t>
              </a:r>
              <a:r>
                <a:rPr lang="it-IT" sz="1100" b="1" dirty="0" err="1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of</a:t>
              </a:r>
              <a:r>
                <a:rPr lang="it-IT" sz="1100" b="1" dirty="0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</a:t>
              </a:r>
              <a:r>
                <a:rPr lang="it-IT" sz="1100" b="1" dirty="0" err="1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an</a:t>
              </a:r>
              <a:r>
                <a:rPr lang="it-IT" sz="1100" b="1" dirty="0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</a:t>
              </a:r>
              <a:r>
                <a:rPr lang="it-IT" sz="1100" b="1" dirty="0" err="1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adaptation</a:t>
              </a:r>
              <a:r>
                <a:rPr lang="it-IT" sz="1100" b="1" dirty="0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</a:t>
              </a:r>
              <a:r>
                <a:rPr lang="it-IT" sz="1100" b="1" dirty="0" err="1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plan</a:t>
              </a:r>
              <a:r>
                <a:rPr lang="it-IT" sz="1100" b="1" dirty="0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</a:t>
              </a:r>
              <a:r>
                <a:rPr lang="it-IT" sz="1100" b="1" dirty="0" err="1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for</a:t>
              </a:r>
              <a:r>
                <a:rPr lang="it-IT" sz="1100" b="1" dirty="0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</a:t>
              </a:r>
              <a:r>
                <a:rPr lang="it-IT" sz="1100" b="1" dirty="0" err="1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whole</a:t>
              </a:r>
              <a:r>
                <a:rPr lang="it-IT" sz="1100" b="1" dirty="0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</a:t>
              </a:r>
              <a:r>
                <a:rPr lang="it-IT" sz="1100" b="1" dirty="0" err="1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coastal</a:t>
              </a:r>
              <a:r>
                <a:rPr lang="it-IT" sz="1100" b="1" dirty="0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area </a:t>
              </a:r>
              <a:r>
                <a:rPr lang="it-IT" sz="1100" dirty="0" err="1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of</a:t>
              </a:r>
              <a:r>
                <a:rPr lang="it-IT" sz="1100" dirty="0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the </a:t>
              </a:r>
              <a:r>
                <a:rPr lang="it-IT" sz="1100" dirty="0" err="1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regional</a:t>
              </a:r>
              <a:r>
                <a:rPr lang="it-IT" sz="1100" dirty="0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</a:t>
              </a:r>
              <a:r>
                <a:rPr lang="it-IT" sz="1100" dirty="0" err="1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territory</a:t>
              </a:r>
              <a:r>
                <a:rPr lang="it-IT" sz="1100" dirty="0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</a:t>
              </a:r>
              <a:r>
                <a:rPr lang="it-IT" sz="1100" dirty="0" err="1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based</a:t>
              </a:r>
              <a:r>
                <a:rPr lang="it-IT" sz="1100" dirty="0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on </a:t>
              </a:r>
              <a:r>
                <a:rPr lang="it-IT" sz="1100" dirty="0" err="1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existing</a:t>
              </a:r>
              <a:r>
                <a:rPr lang="it-IT" sz="1100" dirty="0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data/</a:t>
              </a:r>
              <a:r>
                <a:rPr lang="it-IT" sz="1100" dirty="0" err="1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strategies</a:t>
              </a:r>
              <a:r>
                <a:rPr lang="it-IT" sz="1100" dirty="0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/</a:t>
              </a:r>
              <a:r>
                <a:rPr lang="it-IT" sz="1100" dirty="0" err="1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guidelines</a:t>
              </a:r>
              <a:r>
                <a:rPr lang="it-IT" sz="1100" dirty="0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and on WP3-4 </a:t>
              </a:r>
              <a:r>
                <a:rPr lang="it-IT" sz="1100" dirty="0" err="1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outputs</a:t>
              </a:r>
              <a:endParaRPr sz="1100" dirty="0">
                <a:solidFill>
                  <a:srgbClr val="006699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05" name="Google Shape;105;p6"/>
            <p:cNvSpPr txBox="1"/>
            <p:nvPr/>
          </p:nvSpPr>
          <p:spPr>
            <a:xfrm>
              <a:off x="283631" y="9226132"/>
              <a:ext cx="7869350" cy="2093997"/>
            </a:xfrm>
            <a:prstGeom prst="rect">
              <a:avLst/>
            </a:prstGeom>
            <a:solidFill>
              <a:schemeClr val="bg1"/>
            </a:solidFill>
            <a:ln w="38100" cap="flat" cmpd="sng">
              <a:solidFill>
                <a:srgbClr val="FFC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>
                <a:buClr>
                  <a:srgbClr val="006699"/>
                </a:buClr>
                <a:buSzPts val="1400"/>
              </a:pPr>
              <a:r>
                <a:rPr lang="it-IT" b="1" dirty="0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MOLISE</a:t>
              </a:r>
              <a:endParaRPr dirty="0">
                <a:solidFill>
                  <a:srgbClr val="006699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  <a:p>
              <a:pPr>
                <a:buClr>
                  <a:srgbClr val="006699"/>
                </a:buClr>
                <a:buSzPts val="1400"/>
              </a:pPr>
              <a:r>
                <a:rPr lang="it-IT" sz="1100" b="1" dirty="0" err="1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Development</a:t>
              </a:r>
              <a:r>
                <a:rPr lang="it-IT" sz="1100" b="1" dirty="0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</a:t>
              </a:r>
              <a:r>
                <a:rPr lang="it-IT" sz="1100" b="1" dirty="0" err="1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of</a:t>
              </a:r>
              <a:r>
                <a:rPr lang="it-IT" sz="1100" b="1" dirty="0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the </a:t>
              </a:r>
              <a:r>
                <a:rPr lang="it-IT" sz="1100" b="1" dirty="0" err="1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Local</a:t>
              </a:r>
              <a:r>
                <a:rPr lang="it-IT" sz="1100" b="1" dirty="0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</a:t>
              </a:r>
              <a:r>
                <a:rPr lang="it-IT" sz="1100" b="1" dirty="0" err="1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Climate</a:t>
              </a:r>
              <a:r>
                <a:rPr lang="it-IT" sz="1100" b="1" dirty="0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</a:t>
              </a:r>
              <a:r>
                <a:rPr lang="it-IT" sz="1100" b="1" dirty="0" err="1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Change</a:t>
              </a:r>
              <a:r>
                <a:rPr lang="it-IT" sz="1100" b="1" dirty="0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</a:t>
              </a:r>
              <a:r>
                <a:rPr lang="it-IT" sz="1100" b="1" dirty="0" err="1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Adaptation</a:t>
              </a:r>
              <a:r>
                <a:rPr lang="it-IT" sz="1100" b="1" dirty="0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</a:t>
              </a:r>
              <a:r>
                <a:rPr lang="it-IT" sz="1100" b="1" dirty="0" err="1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Plan</a:t>
              </a:r>
              <a:r>
                <a:rPr lang="it-IT" sz="1100" b="1" dirty="0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</a:t>
              </a:r>
              <a:r>
                <a:rPr lang="it-IT" sz="1100" b="1" dirty="0" err="1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for</a:t>
              </a:r>
              <a:r>
                <a:rPr lang="it-IT" sz="1100" b="1" dirty="0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</a:t>
              </a:r>
              <a:r>
                <a:rPr lang="it-IT" sz="1100" b="1" dirty="0" err="1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coastal</a:t>
              </a:r>
              <a:r>
                <a:rPr lang="it-IT" sz="1100" b="1" dirty="0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</a:t>
              </a:r>
              <a:r>
                <a:rPr lang="it-IT" sz="1100" b="1" dirty="0" err="1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areas</a:t>
              </a:r>
              <a:r>
                <a:rPr lang="it-IT" sz="1100" dirty="0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. </a:t>
              </a:r>
              <a:r>
                <a:rPr lang="it-IT" sz="1100" dirty="0" err="1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We</a:t>
              </a:r>
              <a:r>
                <a:rPr lang="it-IT" sz="1100" dirty="0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</a:t>
              </a:r>
              <a:r>
                <a:rPr lang="it-IT" sz="1100" dirty="0" err="1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will</a:t>
              </a:r>
              <a:r>
                <a:rPr lang="it-IT" sz="1100" dirty="0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focus on </a:t>
              </a:r>
              <a:r>
                <a:rPr lang="it-IT" sz="1100" dirty="0" err="1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sea</a:t>
              </a:r>
              <a:r>
                <a:rPr lang="it-IT" sz="1100" dirty="0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</a:t>
              </a:r>
              <a:r>
                <a:rPr lang="it-IT" sz="1100" dirty="0" err="1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level</a:t>
              </a:r>
              <a:r>
                <a:rPr lang="it-IT" sz="1100" dirty="0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rise and on </a:t>
              </a:r>
              <a:r>
                <a:rPr lang="it-IT" sz="1100" dirty="0" err="1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wildfires</a:t>
              </a:r>
              <a:r>
                <a:rPr lang="it-IT" sz="1100" dirty="0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</a:t>
              </a:r>
              <a:r>
                <a:rPr lang="it-IT" sz="1100" dirty="0" err="1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as</a:t>
              </a:r>
              <a:r>
                <a:rPr lang="it-IT" sz="1100" dirty="0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the </a:t>
              </a:r>
              <a:r>
                <a:rPr lang="it-IT" sz="1100" dirty="0" err="1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two</a:t>
              </a:r>
              <a:r>
                <a:rPr lang="it-IT" sz="1100" dirty="0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</a:t>
              </a:r>
              <a:r>
                <a:rPr lang="it-IT" sz="1100" dirty="0" err="1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most</a:t>
              </a:r>
              <a:r>
                <a:rPr lang="it-IT" sz="1100" dirty="0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</a:t>
              </a:r>
              <a:r>
                <a:rPr lang="it-IT" sz="1100" dirty="0" err="1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significant</a:t>
              </a:r>
              <a:r>
                <a:rPr lang="it-IT" sz="1100" dirty="0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</a:t>
              </a:r>
              <a:r>
                <a:rPr lang="it-IT" sz="1100" dirty="0" err="1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Climate</a:t>
              </a:r>
              <a:r>
                <a:rPr lang="it-IT" sz="1100" dirty="0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</a:t>
              </a:r>
              <a:r>
                <a:rPr lang="it-IT" sz="1100" dirty="0" err="1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Change</a:t>
              </a:r>
              <a:r>
                <a:rPr lang="it-IT" sz="1100" dirty="0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</a:t>
              </a:r>
              <a:r>
                <a:rPr lang="it-IT" sz="1100" dirty="0" err="1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related</a:t>
              </a:r>
              <a:r>
                <a:rPr lang="it-IT" sz="1100" dirty="0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</a:t>
              </a:r>
              <a:r>
                <a:rPr lang="it-IT" sz="1100" dirty="0" err="1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effect</a:t>
              </a:r>
              <a:r>
                <a:rPr lang="it-IT" sz="1100" dirty="0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on the </a:t>
              </a:r>
              <a:r>
                <a:rPr lang="it-IT" sz="1100" dirty="0" err="1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coastal</a:t>
              </a:r>
              <a:r>
                <a:rPr lang="it-IT" sz="1100" dirty="0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</a:t>
              </a:r>
              <a:r>
                <a:rPr lang="it-IT" sz="1100" dirty="0" err="1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ecosystem</a:t>
              </a:r>
              <a:r>
                <a:rPr lang="it-IT" sz="1100" dirty="0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 </a:t>
              </a:r>
              <a:endParaRPr sz="1100" dirty="0">
                <a:solidFill>
                  <a:srgbClr val="006699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06" name="Google Shape;106;p6"/>
            <p:cNvSpPr txBox="1"/>
            <p:nvPr/>
          </p:nvSpPr>
          <p:spPr>
            <a:xfrm>
              <a:off x="16260518" y="3585484"/>
              <a:ext cx="7811062" cy="1786867"/>
            </a:xfrm>
            <a:prstGeom prst="rect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>
                <a:buClr>
                  <a:srgbClr val="006699"/>
                </a:buClr>
                <a:buSzPts val="1400"/>
              </a:pPr>
              <a:r>
                <a:rPr lang="it-IT" b="1" dirty="0" err="1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ZADAR</a:t>
              </a:r>
              <a:endParaRPr dirty="0">
                <a:solidFill>
                  <a:srgbClr val="006699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  <a:p>
              <a:pPr>
                <a:buClr>
                  <a:srgbClr val="006699"/>
                </a:buClr>
                <a:buSzPts val="1400"/>
              </a:pPr>
              <a:r>
                <a:rPr lang="it-IT" sz="1100" b="1" dirty="0" err="1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To</a:t>
              </a:r>
              <a:r>
                <a:rPr lang="it-IT" sz="1100" b="1" dirty="0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</a:t>
              </a:r>
              <a:r>
                <a:rPr lang="it-IT" sz="1100" b="1" dirty="0" err="1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ensure</a:t>
              </a:r>
              <a:r>
                <a:rPr lang="it-IT" sz="1100" b="1" dirty="0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on-site water </a:t>
              </a:r>
              <a:r>
                <a:rPr lang="it-IT" sz="1100" b="1" dirty="0" err="1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availability</a:t>
              </a:r>
              <a:r>
                <a:rPr lang="it-IT" sz="1100" b="1" dirty="0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and the </a:t>
              </a:r>
              <a:r>
                <a:rPr lang="it-IT" sz="1100" b="1" dirty="0" err="1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proper</a:t>
              </a:r>
              <a:r>
                <a:rPr lang="it-IT" sz="1100" b="1" dirty="0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</a:t>
              </a:r>
              <a:r>
                <a:rPr lang="it-IT" sz="1100" b="1" dirty="0" err="1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irrigation</a:t>
              </a:r>
              <a:r>
                <a:rPr lang="it-IT" sz="1100" b="1" dirty="0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</a:t>
              </a:r>
              <a:r>
                <a:rPr lang="it-IT" sz="1100" b="1" dirty="0" err="1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of</a:t>
              </a:r>
              <a:r>
                <a:rPr lang="it-IT" sz="1100" b="1" dirty="0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</a:t>
              </a:r>
              <a:r>
                <a:rPr lang="it-IT" sz="1100" b="1" dirty="0" err="1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small</a:t>
              </a:r>
              <a:r>
                <a:rPr lang="it-IT" sz="1100" b="1" dirty="0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</a:t>
              </a:r>
              <a:r>
                <a:rPr lang="it-IT" sz="1100" b="1" dirty="0" err="1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agricultural</a:t>
              </a:r>
              <a:r>
                <a:rPr lang="it-IT" sz="1100" b="1" dirty="0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</a:t>
              </a:r>
              <a:r>
                <a:rPr lang="it-IT" sz="1100" b="1" dirty="0" err="1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areas</a:t>
              </a:r>
              <a:r>
                <a:rPr lang="it-IT" sz="1100" dirty="0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, </a:t>
              </a:r>
              <a:r>
                <a:rPr lang="it-IT" sz="1100" dirty="0" err="1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especially</a:t>
              </a:r>
              <a:r>
                <a:rPr lang="it-IT" sz="1100" dirty="0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in </a:t>
              </a:r>
              <a:r>
                <a:rPr lang="it-IT" sz="1100" dirty="0" err="1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periods</a:t>
              </a:r>
              <a:r>
                <a:rPr lang="it-IT" sz="1100" dirty="0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</a:t>
              </a:r>
              <a:r>
                <a:rPr lang="it-IT" sz="1100" dirty="0" err="1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of</a:t>
              </a:r>
              <a:r>
                <a:rPr lang="it-IT" sz="1100" dirty="0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water deficit (</a:t>
              </a:r>
              <a:r>
                <a:rPr lang="it-IT" sz="1100" dirty="0" err="1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Adaptation</a:t>
              </a:r>
              <a:r>
                <a:rPr lang="it-IT" sz="1100" dirty="0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</a:t>
              </a:r>
              <a:r>
                <a:rPr lang="it-IT" sz="1100" dirty="0" err="1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Plan</a:t>
              </a:r>
              <a:r>
                <a:rPr lang="it-IT" sz="1100" dirty="0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and Truck </a:t>
              </a:r>
              <a:r>
                <a:rPr lang="it-IT" sz="1100" dirty="0" err="1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with</a:t>
              </a:r>
              <a:r>
                <a:rPr lang="it-IT" sz="1100" dirty="0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</a:t>
              </a:r>
              <a:r>
                <a:rPr lang="it-IT" sz="1100" dirty="0" err="1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drinking</a:t>
              </a:r>
              <a:r>
                <a:rPr lang="it-IT" sz="1100" dirty="0">
                  <a:solidFill>
                    <a:srgbClr val="00669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water) </a:t>
              </a:r>
              <a:endParaRPr sz="1100" dirty="0">
                <a:solidFill>
                  <a:srgbClr val="006699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cxnSp>
          <p:nvCxnSpPr>
            <p:cNvPr id="107" name="Google Shape;107;p6"/>
            <p:cNvCxnSpPr/>
            <p:nvPr/>
          </p:nvCxnSpPr>
          <p:spPr>
            <a:xfrm>
              <a:off x="8141756" y="3364010"/>
              <a:ext cx="1779484" cy="2071443"/>
            </a:xfrm>
            <a:prstGeom prst="straightConnector1">
              <a:avLst/>
            </a:prstGeom>
            <a:solidFill>
              <a:srgbClr val="00B8FF"/>
            </a:solidFill>
            <a:ln w="38100" cap="flat" cmpd="sng">
              <a:solidFill>
                <a:srgbClr val="FFC000"/>
              </a:solidFill>
              <a:prstDash val="solid"/>
              <a:round/>
              <a:headEnd type="none" w="sm" len="sm"/>
              <a:tailEnd type="stealth" w="med" len="med"/>
            </a:ln>
          </p:spPr>
        </p:cxnSp>
        <p:cxnSp>
          <p:nvCxnSpPr>
            <p:cNvPr id="108" name="Google Shape;108;p6"/>
            <p:cNvCxnSpPr>
              <a:stCxn id="106" idx="1"/>
            </p:cNvCxnSpPr>
            <p:nvPr/>
          </p:nvCxnSpPr>
          <p:spPr>
            <a:xfrm flipH="1">
              <a:off x="12190189" y="4478918"/>
              <a:ext cx="4070329" cy="1263240"/>
            </a:xfrm>
            <a:prstGeom prst="straightConnector1">
              <a:avLst/>
            </a:prstGeom>
            <a:solidFill>
              <a:srgbClr val="00B8FF"/>
            </a:solidFill>
            <a:ln w="38100" cap="flat" cmpd="sng">
              <a:solidFill>
                <a:srgbClr val="FFC000"/>
              </a:solidFill>
              <a:prstDash val="solid"/>
              <a:round/>
              <a:headEnd type="none" w="sm" len="sm"/>
              <a:tailEnd type="stealth" w="med" len="med"/>
            </a:ln>
          </p:spPr>
        </p:cxnSp>
        <p:cxnSp>
          <p:nvCxnSpPr>
            <p:cNvPr id="109" name="Google Shape;109;p6"/>
            <p:cNvCxnSpPr>
              <a:stCxn id="102" idx="1"/>
            </p:cNvCxnSpPr>
            <p:nvPr/>
          </p:nvCxnSpPr>
          <p:spPr>
            <a:xfrm flipH="1" flipV="1">
              <a:off x="14549875" y="7641762"/>
              <a:ext cx="1694695" cy="432087"/>
            </a:xfrm>
            <a:prstGeom prst="straightConnector1">
              <a:avLst/>
            </a:prstGeom>
            <a:solidFill>
              <a:srgbClr val="00B8FF"/>
            </a:solidFill>
            <a:ln w="38100" cap="flat" cmpd="sng">
              <a:solidFill>
                <a:srgbClr val="FFC000"/>
              </a:solidFill>
              <a:prstDash val="solid"/>
              <a:round/>
              <a:headEnd type="none" w="sm" len="sm"/>
              <a:tailEnd type="stealth" w="med" len="med"/>
            </a:ln>
          </p:spPr>
        </p:cxnSp>
        <p:cxnSp>
          <p:nvCxnSpPr>
            <p:cNvPr id="110" name="Google Shape;110;p6"/>
            <p:cNvCxnSpPr>
              <a:stCxn id="101" idx="1"/>
            </p:cNvCxnSpPr>
            <p:nvPr/>
          </p:nvCxnSpPr>
          <p:spPr>
            <a:xfrm flipH="1" flipV="1">
              <a:off x="15125160" y="9611446"/>
              <a:ext cx="1135358" cy="145485"/>
            </a:xfrm>
            <a:prstGeom prst="straightConnector1">
              <a:avLst/>
            </a:prstGeom>
            <a:solidFill>
              <a:srgbClr val="00B8FF"/>
            </a:solidFill>
            <a:ln w="38100" cap="flat" cmpd="sng">
              <a:solidFill>
                <a:srgbClr val="FFC000"/>
              </a:solidFill>
              <a:prstDash val="solid"/>
              <a:round/>
              <a:headEnd type="none" w="sm" len="sm"/>
              <a:tailEnd type="stealth" w="med" len="med"/>
            </a:ln>
          </p:spPr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Google Shape;216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3338" y="1487948"/>
            <a:ext cx="10112451" cy="4993763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Google Shape;218;p5"/>
          <p:cNvSpPr txBox="1"/>
          <p:nvPr/>
        </p:nvSpPr>
        <p:spPr>
          <a:xfrm>
            <a:off x="23087" y="34742"/>
            <a:ext cx="10322699" cy="7960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0150" tIns="40075" rIns="80150" bIns="40075" anchor="t" anchorCtr="0">
            <a:noAutofit/>
          </a:bodyPr>
          <a:lstStyle/>
          <a:p>
            <a:pPr marL="0" marR="0" lvl="0" indent="0" algn="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it-IT" sz="2200" b="1" i="0" u="none" strike="noStrike" cap="none">
                <a:solidFill>
                  <a:srgbClr val="00669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AdriaClim regional to sub-regional scale Climate Downscaling: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it-IT" sz="2200" b="1" i="0" u="none" strike="noStrike" cap="none">
                <a:solidFill>
                  <a:srgbClr val="00669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AdriaClim Regional Earth System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9" name="Google Shape;219;p5"/>
          <p:cNvSpPr/>
          <p:nvPr/>
        </p:nvSpPr>
        <p:spPr>
          <a:xfrm>
            <a:off x="23100" y="692000"/>
            <a:ext cx="92493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1379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6699"/>
              </a:buClr>
              <a:buSzPts val="1200"/>
              <a:buFont typeface="Arial"/>
              <a:buChar char="•"/>
            </a:pPr>
            <a:r>
              <a:rPr lang="it-IT" sz="1200" b="1" i="0" u="none" strike="noStrike" cap="none">
                <a:solidFill>
                  <a:srgbClr val="33669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atmospheric component: </a:t>
            </a:r>
            <a:r>
              <a:rPr lang="it-IT" sz="1200" b="0" i="0" u="none" strike="noStrike" cap="none">
                <a:solidFill>
                  <a:srgbClr val="33669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LMDZ4-regional (Li et al., 2012</a:t>
            </a:r>
            <a:r>
              <a:rPr lang="it-IT" sz="1200" b="1" i="0" u="none" strike="noStrike" cap="none">
                <a:solidFill>
                  <a:srgbClr val="33669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)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1379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6699"/>
              </a:buClr>
              <a:buSzPts val="1200"/>
              <a:buFont typeface="Arial"/>
              <a:buChar char="•"/>
            </a:pPr>
            <a:r>
              <a:rPr lang="it-IT" sz="1200" b="1" i="0" u="none" strike="noStrike" cap="none">
                <a:solidFill>
                  <a:srgbClr val="33669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ocean component: </a:t>
            </a:r>
            <a:r>
              <a:rPr lang="it-IT" sz="1200" b="0" i="0" u="none" strike="noStrike" cap="none">
                <a:solidFill>
                  <a:srgbClr val="33669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NEMOMED8 (Beuvier et al., 2010; Herrmann et al., 2010) </a:t>
            </a:r>
            <a:endParaRPr sz="1200" b="0" i="0" u="none" strike="noStrike" cap="none">
              <a:solidFill>
                <a:srgbClr val="33669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1379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6699"/>
              </a:buClr>
              <a:buSzPts val="1200"/>
              <a:buFont typeface="Arial"/>
              <a:buChar char="•"/>
            </a:pPr>
            <a:r>
              <a:rPr lang="it-IT" sz="1200" b="1" i="0" u="none" strike="noStrike" cap="none">
                <a:solidFill>
                  <a:srgbClr val="33669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Land surface and near surface component: </a:t>
            </a:r>
            <a:r>
              <a:rPr lang="it-IT" sz="1200" b="0" i="0" u="none" strike="noStrike" cap="none">
                <a:solidFill>
                  <a:srgbClr val="33669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ORCHIDEE LSM (Krinner et al., 2005)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it-IT" sz="1600" b="1" i="0" u="none" strike="noStrike" cap="none">
                <a:solidFill>
                  <a:srgbClr val="33669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🡪 CNRS Med-CORDEX RESM </a:t>
            </a:r>
            <a:r>
              <a:rPr lang="it-IT" sz="1600" b="0" i="0" u="none" strike="noStrike" cap="none">
                <a:solidFill>
                  <a:srgbClr val="33669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downscaled from the global earth system IPSL-CM5A-MR 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1" i="0" u="none" strike="noStrike" cap="none">
              <a:solidFill>
                <a:srgbClr val="33669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220" name="Google Shape;220;p5"/>
          <p:cNvGrpSpPr/>
          <p:nvPr/>
        </p:nvGrpSpPr>
        <p:grpSpPr>
          <a:xfrm>
            <a:off x="3473698" y="6429710"/>
            <a:ext cx="7218115" cy="1074222"/>
            <a:chOff x="3473698" y="6429710"/>
            <a:chExt cx="7218115" cy="1074222"/>
          </a:xfrm>
        </p:grpSpPr>
        <p:sp>
          <p:nvSpPr>
            <p:cNvPr id="221" name="Google Shape;221;p5"/>
            <p:cNvSpPr/>
            <p:nvPr/>
          </p:nvSpPr>
          <p:spPr>
            <a:xfrm>
              <a:off x="3473698" y="6429710"/>
              <a:ext cx="7218115" cy="1074222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22" name="Google Shape;222;p5" descr="G:\Il mio Drive\_DRIVE\AdriaClim_IT-HR_10252001\WP2_Communication\Partners LOGO\PP 9 - EURO-MEDITERRANEAN CENTER ON CLIMATE CHANGE FOUNDATION\CMCC_Logo.png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794929" y="6587022"/>
              <a:ext cx="865684" cy="86568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3" name="Google Shape;223;p5" descr="Logo Università di Bologna - for Zaky"/>
            <p:cNvPicPr preferRelativeResize="0"/>
            <p:nvPr/>
          </p:nvPicPr>
          <p:blipFill rotWithShape="1">
            <a:blip r:embed="rId5">
              <a:alphaModFix/>
            </a:blip>
            <a:srcRect r="79236"/>
            <a:stretch/>
          </p:blipFill>
          <p:spPr>
            <a:xfrm>
              <a:off x="9732621" y="6659030"/>
              <a:ext cx="770097" cy="7647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4" name="Google Shape;224;p5"/>
            <p:cNvSpPr/>
            <p:nvPr/>
          </p:nvSpPr>
          <p:spPr>
            <a:xfrm>
              <a:off x="6858074" y="7195343"/>
              <a:ext cx="2048959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sz="1400" b="0" i="1" u="none" strike="noStrike" cap="none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By Giorgia Verri et al. 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6"/>
          <p:cNvSpPr txBox="1"/>
          <p:nvPr/>
        </p:nvSpPr>
        <p:spPr>
          <a:xfrm>
            <a:off x="-1" y="40640"/>
            <a:ext cx="10561811" cy="796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0150" tIns="40075" rIns="80150" bIns="40075" anchor="t" anchorCtr="0">
            <a:normAutofit fontScale="62500" lnSpcReduction="20000"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rPr lang="it-IT" sz="3500" b="1" i="0" u="none" strike="noStrike" cap="none">
                <a:solidFill>
                  <a:srgbClr val="00669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MODELING GOAL: A step forward with respect to the state-of-art of the multi-physics and multi-scale earth system modeling</a:t>
            </a:r>
            <a:endParaRPr sz="3500" b="1" i="0" u="none" strike="noStrike" cap="none">
              <a:solidFill>
                <a:srgbClr val="00669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31" name="Google Shape;231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6024" y="999631"/>
            <a:ext cx="9954418" cy="489034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" name="Google Shape;220;p5"/>
          <p:cNvGrpSpPr/>
          <p:nvPr/>
        </p:nvGrpSpPr>
        <p:grpSpPr>
          <a:xfrm>
            <a:off x="3473698" y="6429710"/>
            <a:ext cx="7218115" cy="1074222"/>
            <a:chOff x="3473698" y="6429710"/>
            <a:chExt cx="7218115" cy="1074222"/>
          </a:xfrm>
        </p:grpSpPr>
        <p:sp>
          <p:nvSpPr>
            <p:cNvPr id="11" name="Google Shape;221;p5"/>
            <p:cNvSpPr/>
            <p:nvPr/>
          </p:nvSpPr>
          <p:spPr>
            <a:xfrm>
              <a:off x="3473698" y="6429710"/>
              <a:ext cx="7218115" cy="1074222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2" name="Google Shape;222;p5" descr="G:\Il mio Drive\_DRIVE\AdriaClim_IT-HR_10252001\WP2_Communication\Partners LOGO\PP 9 - EURO-MEDITERRANEAN CENTER ON CLIMATE CHANGE FOUNDATION\CMCC_Logo.png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794929" y="6587022"/>
              <a:ext cx="865684" cy="86568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Google Shape;223;p5" descr="Logo Università di Bologna - for Zaky"/>
            <p:cNvPicPr preferRelativeResize="0"/>
            <p:nvPr/>
          </p:nvPicPr>
          <p:blipFill rotWithShape="1">
            <a:blip r:embed="rId5">
              <a:alphaModFix/>
            </a:blip>
            <a:srcRect r="79236"/>
            <a:stretch/>
          </p:blipFill>
          <p:spPr>
            <a:xfrm>
              <a:off x="9732621" y="6659030"/>
              <a:ext cx="770097" cy="7647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" name="Google Shape;224;p5"/>
            <p:cNvSpPr/>
            <p:nvPr/>
          </p:nvSpPr>
          <p:spPr>
            <a:xfrm>
              <a:off x="6858074" y="7195343"/>
              <a:ext cx="2048959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sz="1400" b="0" i="1" u="none" strike="noStrike" cap="none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By Giorgia Verri et al. 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eme - Italy-Croatia Programme">
  <a:themeElements>
    <a:clrScheme name="Tema di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1513</TotalTime>
  <Words>918</Words>
  <Application>Microsoft Office PowerPoint</Application>
  <PresentationFormat>Personalizzato</PresentationFormat>
  <Paragraphs>138</Paragraphs>
  <Slides>13</Slides>
  <Notes>9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13</vt:i4>
      </vt:variant>
    </vt:vector>
  </HeadingPairs>
  <TitlesOfParts>
    <vt:vector size="19" baseType="lpstr">
      <vt:lpstr>Arial</vt:lpstr>
      <vt:lpstr>Century Gothic</vt:lpstr>
      <vt:lpstr>Calibri</vt:lpstr>
      <vt:lpstr>Wingdings</vt:lpstr>
      <vt:lpstr>Noto Sans Symbols</vt:lpstr>
      <vt:lpstr>Theme - Italy-Croatia Programme</vt:lpstr>
      <vt:lpstr>Adaptation plans to climate change in the Adriatic Sea coastal areas -The AdriaClim experience-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Knowledge Hub on Sea Level Rise Black &amp; Mediterranean Sea Scoping Workshop   Scenarios, Vulnerability and Adaptation Strategy for the Emilia-Romagna coastal area</dc:title>
  <dc:creator>Laura Lanari</dc:creator>
  <cp:lastModifiedBy>avalentini</cp:lastModifiedBy>
  <cp:revision>91</cp:revision>
  <dcterms:created xsi:type="dcterms:W3CDTF">2020-09-02T11:34:26Z</dcterms:created>
  <dcterms:modified xsi:type="dcterms:W3CDTF">2023-01-17T18:19:08Z</dcterms:modified>
</cp:coreProperties>
</file>