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7" r:id="rId2"/>
  </p:sldMasterIdLst>
  <p:notesMasterIdLst>
    <p:notesMasterId r:id="rId11"/>
  </p:notesMasterIdLst>
  <p:handoutMasterIdLst>
    <p:handoutMasterId r:id="rId12"/>
  </p:handoutMasterIdLst>
  <p:sldIdLst>
    <p:sldId id="296" r:id="rId3"/>
    <p:sldId id="256" r:id="rId4"/>
    <p:sldId id="268" r:id="rId5"/>
    <p:sldId id="280" r:id="rId6"/>
    <p:sldId id="303" r:id="rId7"/>
    <p:sldId id="304" r:id="rId8"/>
    <p:sldId id="305" r:id="rId9"/>
    <p:sldId id="30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57">
          <p15:clr>
            <a:srgbClr val="A4A3A4"/>
          </p15:clr>
        </p15:guide>
        <p15:guide id="4" pos="1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A008D"/>
    <a:srgbClr val="CD1739"/>
    <a:srgbClr val="000090"/>
    <a:srgbClr val="3F80CD"/>
    <a:srgbClr val="76D6FF"/>
    <a:srgbClr val="DDDDDD"/>
    <a:srgbClr val="EF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7"/>
    <p:restoredTop sz="98654" autoAdjust="0"/>
  </p:normalViewPr>
  <p:slideViewPr>
    <p:cSldViewPr snapToGrid="0" snapToObjects="1">
      <p:cViewPr varScale="1">
        <p:scale>
          <a:sx n="166" d="100"/>
          <a:sy n="166" d="100"/>
        </p:scale>
        <p:origin x="296" y="184"/>
      </p:cViewPr>
      <p:guideLst>
        <p:guide orient="horz" pos="1620"/>
        <p:guide pos="2880"/>
        <p:guide orient="horz" pos="3057"/>
        <p:guide pos="1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B41A1-C156-C245-B090-E2003BE2550A}" type="doc">
      <dgm:prSet loTypeId="urn:microsoft.com/office/officeart/2005/8/layout/target3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1D8C6479-976B-C847-B197-6908560D0C4C}">
      <dgm:prSet phldrT="[Texto]" custT="1"/>
      <dgm:spPr>
        <a:ln>
          <a:solidFill>
            <a:srgbClr val="009193"/>
          </a:solidFill>
        </a:ln>
      </dgm:spPr>
      <dgm:t>
        <a:bodyPr/>
        <a:lstStyle/>
        <a:p>
          <a:r>
            <a:rPr lang="en-GB" sz="1800" b="0" i="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Global</a:t>
          </a:r>
        </a:p>
      </dgm:t>
    </dgm:pt>
    <dgm:pt modelId="{4C70DA29-D7EA-F447-91D7-4FA93CB332E9}" type="parTrans" cxnId="{77442DC0-D401-0540-873E-A7591EE77B22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9F4D28C6-11F1-8542-ABE1-5C1BFB3B6CF8}" type="sibTrans" cxnId="{77442DC0-D401-0540-873E-A7591EE77B22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0E84E771-0136-6B45-801F-81F9A72F30BF}">
      <dgm:prSet phldrT="[Texto]"/>
      <dgm:spPr/>
      <dgm:t>
        <a:bodyPr/>
        <a:lstStyle/>
        <a:p>
          <a:r>
            <a:rPr lang="en-GB" b="0" i="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 Goals 2030</a:t>
          </a:r>
        </a:p>
      </dgm:t>
    </dgm:pt>
    <dgm:pt modelId="{3E6BEF93-502D-B842-9B7F-392A1AA72DAC}" type="parTrans" cxnId="{90572F79-9DB9-094E-989A-E5478964D391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96B99972-A0DD-7D40-ACC9-233E3C7C8960}" type="sibTrans" cxnId="{90572F79-9DB9-094E-989A-E5478964D391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06D8CADA-050F-9741-9A5B-BC5400078846}">
      <dgm:prSet phldrT="[Texto]" custT="1"/>
      <dgm:spPr>
        <a:ln>
          <a:solidFill>
            <a:srgbClr val="009193"/>
          </a:solidFill>
        </a:ln>
      </dgm:spPr>
      <dgm:t>
        <a:bodyPr/>
        <a:lstStyle/>
        <a:p>
          <a:r>
            <a:rPr lang="en-GB" sz="1800" b="0" i="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Regional</a:t>
          </a:r>
        </a:p>
      </dgm:t>
    </dgm:pt>
    <dgm:pt modelId="{B5552673-6C5A-7E45-9D49-2F5364F22598}" type="parTrans" cxnId="{51776A31-C76E-264E-9559-6BB2B874173A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0FFAAF35-7C04-D246-8114-24CDAE0278FC}" type="sibTrans" cxnId="{51776A31-C76E-264E-9559-6BB2B874173A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48E71DD1-9201-4144-A536-EA527E59BCD6}">
      <dgm:prSet phldrT="[Texto]"/>
      <dgm:spPr/>
      <dgm:t>
        <a:bodyPr/>
        <a:lstStyle/>
        <a:p>
          <a:r>
            <a:rPr lang="en-GB" b="0" i="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 Oceans Cooperation</a:t>
          </a:r>
        </a:p>
      </dgm:t>
    </dgm:pt>
    <dgm:pt modelId="{D3D9B912-43BC-234B-A27C-D15D99F91541}" type="parTrans" cxnId="{86EFA496-CA26-D441-A082-2B8B098D48A6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A84C7F1E-5A25-9B4A-9F0A-B98C5C900FAA}" type="sibTrans" cxnId="{86EFA496-CA26-D441-A082-2B8B098D48A6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AF911281-9B3E-C14C-AD46-ED2B1D7CCDA2}">
      <dgm:prSet phldrT="[Texto]"/>
      <dgm:spPr/>
      <dgm:t>
        <a:bodyPr/>
        <a:lstStyle/>
        <a:p>
          <a:r>
            <a:rPr lang="en-GB" b="0" i="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 Science-based policy</a:t>
          </a:r>
        </a:p>
      </dgm:t>
    </dgm:pt>
    <dgm:pt modelId="{2A87B06C-E8A0-8248-8879-996F7A1890B1}" type="parTrans" cxnId="{21F97FF7-1CF3-224D-9818-36045CAC5248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829C22E0-14AE-A54D-BE24-4EE4443EA163}" type="sibTrans" cxnId="{21F97FF7-1CF3-224D-9818-36045CAC5248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2E35FB90-1C55-E74A-B86A-76D8ACDAAEB7}">
      <dgm:prSet phldrT="[Texto]" custT="1"/>
      <dgm:spPr>
        <a:ln>
          <a:solidFill>
            <a:srgbClr val="009193"/>
          </a:solidFill>
        </a:ln>
      </dgm:spPr>
      <dgm:t>
        <a:bodyPr/>
        <a:lstStyle/>
        <a:p>
          <a:r>
            <a:rPr lang="en-GB" sz="1800" b="0" i="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Local</a:t>
          </a:r>
        </a:p>
      </dgm:t>
    </dgm:pt>
    <dgm:pt modelId="{8A51C03C-7513-4C48-9025-8CE2F61D81EE}" type="parTrans" cxnId="{27A819CA-56E3-E746-8C13-F837003AA851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47EADBFB-EC9B-B443-AB30-20B043CE6E59}" type="sibTrans" cxnId="{27A819CA-56E3-E746-8C13-F837003AA851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0E5DFAA4-1FCB-E045-8ECF-105E9FE4EC2F}">
      <dgm:prSet phldrT="[Texto]"/>
      <dgm:spPr/>
      <dgm:t>
        <a:bodyPr/>
        <a:lstStyle/>
        <a:p>
          <a:r>
            <a:rPr lang="en-GB" b="0" i="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 Research institutions</a:t>
          </a:r>
        </a:p>
      </dgm:t>
    </dgm:pt>
    <dgm:pt modelId="{9F7EC2DB-CDF2-5D4E-9042-46CA51759BAA}" type="parTrans" cxnId="{6A8C70DD-5920-0D4E-BF71-D04BE4A2BF8E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50EE534B-A320-1F41-B4EB-FE67EFCD58C3}" type="sibTrans" cxnId="{6A8C70DD-5920-0D4E-BF71-D04BE4A2BF8E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96A9DC4E-FB68-834F-9634-3F49D5CFE79B}">
      <dgm:prSet phldrT="[Texto]"/>
      <dgm:spPr/>
      <dgm:t>
        <a:bodyPr/>
        <a:lstStyle/>
        <a:p>
          <a:r>
            <a:rPr lang="en-GB" b="0" i="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 Local Governance</a:t>
          </a:r>
        </a:p>
      </dgm:t>
    </dgm:pt>
    <dgm:pt modelId="{E728E2D8-8D1D-0B4A-A13E-6768DD43E60B}" type="parTrans" cxnId="{19AE8C55-110E-D844-87A9-24B2A4AA8F4F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BB228C97-23A6-C34D-B1FA-7F658CE523C4}" type="sibTrans" cxnId="{19AE8C55-110E-D844-87A9-24B2A4AA8F4F}">
      <dgm:prSet/>
      <dgm:spPr/>
      <dgm:t>
        <a:bodyPr/>
        <a:lstStyle/>
        <a:p>
          <a:endParaRPr lang="en-GB" b="0" i="0" noProof="0" dirty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E39FEE77-04B4-E648-9549-53B42189254F}">
      <dgm:prSet phldrT="[Texto]"/>
      <dgm:spPr/>
      <dgm:t>
        <a:bodyPr/>
        <a:lstStyle/>
        <a:p>
          <a:r>
            <a:rPr lang="en-GB" b="0" i="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 Civil Society </a:t>
          </a:r>
        </a:p>
      </dgm:t>
    </dgm:pt>
    <dgm:pt modelId="{0998EC5E-49A7-1F41-B5B1-E9923D08178D}" type="parTrans" cxnId="{13951C79-8376-6A41-B3E8-2F328E0D0BC3}">
      <dgm:prSet/>
      <dgm:spPr/>
      <dgm:t>
        <a:bodyPr/>
        <a:lstStyle/>
        <a:p>
          <a:endParaRPr lang="es-ES" b="0" i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DFD21380-269E-874E-82FE-93FAC8FBA4F2}" type="sibTrans" cxnId="{13951C79-8376-6A41-B3E8-2F328E0D0BC3}">
      <dgm:prSet/>
      <dgm:spPr/>
      <dgm:t>
        <a:bodyPr/>
        <a:lstStyle/>
        <a:p>
          <a:endParaRPr lang="es-ES" b="0" i="0">
            <a:solidFill>
              <a:schemeClr val="tx1">
                <a:lumMod val="95000"/>
                <a:lumOff val="5000"/>
              </a:schemeClr>
            </a:solidFill>
            <a:latin typeface="Avenir Light" panose="020B0402020203020204" pitchFamily="34" charset="77"/>
          </a:endParaRPr>
        </a:p>
      </dgm:t>
    </dgm:pt>
    <dgm:pt modelId="{76E317D0-D6CE-AC4E-B077-B399282E7D0F}" type="pres">
      <dgm:prSet presAssocID="{CD2B41A1-C156-C245-B090-E2003BE2550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B65861B-D042-944A-A8E1-FAC489E22E58}" type="pres">
      <dgm:prSet presAssocID="{1D8C6479-976B-C847-B197-6908560D0C4C}" presName="circle1" presStyleLbl="node1" presStyleIdx="0" presStyleCnt="3"/>
      <dgm:spPr/>
    </dgm:pt>
    <dgm:pt modelId="{701F2D96-9B24-D440-A7CB-FD76398EC90A}" type="pres">
      <dgm:prSet presAssocID="{1D8C6479-976B-C847-B197-6908560D0C4C}" presName="space" presStyleCnt="0"/>
      <dgm:spPr/>
    </dgm:pt>
    <dgm:pt modelId="{0EC865F1-C9A9-8948-A2FE-FA1D1290C24A}" type="pres">
      <dgm:prSet presAssocID="{1D8C6479-976B-C847-B197-6908560D0C4C}" presName="rect1" presStyleLbl="alignAcc1" presStyleIdx="0" presStyleCnt="3"/>
      <dgm:spPr/>
    </dgm:pt>
    <dgm:pt modelId="{2DCB6717-CAC3-7349-8B17-F48EDFF4DDFC}" type="pres">
      <dgm:prSet presAssocID="{06D8CADA-050F-9741-9A5B-BC5400078846}" presName="vertSpace2" presStyleLbl="node1" presStyleIdx="0" presStyleCnt="3"/>
      <dgm:spPr/>
    </dgm:pt>
    <dgm:pt modelId="{AFBD1EB4-609F-F146-832D-8F8AA16B59CD}" type="pres">
      <dgm:prSet presAssocID="{06D8CADA-050F-9741-9A5B-BC5400078846}" presName="circle2" presStyleLbl="node1" presStyleIdx="1" presStyleCnt="3"/>
      <dgm:spPr/>
    </dgm:pt>
    <dgm:pt modelId="{8996B2C5-0CFA-3E43-AE97-DB70468A3B88}" type="pres">
      <dgm:prSet presAssocID="{06D8CADA-050F-9741-9A5B-BC5400078846}" presName="rect2" presStyleLbl="alignAcc1" presStyleIdx="1" presStyleCnt="3"/>
      <dgm:spPr/>
    </dgm:pt>
    <dgm:pt modelId="{94DFE0BE-9E7F-B54C-9F6D-F30F92A096F8}" type="pres">
      <dgm:prSet presAssocID="{2E35FB90-1C55-E74A-B86A-76D8ACDAAEB7}" presName="vertSpace3" presStyleLbl="node1" presStyleIdx="1" presStyleCnt="3"/>
      <dgm:spPr/>
    </dgm:pt>
    <dgm:pt modelId="{4C5A2FC0-F139-6044-8125-757B9BF1F157}" type="pres">
      <dgm:prSet presAssocID="{2E35FB90-1C55-E74A-B86A-76D8ACDAAEB7}" presName="circle3" presStyleLbl="node1" presStyleIdx="2" presStyleCnt="3"/>
      <dgm:spPr/>
    </dgm:pt>
    <dgm:pt modelId="{B95099FC-C4DC-9B4C-935E-1D1741490D17}" type="pres">
      <dgm:prSet presAssocID="{2E35FB90-1C55-E74A-B86A-76D8ACDAAEB7}" presName="rect3" presStyleLbl="alignAcc1" presStyleIdx="2" presStyleCnt="3"/>
      <dgm:spPr/>
    </dgm:pt>
    <dgm:pt modelId="{BD0CFC79-08AA-E646-943E-503A7EF7A4DB}" type="pres">
      <dgm:prSet presAssocID="{1D8C6479-976B-C847-B197-6908560D0C4C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BF9860B7-5B57-274B-A3AE-F1C0607D0EAC}" type="pres">
      <dgm:prSet presAssocID="{1D8C6479-976B-C847-B197-6908560D0C4C}" presName="rect1ChTx" presStyleLbl="alignAcc1" presStyleIdx="2" presStyleCnt="3">
        <dgm:presLayoutVars>
          <dgm:bulletEnabled val="1"/>
        </dgm:presLayoutVars>
      </dgm:prSet>
      <dgm:spPr/>
    </dgm:pt>
    <dgm:pt modelId="{2AD8CDCB-29F2-B440-BAF8-4C6290AD3212}" type="pres">
      <dgm:prSet presAssocID="{06D8CADA-050F-9741-9A5B-BC5400078846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1562C050-E9F6-0C45-8248-0D5A06FE3D3C}" type="pres">
      <dgm:prSet presAssocID="{06D8CADA-050F-9741-9A5B-BC5400078846}" presName="rect2ChTx" presStyleLbl="alignAcc1" presStyleIdx="2" presStyleCnt="3">
        <dgm:presLayoutVars>
          <dgm:bulletEnabled val="1"/>
        </dgm:presLayoutVars>
      </dgm:prSet>
      <dgm:spPr/>
    </dgm:pt>
    <dgm:pt modelId="{AC087445-E561-0F4A-9321-5FB59473B047}" type="pres">
      <dgm:prSet presAssocID="{2E35FB90-1C55-E74A-B86A-76D8ACDAAEB7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B0B3116E-8933-4047-BD60-F6BBDA2E56A7}" type="pres">
      <dgm:prSet presAssocID="{2E35FB90-1C55-E74A-B86A-76D8ACDAAEB7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90AA225-922D-BB45-928C-1BF3909BFE8E}" type="presOf" srcId="{AF911281-9B3E-C14C-AD46-ED2B1D7CCDA2}" destId="{1562C050-E9F6-0C45-8248-0D5A06FE3D3C}" srcOrd="0" destOrd="1" presId="urn:microsoft.com/office/officeart/2005/8/layout/target3"/>
    <dgm:cxn modelId="{51776A31-C76E-264E-9559-6BB2B874173A}" srcId="{CD2B41A1-C156-C245-B090-E2003BE2550A}" destId="{06D8CADA-050F-9741-9A5B-BC5400078846}" srcOrd="1" destOrd="0" parTransId="{B5552673-6C5A-7E45-9D49-2F5364F22598}" sibTransId="{0FFAAF35-7C04-D246-8114-24CDAE0278FC}"/>
    <dgm:cxn modelId="{252DF839-E7DB-6C47-9FF4-E9CFA1A8E217}" type="presOf" srcId="{2E35FB90-1C55-E74A-B86A-76D8ACDAAEB7}" destId="{B95099FC-C4DC-9B4C-935E-1D1741490D17}" srcOrd="0" destOrd="0" presId="urn:microsoft.com/office/officeart/2005/8/layout/target3"/>
    <dgm:cxn modelId="{60187342-F87C-9144-9712-80DBC90C52E9}" type="presOf" srcId="{06D8CADA-050F-9741-9A5B-BC5400078846}" destId="{8996B2C5-0CFA-3E43-AE97-DB70468A3B88}" srcOrd="0" destOrd="0" presId="urn:microsoft.com/office/officeart/2005/8/layout/target3"/>
    <dgm:cxn modelId="{19AE8C55-110E-D844-87A9-24B2A4AA8F4F}" srcId="{2E35FB90-1C55-E74A-B86A-76D8ACDAAEB7}" destId="{96A9DC4E-FB68-834F-9634-3F49D5CFE79B}" srcOrd="1" destOrd="0" parTransId="{E728E2D8-8D1D-0B4A-A13E-6768DD43E60B}" sibTransId="{BB228C97-23A6-C34D-B1FA-7F658CE523C4}"/>
    <dgm:cxn modelId="{F9E25364-919C-9942-906E-C959D1051B67}" type="presOf" srcId="{1D8C6479-976B-C847-B197-6908560D0C4C}" destId="{BD0CFC79-08AA-E646-943E-503A7EF7A4DB}" srcOrd="1" destOrd="0" presId="urn:microsoft.com/office/officeart/2005/8/layout/target3"/>
    <dgm:cxn modelId="{A7B1546F-0B49-A34D-8258-521CA5F689BB}" type="presOf" srcId="{CD2B41A1-C156-C245-B090-E2003BE2550A}" destId="{76E317D0-D6CE-AC4E-B077-B399282E7D0F}" srcOrd="0" destOrd="0" presId="urn:microsoft.com/office/officeart/2005/8/layout/target3"/>
    <dgm:cxn modelId="{13951C79-8376-6A41-B3E8-2F328E0D0BC3}" srcId="{2E35FB90-1C55-E74A-B86A-76D8ACDAAEB7}" destId="{E39FEE77-04B4-E648-9549-53B42189254F}" srcOrd="2" destOrd="0" parTransId="{0998EC5E-49A7-1F41-B5B1-E9923D08178D}" sibTransId="{DFD21380-269E-874E-82FE-93FAC8FBA4F2}"/>
    <dgm:cxn modelId="{90572F79-9DB9-094E-989A-E5478964D391}" srcId="{1D8C6479-976B-C847-B197-6908560D0C4C}" destId="{0E84E771-0136-6B45-801F-81F9A72F30BF}" srcOrd="0" destOrd="0" parTransId="{3E6BEF93-502D-B842-9B7F-392A1AA72DAC}" sibTransId="{96B99972-A0DD-7D40-ACC9-233E3C7C8960}"/>
    <dgm:cxn modelId="{0E1E9B7C-5F64-194F-8B58-8769D6E36AC0}" type="presOf" srcId="{06D8CADA-050F-9741-9A5B-BC5400078846}" destId="{2AD8CDCB-29F2-B440-BAF8-4C6290AD3212}" srcOrd="1" destOrd="0" presId="urn:microsoft.com/office/officeart/2005/8/layout/target3"/>
    <dgm:cxn modelId="{86EFA496-CA26-D441-A082-2B8B098D48A6}" srcId="{06D8CADA-050F-9741-9A5B-BC5400078846}" destId="{48E71DD1-9201-4144-A536-EA527E59BCD6}" srcOrd="0" destOrd="0" parTransId="{D3D9B912-43BC-234B-A27C-D15D99F91541}" sibTransId="{A84C7F1E-5A25-9B4A-9F0A-B98C5C900FAA}"/>
    <dgm:cxn modelId="{446385AD-B58B-014F-BB53-AD2D93DED0B6}" type="presOf" srcId="{0E5DFAA4-1FCB-E045-8ECF-105E9FE4EC2F}" destId="{B0B3116E-8933-4047-BD60-F6BBDA2E56A7}" srcOrd="0" destOrd="0" presId="urn:microsoft.com/office/officeart/2005/8/layout/target3"/>
    <dgm:cxn modelId="{77442DC0-D401-0540-873E-A7591EE77B22}" srcId="{CD2B41A1-C156-C245-B090-E2003BE2550A}" destId="{1D8C6479-976B-C847-B197-6908560D0C4C}" srcOrd="0" destOrd="0" parTransId="{4C70DA29-D7EA-F447-91D7-4FA93CB332E9}" sibTransId="{9F4D28C6-11F1-8542-ABE1-5C1BFB3B6CF8}"/>
    <dgm:cxn modelId="{27A819CA-56E3-E746-8C13-F837003AA851}" srcId="{CD2B41A1-C156-C245-B090-E2003BE2550A}" destId="{2E35FB90-1C55-E74A-B86A-76D8ACDAAEB7}" srcOrd="2" destOrd="0" parTransId="{8A51C03C-7513-4C48-9025-8CE2F61D81EE}" sibTransId="{47EADBFB-EC9B-B443-AB30-20B043CE6E59}"/>
    <dgm:cxn modelId="{134391D1-28F8-FB46-98C5-05181054DB27}" type="presOf" srcId="{E39FEE77-04B4-E648-9549-53B42189254F}" destId="{B0B3116E-8933-4047-BD60-F6BBDA2E56A7}" srcOrd="0" destOrd="2" presId="urn:microsoft.com/office/officeart/2005/8/layout/target3"/>
    <dgm:cxn modelId="{DB201DD8-99FA-4E4E-93FD-423850284EB1}" type="presOf" srcId="{0E84E771-0136-6B45-801F-81F9A72F30BF}" destId="{BF9860B7-5B57-274B-A3AE-F1C0607D0EAC}" srcOrd="0" destOrd="0" presId="urn:microsoft.com/office/officeart/2005/8/layout/target3"/>
    <dgm:cxn modelId="{F4E17DDB-1559-8641-A10F-D5FBDC3ED52E}" type="presOf" srcId="{1D8C6479-976B-C847-B197-6908560D0C4C}" destId="{0EC865F1-C9A9-8948-A2FE-FA1D1290C24A}" srcOrd="0" destOrd="0" presId="urn:microsoft.com/office/officeart/2005/8/layout/target3"/>
    <dgm:cxn modelId="{6A8C70DD-5920-0D4E-BF71-D04BE4A2BF8E}" srcId="{2E35FB90-1C55-E74A-B86A-76D8ACDAAEB7}" destId="{0E5DFAA4-1FCB-E045-8ECF-105E9FE4EC2F}" srcOrd="0" destOrd="0" parTransId="{9F7EC2DB-CDF2-5D4E-9042-46CA51759BAA}" sibTransId="{50EE534B-A320-1F41-B4EB-FE67EFCD58C3}"/>
    <dgm:cxn modelId="{17E13DEA-87FC-8A46-92D5-99B7E6DA8119}" type="presOf" srcId="{96A9DC4E-FB68-834F-9634-3F49D5CFE79B}" destId="{B0B3116E-8933-4047-BD60-F6BBDA2E56A7}" srcOrd="0" destOrd="1" presId="urn:microsoft.com/office/officeart/2005/8/layout/target3"/>
    <dgm:cxn modelId="{6900F9EF-16AA-054F-8CE6-AFFB57FE38FD}" type="presOf" srcId="{2E35FB90-1C55-E74A-B86A-76D8ACDAAEB7}" destId="{AC087445-E561-0F4A-9321-5FB59473B047}" srcOrd="1" destOrd="0" presId="urn:microsoft.com/office/officeart/2005/8/layout/target3"/>
    <dgm:cxn modelId="{A30351F7-3C31-A641-8CA2-F55FAE5C43D7}" type="presOf" srcId="{48E71DD1-9201-4144-A536-EA527E59BCD6}" destId="{1562C050-E9F6-0C45-8248-0D5A06FE3D3C}" srcOrd="0" destOrd="0" presId="urn:microsoft.com/office/officeart/2005/8/layout/target3"/>
    <dgm:cxn modelId="{21F97FF7-1CF3-224D-9818-36045CAC5248}" srcId="{06D8CADA-050F-9741-9A5B-BC5400078846}" destId="{AF911281-9B3E-C14C-AD46-ED2B1D7CCDA2}" srcOrd="1" destOrd="0" parTransId="{2A87B06C-E8A0-8248-8879-996F7A1890B1}" sibTransId="{829C22E0-14AE-A54D-BE24-4EE4443EA163}"/>
    <dgm:cxn modelId="{BCFC5560-A8ED-C74E-9326-FB8276CC9693}" type="presParOf" srcId="{76E317D0-D6CE-AC4E-B077-B399282E7D0F}" destId="{0B65861B-D042-944A-A8E1-FAC489E22E58}" srcOrd="0" destOrd="0" presId="urn:microsoft.com/office/officeart/2005/8/layout/target3"/>
    <dgm:cxn modelId="{56DFE66B-5CE2-7F47-8204-D649A4A86468}" type="presParOf" srcId="{76E317D0-D6CE-AC4E-B077-B399282E7D0F}" destId="{701F2D96-9B24-D440-A7CB-FD76398EC90A}" srcOrd="1" destOrd="0" presId="urn:microsoft.com/office/officeart/2005/8/layout/target3"/>
    <dgm:cxn modelId="{6987B093-7EB5-F542-8021-E31AB1875D4D}" type="presParOf" srcId="{76E317D0-D6CE-AC4E-B077-B399282E7D0F}" destId="{0EC865F1-C9A9-8948-A2FE-FA1D1290C24A}" srcOrd="2" destOrd="0" presId="urn:microsoft.com/office/officeart/2005/8/layout/target3"/>
    <dgm:cxn modelId="{2155E563-0C51-474C-81F4-1CE42595D223}" type="presParOf" srcId="{76E317D0-D6CE-AC4E-B077-B399282E7D0F}" destId="{2DCB6717-CAC3-7349-8B17-F48EDFF4DDFC}" srcOrd="3" destOrd="0" presId="urn:microsoft.com/office/officeart/2005/8/layout/target3"/>
    <dgm:cxn modelId="{F182B9AC-F051-2C4D-AF80-DA28BC3EDEC3}" type="presParOf" srcId="{76E317D0-D6CE-AC4E-B077-B399282E7D0F}" destId="{AFBD1EB4-609F-F146-832D-8F8AA16B59CD}" srcOrd="4" destOrd="0" presId="urn:microsoft.com/office/officeart/2005/8/layout/target3"/>
    <dgm:cxn modelId="{D6CE8A55-E52F-FE4C-AB02-82A28FBADF18}" type="presParOf" srcId="{76E317D0-D6CE-AC4E-B077-B399282E7D0F}" destId="{8996B2C5-0CFA-3E43-AE97-DB70468A3B88}" srcOrd="5" destOrd="0" presId="urn:microsoft.com/office/officeart/2005/8/layout/target3"/>
    <dgm:cxn modelId="{5E33D25E-9B65-5045-8FEC-F0378041B796}" type="presParOf" srcId="{76E317D0-D6CE-AC4E-B077-B399282E7D0F}" destId="{94DFE0BE-9E7F-B54C-9F6D-F30F92A096F8}" srcOrd="6" destOrd="0" presId="urn:microsoft.com/office/officeart/2005/8/layout/target3"/>
    <dgm:cxn modelId="{39B93335-A78B-3A46-9ED0-66E2E8ACCB5C}" type="presParOf" srcId="{76E317D0-D6CE-AC4E-B077-B399282E7D0F}" destId="{4C5A2FC0-F139-6044-8125-757B9BF1F157}" srcOrd="7" destOrd="0" presId="urn:microsoft.com/office/officeart/2005/8/layout/target3"/>
    <dgm:cxn modelId="{7941174A-A55C-2E42-9DBA-76E97C571F1A}" type="presParOf" srcId="{76E317D0-D6CE-AC4E-B077-B399282E7D0F}" destId="{B95099FC-C4DC-9B4C-935E-1D1741490D17}" srcOrd="8" destOrd="0" presId="urn:microsoft.com/office/officeart/2005/8/layout/target3"/>
    <dgm:cxn modelId="{0678CA27-44E2-C840-A8BB-BD29E21BFEFC}" type="presParOf" srcId="{76E317D0-D6CE-AC4E-B077-B399282E7D0F}" destId="{BD0CFC79-08AA-E646-943E-503A7EF7A4DB}" srcOrd="9" destOrd="0" presId="urn:microsoft.com/office/officeart/2005/8/layout/target3"/>
    <dgm:cxn modelId="{257D7572-EE4B-7C42-B09E-B0BCE9CD7673}" type="presParOf" srcId="{76E317D0-D6CE-AC4E-B077-B399282E7D0F}" destId="{BF9860B7-5B57-274B-A3AE-F1C0607D0EAC}" srcOrd="10" destOrd="0" presId="urn:microsoft.com/office/officeart/2005/8/layout/target3"/>
    <dgm:cxn modelId="{332741F4-5E3C-B34D-BDE3-94E1E5D08209}" type="presParOf" srcId="{76E317D0-D6CE-AC4E-B077-B399282E7D0F}" destId="{2AD8CDCB-29F2-B440-BAF8-4C6290AD3212}" srcOrd="11" destOrd="0" presId="urn:microsoft.com/office/officeart/2005/8/layout/target3"/>
    <dgm:cxn modelId="{102ADE37-6EEB-E440-8AA8-2F58E90FBAE3}" type="presParOf" srcId="{76E317D0-D6CE-AC4E-B077-B399282E7D0F}" destId="{1562C050-E9F6-0C45-8248-0D5A06FE3D3C}" srcOrd="12" destOrd="0" presId="urn:microsoft.com/office/officeart/2005/8/layout/target3"/>
    <dgm:cxn modelId="{AE98432A-FE34-1D4D-8B3E-F8AF7E724C6B}" type="presParOf" srcId="{76E317D0-D6CE-AC4E-B077-B399282E7D0F}" destId="{AC087445-E561-0F4A-9321-5FB59473B047}" srcOrd="13" destOrd="0" presId="urn:microsoft.com/office/officeart/2005/8/layout/target3"/>
    <dgm:cxn modelId="{CF9FFF9B-C3DD-F54E-8879-42060F26BFE9}" type="presParOf" srcId="{76E317D0-D6CE-AC4E-B077-B399282E7D0F}" destId="{B0B3116E-8933-4047-BD60-F6BBDA2E56A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5861B-D042-944A-A8E1-FAC489E22E58}">
      <dsp:nvSpPr>
        <dsp:cNvPr id="0" name=""/>
        <dsp:cNvSpPr/>
      </dsp:nvSpPr>
      <dsp:spPr>
        <a:xfrm>
          <a:off x="0" y="218236"/>
          <a:ext cx="2776757" cy="277675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865F1-C9A9-8948-A2FE-FA1D1290C24A}">
      <dsp:nvSpPr>
        <dsp:cNvPr id="0" name=""/>
        <dsp:cNvSpPr/>
      </dsp:nvSpPr>
      <dsp:spPr>
        <a:xfrm>
          <a:off x="1388378" y="218236"/>
          <a:ext cx="3239550" cy="27767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1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Global</a:t>
          </a:r>
        </a:p>
      </dsp:txBody>
      <dsp:txXfrm>
        <a:off x="1388378" y="218236"/>
        <a:ext cx="1619775" cy="833029"/>
      </dsp:txXfrm>
    </dsp:sp>
    <dsp:sp modelId="{AFBD1EB4-609F-F146-832D-8F8AA16B59CD}">
      <dsp:nvSpPr>
        <dsp:cNvPr id="0" name=""/>
        <dsp:cNvSpPr/>
      </dsp:nvSpPr>
      <dsp:spPr>
        <a:xfrm>
          <a:off x="485933" y="1051265"/>
          <a:ext cx="1804890" cy="180489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16578"/>
            <a:satOff val="829"/>
            <a:lumOff val="9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6B2C5-0CFA-3E43-AE97-DB70468A3B88}">
      <dsp:nvSpPr>
        <dsp:cNvPr id="0" name=""/>
        <dsp:cNvSpPr/>
      </dsp:nvSpPr>
      <dsp:spPr>
        <a:xfrm>
          <a:off x="1388378" y="1051265"/>
          <a:ext cx="3239550" cy="1804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1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Regional</a:t>
          </a:r>
        </a:p>
      </dsp:txBody>
      <dsp:txXfrm>
        <a:off x="1388378" y="1051265"/>
        <a:ext cx="1619775" cy="833026"/>
      </dsp:txXfrm>
    </dsp:sp>
    <dsp:sp modelId="{4C5A2FC0-F139-6044-8125-757B9BF1F157}">
      <dsp:nvSpPr>
        <dsp:cNvPr id="0" name=""/>
        <dsp:cNvSpPr/>
      </dsp:nvSpPr>
      <dsp:spPr>
        <a:xfrm>
          <a:off x="971865" y="1884292"/>
          <a:ext cx="833026" cy="83302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33157"/>
            <a:satOff val="1658"/>
            <a:lumOff val="187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099FC-C4DC-9B4C-935E-1D1741490D17}">
      <dsp:nvSpPr>
        <dsp:cNvPr id="0" name=""/>
        <dsp:cNvSpPr/>
      </dsp:nvSpPr>
      <dsp:spPr>
        <a:xfrm>
          <a:off x="1388378" y="1884292"/>
          <a:ext cx="3239550" cy="8330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91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Local</a:t>
          </a:r>
        </a:p>
      </dsp:txBody>
      <dsp:txXfrm>
        <a:off x="1388378" y="1884292"/>
        <a:ext cx="1619775" cy="833026"/>
      </dsp:txXfrm>
    </dsp:sp>
    <dsp:sp modelId="{BF9860B7-5B57-274B-A3AE-F1C0607D0EAC}">
      <dsp:nvSpPr>
        <dsp:cNvPr id="0" name=""/>
        <dsp:cNvSpPr/>
      </dsp:nvSpPr>
      <dsp:spPr>
        <a:xfrm>
          <a:off x="3008153" y="218236"/>
          <a:ext cx="1619775" cy="833029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 Goals 2030</a:t>
          </a:r>
        </a:p>
      </dsp:txBody>
      <dsp:txXfrm>
        <a:off x="3008153" y="218236"/>
        <a:ext cx="1619775" cy="833029"/>
      </dsp:txXfrm>
    </dsp:sp>
    <dsp:sp modelId="{1562C050-E9F6-0C45-8248-0D5A06FE3D3C}">
      <dsp:nvSpPr>
        <dsp:cNvPr id="0" name=""/>
        <dsp:cNvSpPr/>
      </dsp:nvSpPr>
      <dsp:spPr>
        <a:xfrm>
          <a:off x="3008153" y="1051265"/>
          <a:ext cx="1619775" cy="83302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 Oceans Cooperation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 Science-based policy</a:t>
          </a:r>
        </a:p>
      </dsp:txBody>
      <dsp:txXfrm>
        <a:off x="3008153" y="1051265"/>
        <a:ext cx="1619775" cy="833026"/>
      </dsp:txXfrm>
    </dsp:sp>
    <dsp:sp modelId="{B0B3116E-8933-4047-BD60-F6BBDA2E56A7}">
      <dsp:nvSpPr>
        <dsp:cNvPr id="0" name=""/>
        <dsp:cNvSpPr/>
      </dsp:nvSpPr>
      <dsp:spPr>
        <a:xfrm>
          <a:off x="3008153" y="1884292"/>
          <a:ext cx="1619775" cy="83302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 Research institutions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 Local Governance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b="0" i="0" kern="1200" noProof="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</a:rPr>
            <a:t> Civil Society </a:t>
          </a:r>
        </a:p>
      </dsp:txBody>
      <dsp:txXfrm>
        <a:off x="3008153" y="1884292"/>
        <a:ext cx="1619775" cy="833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B4803-EFBC-8A4F-9353-7BDBC31DC0AD}" type="datetimeFigureOut">
              <a:t>17/1/23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08D90-24B3-A347-B8C8-28EFFC89E340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19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81C96-03C7-2C4D-9194-568978B0AE62}" type="datetimeFigureOut">
              <a:t>17/1/23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4F6FF-87B6-F742-8BAB-F5FE59D24AEF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6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88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1/17/23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6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1/17/23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1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41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19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05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12/15/21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OC-NET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60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12/15/21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meeting OC-NET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64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5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68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1/17/23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5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1/17/23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1/17/23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7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1/17/23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1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61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2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salvo@icm.csic.e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24988" y="2898115"/>
            <a:ext cx="4685002" cy="14899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s-ES_tradnl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Vanessa Sarah Salvo</a:t>
            </a:r>
          </a:p>
          <a:p>
            <a:pPr algn="l">
              <a:lnSpc>
                <a:spcPct val="120000"/>
              </a:lnSpc>
            </a:pPr>
            <a:r>
              <a:rPr lang="en-GB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Institut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de </a:t>
            </a:r>
            <a:r>
              <a:rPr lang="en-GB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Ciències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del Mar (ICM)</a:t>
            </a:r>
          </a:p>
          <a:p>
            <a:pPr algn="l">
              <a:lnSpc>
                <a:spcPct val="120000"/>
              </a:lnSpc>
            </a:pP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Spanish National Research Council (CSIC)</a:t>
            </a:r>
          </a:p>
          <a:p>
            <a:pPr algn="l">
              <a:lnSpc>
                <a:spcPct val="120000"/>
              </a:lnSpc>
            </a:pPr>
            <a:endParaRPr lang="en-GB" sz="100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GB" sz="800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venir Light" panose="020B0402020203020204" pitchFamily="34" charset="77"/>
              </a:rPr>
              <a:t>Integrated Coastal Management and Marine Spatial Planning in support of Coastal Resilience</a:t>
            </a:r>
          </a:p>
          <a:p>
            <a:pPr algn="l">
              <a:lnSpc>
                <a:spcPct val="120000"/>
              </a:lnSpc>
            </a:pPr>
            <a:r>
              <a:rPr lang="en-GB" sz="8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venir Light" panose="020B0402020203020204" pitchFamily="34" charset="77"/>
              </a:rPr>
              <a:t>UN Decade Collaborative Centre for Coastal Resilience - University of Bologna - Workshop – January 18, 2023</a:t>
            </a:r>
            <a:endParaRPr lang="es-ES" sz="8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venir Light" panose="020B0402020203020204" pitchFamily="34" charset="77"/>
            </a:endParaRPr>
          </a:p>
          <a:p>
            <a:pPr algn="l">
              <a:lnSpc>
                <a:spcPct val="120000"/>
              </a:lnSpc>
            </a:pPr>
            <a:endParaRPr lang="es-ES_tradnl" sz="1200" dirty="0">
              <a:solidFill>
                <a:schemeClr val="tx1">
                  <a:lumMod val="95000"/>
                  <a:lumOff val="5000"/>
                </a:schemeClr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F00749-B6DE-1041-699D-AE844DD9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5" y="4388052"/>
            <a:ext cx="1055557" cy="75544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E274A86E-2DE9-D01F-CB19-C5F41473DF14}"/>
              </a:ext>
            </a:extLst>
          </p:cNvPr>
          <p:cNvGrpSpPr>
            <a:grpSpLocks noChangeAspect="1"/>
          </p:cNvGrpSpPr>
          <p:nvPr/>
        </p:nvGrpSpPr>
        <p:grpSpPr>
          <a:xfrm>
            <a:off x="2739384" y="4741258"/>
            <a:ext cx="1195414" cy="174163"/>
            <a:chOff x="403225" y="4421188"/>
            <a:chExt cx="2963780" cy="431800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68C90F39-41A3-8141-EBAC-1E6C8C178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225" y="4421188"/>
              <a:ext cx="1574800" cy="4318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33662F6-16E7-1FC2-9256-3AA00FC33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3547" y="4477923"/>
              <a:ext cx="893458" cy="362510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37084BBC-DE45-91DF-A70D-304EE0820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53" y="4681397"/>
            <a:ext cx="1099762" cy="26665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99D50D-B06B-DB0F-7422-D7D21CF3E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726" y="423699"/>
            <a:ext cx="807248" cy="95178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93FC54D-7955-7132-8237-FA03532CE6EC}"/>
              </a:ext>
            </a:extLst>
          </p:cNvPr>
          <p:cNvSpPr txBox="1"/>
          <p:nvPr/>
        </p:nvSpPr>
        <p:spPr>
          <a:xfrm>
            <a:off x="326259" y="1823235"/>
            <a:ext cx="476083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rPr>
              <a:t>Ocean Cities an international network of cities in harmony with the marine environment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2F6F5C9-18C7-4872-7B74-2C760C467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8046" y="0"/>
            <a:ext cx="34294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6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A80524-3A1E-BE46-BE0D-3350AF41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CD7E8E-AB8A-2A82-F9C4-24F66E01E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6"/>
          <a:stretch/>
        </p:blipFill>
        <p:spPr>
          <a:xfrm>
            <a:off x="263951" y="1857081"/>
            <a:ext cx="2338827" cy="2548429"/>
          </a:xfrm>
          <a:prstGeom prst="rect">
            <a:avLst/>
          </a:prstGeom>
          <a:ln>
            <a:solidFill>
              <a:srgbClr val="009193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5BD333F-AAAF-96EC-E72F-DBF0AB8919DD}"/>
              </a:ext>
            </a:extLst>
          </p:cNvPr>
          <p:cNvSpPr txBox="1"/>
          <p:nvPr/>
        </p:nvSpPr>
        <p:spPr>
          <a:xfrm>
            <a:off x="3755628" y="2660023"/>
            <a:ext cx="1271502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9193"/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Programmes</a:t>
            </a:r>
          </a:p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Projects</a:t>
            </a:r>
          </a:p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Activities</a:t>
            </a:r>
          </a:p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Contributions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5E62B5-7FA3-A02A-61DE-5111659F6BA5}"/>
              </a:ext>
            </a:extLst>
          </p:cNvPr>
          <p:cNvSpPr txBox="1"/>
          <p:nvPr/>
        </p:nvSpPr>
        <p:spPr>
          <a:xfrm>
            <a:off x="5869042" y="2193467"/>
            <a:ext cx="288000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solidFill>
                  <a:srgbClr val="009193"/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Ocean Cities Network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is a 10 years Programme of an international network of coastal cities that promotes bottom‐up collaboration of citizen and stakeholders to build up an effective dialogue towards science-based policies.</a:t>
            </a:r>
            <a:endParaRPr lang="en-GB" sz="1400" dirty="0">
              <a:latin typeface="Avenir Light" panose="020B0402020203020204" pitchFamily="34" charset="77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CA45BC5-8D45-718B-6D24-DF5562549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69" y="178653"/>
            <a:ext cx="1503509" cy="3686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74C6D20B-3457-7187-9F7D-4478F4CD8439}"/>
              </a:ext>
            </a:extLst>
          </p:cNvPr>
          <p:cNvSpPr txBox="1"/>
          <p:nvPr/>
        </p:nvSpPr>
        <p:spPr>
          <a:xfrm>
            <a:off x="423134" y="947707"/>
            <a:ext cx="1989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GB" dirty="0"/>
              <a:t>OD Framework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284777C-8D98-0571-9616-7F57F0295467}"/>
              </a:ext>
            </a:extLst>
          </p:cNvPr>
          <p:cNvSpPr txBox="1"/>
          <p:nvPr/>
        </p:nvSpPr>
        <p:spPr>
          <a:xfrm>
            <a:off x="3673138" y="947707"/>
            <a:ext cx="1436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GB" dirty="0"/>
              <a:t>OD Tools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02CB9A6-B483-3AAB-3EDE-9AA6C8B85508}"/>
              </a:ext>
            </a:extLst>
          </p:cNvPr>
          <p:cNvSpPr txBox="1"/>
          <p:nvPr/>
        </p:nvSpPr>
        <p:spPr>
          <a:xfrm>
            <a:off x="5840861" y="949485"/>
            <a:ext cx="2880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GB" dirty="0"/>
              <a:t>OD endorsed Programme</a:t>
            </a:r>
          </a:p>
        </p:txBody>
      </p:sp>
    </p:spTree>
    <p:extLst>
      <p:ext uri="{BB962C8B-B14F-4D97-AF65-F5344CB8AC3E}">
        <p14:creationId xmlns:p14="http://schemas.microsoft.com/office/powerpoint/2010/main" val="34158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C823130-2AB8-6C4E-AEC2-1C54A4674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10" y="0"/>
            <a:ext cx="3430725" cy="5143500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402D65-0D17-1046-B6DD-28EB33F9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8F3F3A-5227-0A4E-5C6F-566D95136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69" y="178653"/>
            <a:ext cx="1503509" cy="368649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3D8D558-1D28-7F4C-0C92-9D94DB60AD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206515"/>
              </p:ext>
            </p:extLst>
          </p:nvPr>
        </p:nvGraphicFramePr>
        <p:xfrm>
          <a:off x="292862" y="1226793"/>
          <a:ext cx="4627929" cy="321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0519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B95AC44-1103-E544-B28C-EA660034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4</a:t>
            </a:fld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B5504E-0093-0956-8D34-0AF5AA13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38" y="1234901"/>
            <a:ext cx="2837367" cy="1659740"/>
          </a:xfrm>
          <a:prstGeom prst="rect">
            <a:avLst/>
          </a:prstGeom>
          <a:ln>
            <a:solidFill>
              <a:srgbClr val="009193"/>
            </a:solidFill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D1CF7DF-5D30-4C71-E0BD-DA222FE238A7}"/>
              </a:ext>
            </a:extLst>
          </p:cNvPr>
          <p:cNvSpPr/>
          <p:nvPr/>
        </p:nvSpPr>
        <p:spPr>
          <a:xfrm>
            <a:off x="175999" y="3829287"/>
            <a:ext cx="29640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Institut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de </a:t>
            </a:r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Ciènces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del Mar (ICM-CSIC, ES)</a:t>
            </a:r>
          </a:p>
          <a:p>
            <a:pPr algn="just"/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Unitat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de </a:t>
            </a:r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Tecnologia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Marina (UTM-CSIC,  ES)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D7317F5-6D93-0EC6-0E02-CE25F609A696}"/>
              </a:ext>
            </a:extLst>
          </p:cNvPr>
          <p:cNvSpPr/>
          <p:nvPr/>
        </p:nvSpPr>
        <p:spPr>
          <a:xfrm>
            <a:off x="3366085" y="517326"/>
            <a:ext cx="5470472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Centro de Investigación Científica  y de Educación Superior de Ensenada (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CiCESE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, MX)</a:t>
            </a:r>
          </a:p>
          <a:p>
            <a:pPr algn="just"/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Centro de Investigaciones del Mar y de la Atmosfera Instituto Franco Argentino para el estudio del Clima  y sus Impactos (CIMA, AR)</a:t>
            </a:r>
          </a:p>
          <a:p>
            <a:pPr algn="just"/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Oceans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&amp;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Atmosphere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Univerisity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of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Queesland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(CSIRO, AU)</a:t>
            </a:r>
          </a:p>
          <a:p>
            <a:pPr algn="just"/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Universidad de Concepción (CL) </a:t>
            </a:r>
          </a:p>
          <a:p>
            <a:pPr algn="just"/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Instituto de Investigaciones Marinas y Costeras (INVEMAR, CO)</a:t>
            </a:r>
          </a:p>
          <a:p>
            <a:pPr algn="just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Universidad de Antioquia (CO)</a:t>
            </a:r>
            <a:endParaRPr lang="es-ES_tradnl" sz="105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  <a:cs typeface="Arial" panose="020B0604020202020204" pitchFamily="34" charset="0"/>
            </a:endParaRPr>
          </a:p>
          <a:p>
            <a:pPr algn="just"/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Universidad de las Palmas de Gran Canaria (ULPGC, ES) </a:t>
            </a:r>
          </a:p>
          <a:p>
            <a:pPr algn="just"/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Marine and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Environmental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Science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Centre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University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of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Coimbra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(MARE,PT)</a:t>
            </a:r>
          </a:p>
          <a:p>
            <a:pPr algn="just"/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University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of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Cape Town (MARIS, ZA)</a:t>
            </a:r>
          </a:p>
          <a:p>
            <a:pPr algn="just"/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National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Institute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of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Oceanography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Council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of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Scientifiic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&amp; Industrial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Research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(CSIR, INDIA)</a:t>
            </a:r>
          </a:p>
          <a:p>
            <a:pPr algn="just"/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Università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degli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studi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di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Genova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(UNIGE, IT)</a:t>
            </a:r>
          </a:p>
          <a:p>
            <a:pPr algn="just"/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Università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Politecnica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delle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Marche (UNIVPM, IT)</a:t>
            </a:r>
          </a:p>
          <a:p>
            <a:pPr algn="just"/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Tokyo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University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of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Marine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Science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and </a:t>
            </a:r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Tecnology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 (TUMSAT, JP)</a:t>
            </a:r>
          </a:p>
          <a:p>
            <a:pPr algn="just"/>
            <a:endParaRPr lang="es-ES_tradnl" sz="105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  <a:cs typeface="Arial" panose="020B0604020202020204" pitchFamily="34" charset="0"/>
            </a:endParaRPr>
          </a:p>
          <a:p>
            <a:pPr algn="just"/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Barcelona Local Council </a:t>
            </a:r>
          </a:p>
          <a:p>
            <a:pPr algn="just"/>
            <a:r>
              <a:rPr lang="es-ES_tradnl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MedCities</a:t>
            </a:r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ES_tradnl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C40 CITIES</a:t>
            </a:r>
            <a:endParaRPr lang="en-GB" sz="1050" dirty="0">
              <a:solidFill>
                <a:schemeClr val="tx1">
                  <a:lumMod val="95000"/>
                  <a:lumOff val="5000"/>
                </a:schemeClr>
              </a:solidFill>
              <a:latin typeface="Avenir Light" panose="020B0402020203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16AC914-C261-6E96-9C53-16C3E18FD553}"/>
              </a:ext>
            </a:extLst>
          </p:cNvPr>
          <p:cNvSpPr/>
          <p:nvPr/>
        </p:nvSpPr>
        <p:spPr>
          <a:xfrm>
            <a:off x="3366085" y="3948896"/>
            <a:ext cx="363560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Bau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Design College (BAU, ES)</a:t>
            </a:r>
          </a:p>
          <a:p>
            <a:pPr algn="just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ECSA European Citizen Science Association </a:t>
            </a:r>
          </a:p>
          <a:p>
            <a:pPr algn="just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INGENIO CSIC- UPV (ES)</a:t>
            </a:r>
          </a:p>
          <a:p>
            <a:pPr algn="just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La </a:t>
            </a:r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Fura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dels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Baus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(ES)</a:t>
            </a:r>
          </a:p>
          <a:p>
            <a:pPr algn="just"/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Stazione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</a:t>
            </a:r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Zoologica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Anton </a:t>
            </a:r>
            <a:r>
              <a:rPr lang="en-GB" sz="10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Dohrn</a:t>
            </a:r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 (SNZ, IT)</a:t>
            </a:r>
          </a:p>
          <a:p>
            <a:pPr algn="just"/>
            <a:r>
              <a:rPr lang="en-GB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Avenir Light" panose="020B0402020203020204" pitchFamily="34" charset="77"/>
                <a:cs typeface="Arial" panose="020B0604020202020204" pitchFamily="34" charset="0"/>
              </a:rPr>
              <a:t>SEA-EU Thee European University of the Sea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53A9EA-E282-6268-5CA2-CCB564766A97}"/>
              </a:ext>
            </a:extLst>
          </p:cNvPr>
          <p:cNvSpPr txBox="1"/>
          <p:nvPr/>
        </p:nvSpPr>
        <p:spPr>
          <a:xfrm>
            <a:off x="3356658" y="201951"/>
            <a:ext cx="108715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9193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Partners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3BABB55-C859-FF7C-BCFD-783AF30067A7}"/>
              </a:ext>
            </a:extLst>
          </p:cNvPr>
          <p:cNvSpPr txBox="1"/>
          <p:nvPr/>
        </p:nvSpPr>
        <p:spPr>
          <a:xfrm>
            <a:off x="3356658" y="3655295"/>
            <a:ext cx="10631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9193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Alliance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5686F7-DA94-D0A4-812D-F905964BAFE4}"/>
              </a:ext>
            </a:extLst>
          </p:cNvPr>
          <p:cNvSpPr txBox="1"/>
          <p:nvPr/>
        </p:nvSpPr>
        <p:spPr>
          <a:xfrm>
            <a:off x="176751" y="3250403"/>
            <a:ext cx="158953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9193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Coordinators 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13B47A6-252A-FDD3-D0A3-24A0351569E0}"/>
              </a:ext>
            </a:extLst>
          </p:cNvPr>
          <p:cNvCxnSpPr/>
          <p:nvPr/>
        </p:nvCxnSpPr>
        <p:spPr>
          <a:xfrm>
            <a:off x="3222392" y="185195"/>
            <a:ext cx="0" cy="4867504"/>
          </a:xfrm>
          <a:prstGeom prst="line">
            <a:avLst/>
          </a:prstGeom>
          <a:ln>
            <a:solidFill>
              <a:srgbClr val="009193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3A32FAD8-CAD6-DFE5-2C75-9000039B6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69" y="178653"/>
            <a:ext cx="1503509" cy="36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2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A80524-3A1E-BE46-BE0D-3350AF41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D31D98-681D-74D1-EA19-CEC3FB03C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1" t="3647" b="6736"/>
          <a:stretch/>
        </p:blipFill>
        <p:spPr>
          <a:xfrm>
            <a:off x="5894100" y="1069843"/>
            <a:ext cx="1760094" cy="1558802"/>
          </a:xfrm>
          <a:prstGeom prst="rect">
            <a:avLst/>
          </a:prstGeom>
          <a:ln>
            <a:solidFill>
              <a:srgbClr val="009193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5329585-8A36-4F33-1057-8FCB5BFAA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27"/>
          <a:stretch/>
        </p:blipFill>
        <p:spPr>
          <a:xfrm>
            <a:off x="4157221" y="362977"/>
            <a:ext cx="2017891" cy="92610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36ED3BA-85FA-BFCC-B642-0871FD152349}"/>
              </a:ext>
            </a:extLst>
          </p:cNvPr>
          <p:cNvSpPr txBox="1">
            <a:spLocks/>
          </p:cNvSpPr>
          <p:nvPr/>
        </p:nvSpPr>
        <p:spPr>
          <a:xfrm>
            <a:off x="462811" y="1069843"/>
            <a:ext cx="3397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GB" dirty="0"/>
              <a:t>Working Areas &amp; Research Axis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1C2651-D56F-35AB-3724-D59B0A128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69" y="178653"/>
            <a:ext cx="1503509" cy="3686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7C7E6D7-22E8-809A-69F4-04298BEDC969}"/>
              </a:ext>
            </a:extLst>
          </p:cNvPr>
          <p:cNvSpPr/>
          <p:nvPr/>
        </p:nvSpPr>
        <p:spPr>
          <a:xfrm>
            <a:off x="6319823" y="3059191"/>
            <a:ext cx="2367169" cy="1358678"/>
          </a:xfrm>
          <a:prstGeom prst="rect">
            <a:avLst/>
          </a:prstGeom>
          <a:noFill/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9193"/>
                </a:solidFill>
                <a:latin typeface="Avenir Light" panose="020B0402020203020204" pitchFamily="34" charset="77"/>
              </a:rPr>
              <a:t>JUSTICE</a:t>
            </a:r>
          </a:p>
          <a:p>
            <a:pPr algn="ctr"/>
            <a:endParaRPr lang="en-GB" dirty="0">
              <a:solidFill>
                <a:srgbClr val="009193"/>
              </a:solidFill>
              <a:latin typeface="Avenir Light" panose="020B0402020203020204" pitchFamily="34" charset="77"/>
            </a:endParaRPr>
          </a:p>
          <a:p>
            <a:pPr algn="ctr"/>
            <a:r>
              <a:rPr lang="en-GB" sz="1200" dirty="0">
                <a:latin typeface="Avenir Light" panose="020B0402020203020204" pitchFamily="34" charset="77"/>
              </a:rPr>
              <a:t>Sharing                   Interrelations</a:t>
            </a:r>
          </a:p>
          <a:p>
            <a:pPr algn="ctr"/>
            <a:endParaRPr lang="en-GB" sz="1050" dirty="0">
              <a:latin typeface="Avenir Light" panose="020B0402020203020204" pitchFamily="34" charset="77"/>
            </a:endParaRPr>
          </a:p>
          <a:p>
            <a:pPr algn="ctr"/>
            <a:r>
              <a:rPr lang="en-GB" sz="1050" i="1" dirty="0">
                <a:latin typeface="Avenir Light" panose="020B0402020203020204" pitchFamily="34" charset="77"/>
              </a:rPr>
              <a:t>Inclusive transformative ocean science and fair transition to sustainability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940120-2647-614A-F0E8-A59DC15F20A5}"/>
              </a:ext>
            </a:extLst>
          </p:cNvPr>
          <p:cNvSpPr/>
          <p:nvPr/>
        </p:nvSpPr>
        <p:spPr>
          <a:xfrm>
            <a:off x="3382279" y="3058612"/>
            <a:ext cx="2490619" cy="1358678"/>
          </a:xfrm>
          <a:prstGeom prst="rect">
            <a:avLst/>
          </a:prstGeom>
          <a:noFill/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9193"/>
                </a:solidFill>
                <a:latin typeface="Avenir Light" panose="020B0402020203020204" pitchFamily="34" charset="77"/>
              </a:rPr>
              <a:t>CULTURE</a:t>
            </a:r>
          </a:p>
          <a:p>
            <a:pPr algn="ctr"/>
            <a:endParaRPr lang="en-GB" dirty="0">
              <a:solidFill>
                <a:srgbClr val="009193"/>
              </a:solidFill>
              <a:latin typeface="Avenir Light" panose="020B0402020203020204" pitchFamily="34" charset="77"/>
            </a:endParaRPr>
          </a:p>
          <a:p>
            <a:pPr algn="ctr"/>
            <a:r>
              <a:rPr lang="en-GB" sz="1200" dirty="0">
                <a:latin typeface="Avenir Light" panose="020B0402020203020204" pitchFamily="34" charset="77"/>
              </a:rPr>
              <a:t>Perception                   Connection</a:t>
            </a:r>
          </a:p>
          <a:p>
            <a:pPr algn="ctr"/>
            <a:endParaRPr lang="en-GB" sz="1050" dirty="0">
              <a:latin typeface="Avenir Light" panose="020B0402020203020204" pitchFamily="34" charset="77"/>
            </a:endParaRPr>
          </a:p>
          <a:p>
            <a:pPr algn="ctr"/>
            <a:r>
              <a:rPr lang="en-GB" sz="1050" i="1" dirty="0">
                <a:latin typeface="Avenir Light" panose="020B0402020203020204" pitchFamily="34" charset="77"/>
              </a:rPr>
              <a:t>Ocean literacy, traditional ecological knowledge and territorial linkage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5B30B8E-BEFC-C517-9FBF-67811B9EFD2D}"/>
              </a:ext>
            </a:extLst>
          </p:cNvPr>
          <p:cNvSpPr/>
          <p:nvPr/>
        </p:nvSpPr>
        <p:spPr>
          <a:xfrm>
            <a:off x="462440" y="3060180"/>
            <a:ext cx="2367169" cy="1358678"/>
          </a:xfrm>
          <a:prstGeom prst="rect">
            <a:avLst/>
          </a:prstGeom>
          <a:noFill/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9193"/>
                </a:solidFill>
                <a:latin typeface="Avenir Light" panose="020B0402020203020204" pitchFamily="34" charset="77"/>
              </a:rPr>
              <a:t>HEALTH</a:t>
            </a:r>
          </a:p>
          <a:p>
            <a:pPr algn="ctr"/>
            <a:endParaRPr lang="en-GB" dirty="0">
              <a:solidFill>
                <a:srgbClr val="009193"/>
              </a:solidFill>
              <a:latin typeface="Avenir Light" panose="020B0402020203020204" pitchFamily="34" charset="77"/>
            </a:endParaRPr>
          </a:p>
          <a:p>
            <a:pPr algn="ctr"/>
            <a:r>
              <a:rPr lang="en-GB" sz="1200" dirty="0">
                <a:latin typeface="Avenir Light" panose="020B0402020203020204" pitchFamily="34" charset="77"/>
              </a:rPr>
              <a:t>Monitoring                   Resilience</a:t>
            </a:r>
          </a:p>
          <a:p>
            <a:pPr algn="ctr"/>
            <a:endParaRPr lang="en-GB" sz="1050" dirty="0">
              <a:latin typeface="Avenir Light" panose="020B0402020203020204" pitchFamily="34" charset="77"/>
            </a:endParaRPr>
          </a:p>
          <a:p>
            <a:pPr algn="ctr"/>
            <a:r>
              <a:rPr lang="en-GB" sz="1050" i="1" dirty="0">
                <a:latin typeface="Avenir Light" panose="020B0402020203020204" pitchFamily="34" charset="77"/>
              </a:rPr>
              <a:t>Fostering initiatives under the global health approach</a:t>
            </a:r>
          </a:p>
        </p:txBody>
      </p:sp>
    </p:spTree>
    <p:extLst>
      <p:ext uri="{BB962C8B-B14F-4D97-AF65-F5344CB8AC3E}">
        <p14:creationId xmlns:p14="http://schemas.microsoft.com/office/powerpoint/2010/main" val="349122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C48B78-5126-B398-2606-98734ACA8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21" r="35949" b="-1352"/>
          <a:stretch/>
        </p:blipFill>
        <p:spPr>
          <a:xfrm>
            <a:off x="5250731" y="0"/>
            <a:ext cx="3453721" cy="518382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002C0E0-F7C6-7E4D-A608-FB8AF2543F23}"/>
              </a:ext>
            </a:extLst>
          </p:cNvPr>
          <p:cNvSpPr txBox="1"/>
          <p:nvPr/>
        </p:nvSpPr>
        <p:spPr>
          <a:xfrm>
            <a:off x="439547" y="810078"/>
            <a:ext cx="9964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9193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Projects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BC26F6-98AF-614B-B3FE-D39A32D29674}"/>
              </a:ext>
            </a:extLst>
          </p:cNvPr>
          <p:cNvSpPr txBox="1"/>
          <p:nvPr/>
        </p:nvSpPr>
        <p:spPr>
          <a:xfrm>
            <a:off x="439547" y="1572981"/>
            <a:ext cx="4393697" cy="1323439"/>
          </a:xfrm>
          <a:prstGeom prst="rect">
            <a:avLst/>
          </a:prstGeom>
          <a:noFill/>
          <a:ln>
            <a:solidFill>
              <a:srgbClr val="009193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rPr>
              <a:t>Coastal Zones Under Intensifying Human Activities and Changing Climate: A Regional Programme Integrating Science, Management and Society to Support Ocean Sustainability (Coastal-SOS)</a:t>
            </a:r>
          </a:p>
          <a:p>
            <a:endParaRPr lang="en-GB" sz="1200" b="1" i="0" u="none" strike="noStrike" dirty="0">
              <a:solidFill>
                <a:srgbClr val="185763"/>
              </a:solidFill>
              <a:effectLst/>
              <a:latin typeface="Avenir Book" panose="02000503020000020003" pitchFamily="2" charset="0"/>
            </a:endParaRPr>
          </a:p>
          <a:p>
            <a:r>
              <a:rPr lang="en-GB" sz="1200" i="0" u="none" strike="noStrike" dirty="0">
                <a:solidFill>
                  <a:srgbClr val="185763"/>
                </a:solidFill>
                <a:effectLst/>
                <a:latin typeface="Avenir Book" panose="02000503020000020003" pitchFamily="2" charset="0"/>
              </a:rPr>
              <a:t>Xiamen University - China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402D65-0D17-1046-B6DD-28EB33F9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AC3E98-AA7C-F5D1-33C5-3B64DBD78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69" y="178653"/>
            <a:ext cx="1503509" cy="36864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74DBEDC-26A8-D8F1-8B15-976431C12016}"/>
              </a:ext>
            </a:extLst>
          </p:cNvPr>
          <p:cNvSpPr txBox="1"/>
          <p:nvPr/>
        </p:nvSpPr>
        <p:spPr>
          <a:xfrm>
            <a:off x="439548" y="3343862"/>
            <a:ext cx="4393697" cy="1261884"/>
          </a:xfrm>
          <a:prstGeom prst="rect">
            <a:avLst/>
          </a:prstGeom>
          <a:noFill/>
          <a:ln>
            <a:solidFill>
              <a:srgbClr val="009193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GB" dirty="0"/>
              <a:t>Urbanized coastal sustainability under GCC scenario</a:t>
            </a:r>
          </a:p>
          <a:p>
            <a:endParaRPr lang="en-GB" dirty="0"/>
          </a:p>
          <a:p>
            <a:r>
              <a:rPr lang="en-GB" sz="1200" dirty="0">
                <a:solidFill>
                  <a:srgbClr val="185763"/>
                </a:solidFill>
              </a:rPr>
              <a:t>Instituto de </a:t>
            </a:r>
            <a:r>
              <a:rPr lang="en-GB" sz="1200" dirty="0" err="1">
                <a:solidFill>
                  <a:srgbClr val="185763"/>
                </a:solidFill>
              </a:rPr>
              <a:t>Investigaciones</a:t>
            </a:r>
            <a:r>
              <a:rPr lang="en-GB" sz="1200" dirty="0">
                <a:solidFill>
                  <a:srgbClr val="185763"/>
                </a:solidFill>
              </a:rPr>
              <a:t> Marinas y </a:t>
            </a:r>
            <a:r>
              <a:rPr lang="en-GB" sz="1200" dirty="0" err="1">
                <a:solidFill>
                  <a:srgbClr val="185763"/>
                </a:solidFill>
              </a:rPr>
              <a:t>Costeras</a:t>
            </a:r>
            <a:r>
              <a:rPr lang="en-GB" sz="1200" dirty="0">
                <a:solidFill>
                  <a:srgbClr val="185763"/>
                </a:solidFill>
              </a:rPr>
              <a:t> - </a:t>
            </a:r>
            <a:r>
              <a:rPr lang="en-GB" sz="1200" dirty="0" err="1">
                <a:solidFill>
                  <a:srgbClr val="185763"/>
                </a:solidFill>
              </a:rPr>
              <a:t>IIMyC</a:t>
            </a:r>
            <a:r>
              <a:rPr lang="en-GB" sz="1200" dirty="0">
                <a:solidFill>
                  <a:srgbClr val="185763"/>
                </a:solidFill>
              </a:rPr>
              <a:t>- (Universidad Nacional de Mar del Plata -UNMDP- and </a:t>
            </a:r>
            <a:r>
              <a:rPr lang="en-GB" sz="1200" dirty="0" err="1">
                <a:solidFill>
                  <a:srgbClr val="185763"/>
                </a:solidFill>
              </a:rPr>
              <a:t>Consejo</a:t>
            </a:r>
            <a:r>
              <a:rPr lang="en-GB" sz="1200" dirty="0">
                <a:solidFill>
                  <a:srgbClr val="185763"/>
                </a:solidFill>
              </a:rPr>
              <a:t> Nacional de </a:t>
            </a:r>
            <a:r>
              <a:rPr lang="en-GB" sz="1200" dirty="0" err="1">
                <a:solidFill>
                  <a:srgbClr val="185763"/>
                </a:solidFill>
              </a:rPr>
              <a:t>Investigaciones</a:t>
            </a:r>
            <a:r>
              <a:rPr lang="en-GB" sz="1200" dirty="0">
                <a:solidFill>
                  <a:srgbClr val="185763"/>
                </a:solidFill>
              </a:rPr>
              <a:t> </a:t>
            </a:r>
            <a:r>
              <a:rPr lang="en-GB" sz="1200" dirty="0" err="1">
                <a:solidFill>
                  <a:srgbClr val="185763"/>
                </a:solidFill>
              </a:rPr>
              <a:t>Científicas</a:t>
            </a:r>
            <a:r>
              <a:rPr lang="en-GB" sz="1200" dirty="0">
                <a:solidFill>
                  <a:srgbClr val="185763"/>
                </a:solidFill>
              </a:rPr>
              <a:t> y </a:t>
            </a:r>
            <a:r>
              <a:rPr lang="en-GB" sz="1200" dirty="0" err="1">
                <a:solidFill>
                  <a:srgbClr val="185763"/>
                </a:solidFill>
              </a:rPr>
              <a:t>Técnicas</a:t>
            </a:r>
            <a:r>
              <a:rPr lang="en-GB" sz="1200" dirty="0">
                <a:solidFill>
                  <a:srgbClr val="185763"/>
                </a:solidFill>
              </a:rPr>
              <a:t> -CONICET-) - Argentina</a:t>
            </a:r>
          </a:p>
        </p:txBody>
      </p:sp>
    </p:spTree>
    <p:extLst>
      <p:ext uri="{BB962C8B-B14F-4D97-AF65-F5344CB8AC3E}">
        <p14:creationId xmlns:p14="http://schemas.microsoft.com/office/powerpoint/2010/main" val="183681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A80524-3A1E-BE46-BE0D-3350AF41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6ED3BA-85FA-BFCC-B642-0871FD152349}"/>
              </a:ext>
            </a:extLst>
          </p:cNvPr>
          <p:cNvSpPr txBox="1">
            <a:spLocks/>
          </p:cNvSpPr>
          <p:nvPr/>
        </p:nvSpPr>
        <p:spPr>
          <a:xfrm>
            <a:off x="481026" y="937866"/>
            <a:ext cx="21603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GB" dirty="0"/>
              <a:t>Actions 2021-2023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1C2651-D56F-35AB-3724-D59B0A128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9" y="178653"/>
            <a:ext cx="1503509" cy="36864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5B30B8E-BEFC-C517-9FBF-67811B9EFD2D}"/>
              </a:ext>
            </a:extLst>
          </p:cNvPr>
          <p:cNvSpPr/>
          <p:nvPr/>
        </p:nvSpPr>
        <p:spPr>
          <a:xfrm>
            <a:off x="499880" y="1377043"/>
            <a:ext cx="5545775" cy="2557789"/>
          </a:xfrm>
          <a:prstGeom prst="rect">
            <a:avLst/>
          </a:prstGeom>
          <a:noFill/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latin typeface="Avenir Light" panose="020B0402020203020204" pitchFamily="34" charset="77"/>
              </a:rPr>
              <a:t>1 Session in Marine Litter Marlice Forum (ES)</a:t>
            </a:r>
          </a:p>
          <a:p>
            <a:r>
              <a:rPr lang="en-GB" sz="1200" dirty="0">
                <a:latin typeface="Avenir Light" panose="020B0402020203020204" pitchFamily="34" charset="77"/>
              </a:rPr>
              <a:t>1 Manifesto in the framework of the legally binding agreement about plastic UNEA 5.2 UN Ocean Conference Interactive dialogue 1 (PT)</a:t>
            </a:r>
          </a:p>
          <a:p>
            <a:r>
              <a:rPr lang="en-GB" sz="1200" dirty="0">
                <a:latin typeface="Avenir Light" panose="020B0402020203020204" pitchFamily="34" charset="77"/>
              </a:rPr>
              <a:t>1 Intervention at </a:t>
            </a:r>
            <a:r>
              <a:rPr lang="en-GB" sz="1200" dirty="0" err="1">
                <a:latin typeface="Avenir Light" panose="020B0402020203020204" pitchFamily="34" charset="77"/>
              </a:rPr>
              <a:t>MobyLitter</a:t>
            </a:r>
            <a:r>
              <a:rPr lang="en-GB" sz="1200" dirty="0">
                <a:latin typeface="Avenir Light" panose="020B0402020203020204" pitchFamily="34" charset="77"/>
              </a:rPr>
              <a:t> </a:t>
            </a:r>
            <a:r>
              <a:rPr lang="es-ES" sz="1200" dirty="0" err="1">
                <a:latin typeface="Avenir Light" panose="020B0402020203020204" pitchFamily="34" charset="77"/>
              </a:rPr>
              <a:t>Polytechnic</a:t>
            </a:r>
            <a:r>
              <a:rPr lang="es-ES" sz="1200" dirty="0">
                <a:latin typeface="Avenir Light" panose="020B0402020203020204" pitchFamily="34" charset="77"/>
              </a:rPr>
              <a:t> </a:t>
            </a:r>
            <a:r>
              <a:rPr lang="es-ES" sz="1200" dirty="0" err="1">
                <a:latin typeface="Avenir Light" panose="020B0402020203020204" pitchFamily="34" charset="77"/>
              </a:rPr>
              <a:t>University</a:t>
            </a:r>
            <a:r>
              <a:rPr lang="es-ES" sz="1200" dirty="0">
                <a:latin typeface="Avenir Light" panose="020B0402020203020204" pitchFamily="34" charset="77"/>
              </a:rPr>
              <a:t> </a:t>
            </a:r>
            <a:r>
              <a:rPr lang="es-ES" sz="1200" dirty="0" err="1">
                <a:latin typeface="Avenir Light" panose="020B0402020203020204" pitchFamily="34" charset="77"/>
              </a:rPr>
              <a:t>of</a:t>
            </a:r>
            <a:r>
              <a:rPr lang="es-ES" sz="1200" dirty="0">
                <a:latin typeface="Avenir Light" panose="020B0402020203020204" pitchFamily="34" charset="77"/>
              </a:rPr>
              <a:t> </a:t>
            </a:r>
            <a:r>
              <a:rPr lang="es-ES" sz="1200" dirty="0" err="1">
                <a:latin typeface="Avenir Light" panose="020B0402020203020204" pitchFamily="34" charset="77"/>
              </a:rPr>
              <a:t>the</a:t>
            </a:r>
            <a:r>
              <a:rPr lang="es-ES" sz="1200" dirty="0">
                <a:latin typeface="Avenir Light" panose="020B0402020203020204" pitchFamily="34" charset="77"/>
              </a:rPr>
              <a:t> Marches (IT)</a:t>
            </a:r>
          </a:p>
          <a:p>
            <a:r>
              <a:rPr lang="en-GB" sz="1200" dirty="0">
                <a:latin typeface="Avenir Light" panose="020B0402020203020204" pitchFamily="34" charset="77"/>
              </a:rPr>
              <a:t>1 Side event at the UN Ocean Conference </a:t>
            </a:r>
          </a:p>
          <a:p>
            <a:r>
              <a:rPr lang="en-GB" sz="1200" i="1" dirty="0">
                <a:latin typeface="Avenir Light" panose="020B0402020203020204" pitchFamily="34" charset="77"/>
              </a:rPr>
              <a:t>3 Sessions in Festivals of Barcelona Cities (ES)</a:t>
            </a:r>
          </a:p>
          <a:p>
            <a:r>
              <a:rPr lang="en-GB" sz="1200" i="1" dirty="0">
                <a:latin typeface="Avenir Light" panose="020B0402020203020204" pitchFamily="34" charset="77"/>
              </a:rPr>
              <a:t>1 The month of Ocean Cities (pilot at BCN in collaboration with the BCN local council) </a:t>
            </a:r>
          </a:p>
          <a:p>
            <a:r>
              <a:rPr lang="en-GB" sz="1200" i="1" dirty="0">
                <a:latin typeface="Avenir Light" panose="020B0402020203020204" pitchFamily="34" charset="77"/>
              </a:rPr>
              <a:t>1 Session in </a:t>
            </a:r>
            <a:r>
              <a:rPr lang="es-ES" sz="1200" i="1" dirty="0" err="1">
                <a:latin typeface="Avenir Light" panose="020B0402020203020204" pitchFamily="34" charset="77"/>
              </a:rPr>
              <a:t>An</a:t>
            </a:r>
            <a:r>
              <a:rPr lang="es-ES" sz="1200" i="1" dirty="0">
                <a:latin typeface="Avenir Light" panose="020B0402020203020204" pitchFamily="34" charset="77"/>
              </a:rPr>
              <a:t> </a:t>
            </a:r>
            <a:r>
              <a:rPr lang="es-ES" sz="1200" i="1" dirty="0" err="1">
                <a:latin typeface="Avenir Light" panose="020B0402020203020204" pitchFamily="34" charset="77"/>
              </a:rPr>
              <a:t>Ocean</a:t>
            </a:r>
            <a:r>
              <a:rPr lang="es-ES" sz="1200" i="1" dirty="0">
                <a:latin typeface="Avenir Light" panose="020B0402020203020204" pitchFamily="34" charset="77"/>
              </a:rPr>
              <a:t> </a:t>
            </a:r>
            <a:r>
              <a:rPr lang="es-ES" sz="1200" i="1" dirty="0" err="1">
                <a:latin typeface="Avenir Light" panose="020B0402020203020204" pitchFamily="34" charset="77"/>
              </a:rPr>
              <a:t>of</a:t>
            </a:r>
            <a:r>
              <a:rPr lang="es-ES" sz="1200" i="1" dirty="0">
                <a:latin typeface="Avenir Light" panose="020B0402020203020204" pitchFamily="34" charset="77"/>
              </a:rPr>
              <a:t> </a:t>
            </a:r>
            <a:r>
              <a:rPr lang="es-ES" sz="1200" i="1" dirty="0" err="1">
                <a:latin typeface="Avenir Light" panose="020B0402020203020204" pitchFamily="34" charset="77"/>
              </a:rPr>
              <a:t>Values</a:t>
            </a:r>
            <a:r>
              <a:rPr lang="es-ES" sz="1200" i="1" dirty="0">
                <a:latin typeface="Avenir Light" panose="020B0402020203020204" pitchFamily="34" charset="77"/>
              </a:rPr>
              <a:t>. </a:t>
            </a:r>
            <a:r>
              <a:rPr lang="es-ES" sz="1200" i="1" dirty="0" err="1">
                <a:latin typeface="Avenir Light" panose="020B0402020203020204" pitchFamily="34" charset="77"/>
              </a:rPr>
              <a:t>The</a:t>
            </a:r>
            <a:r>
              <a:rPr lang="es-ES" sz="1200" i="1" dirty="0">
                <a:latin typeface="Avenir Light" panose="020B0402020203020204" pitchFamily="34" charset="77"/>
              </a:rPr>
              <a:t> 5th </a:t>
            </a:r>
            <a:r>
              <a:rPr lang="es-ES" sz="1200" i="1" dirty="0" err="1">
                <a:latin typeface="Avenir Light" panose="020B0402020203020204" pitchFamily="34" charset="77"/>
              </a:rPr>
              <a:t>Community</a:t>
            </a:r>
            <a:r>
              <a:rPr lang="es-ES" sz="1200" i="1" dirty="0">
                <a:latin typeface="Avenir Light" panose="020B0402020203020204" pitchFamily="34" charset="77"/>
              </a:rPr>
              <a:t> Workshop </a:t>
            </a:r>
            <a:r>
              <a:rPr lang="es-ES" sz="1200" i="1" dirty="0" err="1">
                <a:latin typeface="Avenir Light" panose="020B0402020203020204" pitchFamily="34" charset="77"/>
              </a:rPr>
              <a:t>of</a:t>
            </a:r>
            <a:r>
              <a:rPr lang="es-ES" sz="1200" i="1" dirty="0">
                <a:latin typeface="Avenir Light" panose="020B0402020203020204" pitchFamily="34" charset="77"/>
              </a:rPr>
              <a:t> </a:t>
            </a:r>
            <a:r>
              <a:rPr lang="es-ES" sz="1200" i="1" dirty="0" err="1">
                <a:latin typeface="Avenir Light" panose="020B0402020203020204" pitchFamily="34" charset="77"/>
              </a:rPr>
              <a:t>the</a:t>
            </a:r>
            <a:r>
              <a:rPr lang="es-ES" sz="1200" i="1" dirty="0">
                <a:latin typeface="Avenir Light" panose="020B0402020203020204" pitchFamily="34" charset="77"/>
              </a:rPr>
              <a:t> IOC-UNESCO </a:t>
            </a:r>
            <a:r>
              <a:rPr lang="es-ES" sz="1200" i="1" dirty="0" err="1">
                <a:latin typeface="Avenir Light" panose="020B0402020203020204" pitchFamily="34" charset="77"/>
              </a:rPr>
              <a:t>Ocean</a:t>
            </a:r>
            <a:r>
              <a:rPr lang="es-ES" sz="1200" i="1" dirty="0">
                <a:latin typeface="Avenir Light" panose="020B0402020203020204" pitchFamily="34" charset="77"/>
              </a:rPr>
              <a:t> </a:t>
            </a:r>
            <a:r>
              <a:rPr lang="es-ES" sz="1200" i="1" dirty="0" err="1">
                <a:latin typeface="Avenir Light" panose="020B0402020203020204" pitchFamily="34" charset="77"/>
              </a:rPr>
              <a:t>Best</a:t>
            </a:r>
            <a:r>
              <a:rPr lang="es-ES" sz="1200" i="1" dirty="0">
                <a:latin typeface="Avenir Light" panose="020B0402020203020204" pitchFamily="34" charset="77"/>
              </a:rPr>
              <a:t> </a:t>
            </a:r>
            <a:r>
              <a:rPr lang="es-ES" sz="1200" i="1" dirty="0" err="1">
                <a:latin typeface="Avenir Light" panose="020B0402020203020204" pitchFamily="34" charset="77"/>
              </a:rPr>
              <a:t>Practices</a:t>
            </a:r>
            <a:r>
              <a:rPr lang="es-ES" sz="1200" i="1" dirty="0">
                <a:latin typeface="Avenir Light" panose="020B0402020203020204" pitchFamily="34" charset="77"/>
              </a:rPr>
              <a:t> </a:t>
            </a:r>
            <a:r>
              <a:rPr lang="es-ES" sz="1200" i="1" dirty="0" err="1">
                <a:latin typeface="Avenir Light" panose="020B0402020203020204" pitchFamily="34" charset="77"/>
              </a:rPr>
              <a:t>System</a:t>
            </a:r>
            <a:endParaRPr lang="es-ES" sz="1200" i="1" dirty="0">
              <a:latin typeface="Avenir Light" panose="020B0402020203020204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9DC0D35-1E50-5252-4ED7-388DFE516617}"/>
              </a:ext>
            </a:extLst>
          </p:cNvPr>
          <p:cNvSpPr txBox="1"/>
          <p:nvPr/>
        </p:nvSpPr>
        <p:spPr>
          <a:xfrm rot="20975297">
            <a:off x="3784863" y="3622272"/>
            <a:ext cx="5161966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800" i="1" dirty="0">
                <a:solidFill>
                  <a:srgbClr val="009193"/>
                </a:solidFill>
                <a:effectLst/>
                <a:latin typeface="Avenir Light Oblique" panose="020B0402020203090204" pitchFamily="34" charset="77"/>
              </a:rPr>
              <a:t>I. Protect and restore marine and freshwater ecosystems and biodiversity, in line with the EU Biodiversity Strategy 2030</a:t>
            </a:r>
            <a:br>
              <a:rPr lang="en-GB" sz="800" i="1" dirty="0">
                <a:solidFill>
                  <a:srgbClr val="009193"/>
                </a:solidFill>
                <a:latin typeface="Avenir Light Oblique" panose="020B0402020203090204" pitchFamily="34" charset="77"/>
              </a:rPr>
            </a:br>
            <a:r>
              <a:rPr lang="en-GB" sz="800" i="1" dirty="0">
                <a:solidFill>
                  <a:srgbClr val="009193"/>
                </a:solidFill>
                <a:effectLst/>
                <a:latin typeface="Avenir Light Oblique" panose="020B0402020203090204" pitchFamily="34" charset="77"/>
              </a:rPr>
              <a:t>II. Prevent and eliminate pollution of our ocean, seas and waters, in line with the EU Action Plan Towards Zero Pollution for Air, Water and Soil</a:t>
            </a:r>
            <a:br>
              <a:rPr lang="en-GB" sz="800" i="1" dirty="0">
                <a:solidFill>
                  <a:srgbClr val="009193"/>
                </a:solidFill>
                <a:latin typeface="Avenir Light Oblique" panose="020B0402020203090204" pitchFamily="34" charset="77"/>
              </a:rPr>
            </a:br>
            <a:r>
              <a:rPr lang="en-GB" sz="800" i="1" dirty="0">
                <a:solidFill>
                  <a:srgbClr val="009193"/>
                </a:solidFill>
                <a:effectLst/>
                <a:latin typeface="Avenir Light Oblique" panose="020B0402020203090204" pitchFamily="34" charset="77"/>
              </a:rPr>
              <a:t>III. Make the sustainable blue economy carbon-neutral and circular, in line with the proposed European Climate Law and the holistic vision enshrined in the Sustainable Blue Economy Strategy</a:t>
            </a:r>
            <a:endParaRPr lang="en-GB" sz="800" i="1" dirty="0">
              <a:solidFill>
                <a:srgbClr val="009193"/>
              </a:solidFill>
              <a:latin typeface="Avenir Light Oblique" panose="020B0402020203090204" pitchFamily="34" charset="77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8F7FEE6-CBF2-63CF-9AA5-71EE52BE2C26}"/>
              </a:ext>
            </a:extLst>
          </p:cNvPr>
          <p:cNvSpPr txBox="1"/>
          <p:nvPr/>
        </p:nvSpPr>
        <p:spPr>
          <a:xfrm rot="20500588">
            <a:off x="6723730" y="4160463"/>
            <a:ext cx="2333005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800" i="1" dirty="0" err="1">
                <a:solidFill>
                  <a:srgbClr val="009193"/>
                </a:solidFill>
                <a:latin typeface="Avenir Light Oblique" panose="020B0402020203090204" pitchFamily="34" charset="77"/>
              </a:rPr>
              <a:t>i</a:t>
            </a:r>
            <a:r>
              <a:rPr lang="en-GB" sz="800" i="1" dirty="0">
                <a:solidFill>
                  <a:srgbClr val="009193"/>
                </a:solidFill>
                <a:latin typeface="Avenir Light Oblique" panose="020B0402020203090204" pitchFamily="34" charset="77"/>
              </a:rPr>
              <a:t>. </a:t>
            </a:r>
            <a:r>
              <a:rPr lang="en-GB" sz="800" i="1" dirty="0">
                <a:solidFill>
                  <a:srgbClr val="009193"/>
                </a:solidFill>
                <a:effectLst/>
                <a:latin typeface="Avenir Light Oblique" panose="020B0402020203090204" pitchFamily="34" charset="77"/>
              </a:rPr>
              <a:t>Digital Ocean and Water Knowledge System</a:t>
            </a:r>
            <a:br>
              <a:rPr lang="en-GB" sz="800" i="1" dirty="0">
                <a:solidFill>
                  <a:srgbClr val="009193"/>
                </a:solidFill>
                <a:latin typeface="Avenir Light Oblique" panose="020B0402020203090204" pitchFamily="34" charset="77"/>
              </a:rPr>
            </a:br>
            <a:r>
              <a:rPr lang="en-GB" sz="800" i="1" dirty="0">
                <a:solidFill>
                  <a:srgbClr val="009193"/>
                </a:solidFill>
                <a:effectLst/>
                <a:latin typeface="Avenir Light Oblique" panose="020B0402020203090204" pitchFamily="34" charset="77"/>
              </a:rPr>
              <a:t>ii. Public mobilisation and engagement</a:t>
            </a:r>
            <a:endParaRPr lang="en-GB" sz="800" i="1" dirty="0">
              <a:solidFill>
                <a:srgbClr val="009193"/>
              </a:solidFill>
              <a:latin typeface="Avenir Light Oblique" panose="020B0402020203090204" pitchFamily="34" charset="77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8F61CB5-9A9D-BA73-32DF-966009A4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1545">
            <a:off x="6121720" y="2922311"/>
            <a:ext cx="2706220" cy="44952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598EB4E-A00C-7A70-1E84-40D3FC4AF843}"/>
              </a:ext>
            </a:extLst>
          </p:cNvPr>
          <p:cNvSpPr txBox="1">
            <a:spLocks/>
          </p:cNvSpPr>
          <p:nvPr/>
        </p:nvSpPr>
        <p:spPr>
          <a:xfrm>
            <a:off x="7805389" y="2471606"/>
            <a:ext cx="973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GB" dirty="0">
                <a:solidFill>
                  <a:srgbClr val="009193"/>
                </a:solidFill>
              </a:rPr>
              <a:t>Charter</a:t>
            </a:r>
          </a:p>
        </p:txBody>
      </p:sp>
    </p:spTree>
    <p:extLst>
      <p:ext uri="{BB962C8B-B14F-4D97-AF65-F5344CB8AC3E}">
        <p14:creationId xmlns:p14="http://schemas.microsoft.com/office/powerpoint/2010/main" val="129174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362B23D-35CB-3FF2-A298-D9D8B4D845A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67533" y="-4500"/>
            <a:ext cx="3430800" cy="5148000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402D65-0D17-1046-B6DD-28EB33F9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27C03DB-C91E-29E2-FB77-1B67092711E5}"/>
              </a:ext>
            </a:extLst>
          </p:cNvPr>
          <p:cNvSpPr txBox="1"/>
          <p:nvPr/>
        </p:nvSpPr>
        <p:spPr>
          <a:xfrm>
            <a:off x="1811058" y="4046337"/>
            <a:ext cx="217759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9193"/>
                </a:solidFill>
                <a:latin typeface="Avenir Book" panose="02000503020000020003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vsalvo@icm.csic.es</a:t>
            </a:r>
            <a:endParaRPr lang="en-GB" sz="1200" dirty="0">
              <a:solidFill>
                <a:srgbClr val="009193"/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1200" dirty="0">
                <a:solidFill>
                  <a:srgbClr val="009193"/>
                </a:solidFill>
                <a:latin typeface="Avenir Book" panose="02000503020000020003" pitchFamily="2" charset="0"/>
              </a:rPr>
              <a:t>https://ocean-</a:t>
            </a:r>
            <a:r>
              <a:rPr lang="en-GB" sz="1200" dirty="0" err="1">
                <a:solidFill>
                  <a:srgbClr val="009193"/>
                </a:solidFill>
                <a:latin typeface="Avenir Book" panose="02000503020000020003" pitchFamily="2" charset="0"/>
              </a:rPr>
              <a:t>cities.org</a:t>
            </a:r>
            <a:endParaRPr lang="en-GB" sz="1200" dirty="0">
              <a:solidFill>
                <a:srgbClr val="009193"/>
              </a:solidFill>
              <a:latin typeface="Avenir Book" panose="02000503020000020003" pitchFamily="2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E69E5F1-F431-32EF-3BAE-331B9C797F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27"/>
          <a:stretch/>
        </p:blipFill>
        <p:spPr>
          <a:xfrm>
            <a:off x="1913642" y="2861080"/>
            <a:ext cx="2017891" cy="92610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799FB2B-3AFC-D5C5-3D1F-BFCC69AEFD45}"/>
              </a:ext>
            </a:extLst>
          </p:cNvPr>
          <p:cNvSpPr txBox="1"/>
          <p:nvPr/>
        </p:nvSpPr>
        <p:spPr>
          <a:xfrm>
            <a:off x="2181935" y="2097754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9193"/>
                </a:solidFill>
                <a:latin typeface="Avenir Black" panose="02000503020000020003" pitchFamily="2" charset="0"/>
              </a:rPr>
              <a:t>THANK YOU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D65D784-14D7-2B02-AE5E-7DA835A0E4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963" y="473074"/>
            <a:ext cx="807248" cy="95178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D9A5BE4-1D86-30D3-227E-19AD864AB3BB}"/>
              </a:ext>
            </a:extLst>
          </p:cNvPr>
          <p:cNvSpPr txBox="1"/>
          <p:nvPr/>
        </p:nvSpPr>
        <p:spPr>
          <a:xfrm>
            <a:off x="98407" y="4699225"/>
            <a:ext cx="5195891" cy="381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800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venir Light" panose="020B0402020203020204" pitchFamily="34" charset="77"/>
              </a:rPr>
              <a:t>Integrated Coastal Management and Marine Spatial Planning in support of Coastal Resilience</a:t>
            </a:r>
          </a:p>
          <a:p>
            <a:pPr algn="ctr">
              <a:lnSpc>
                <a:spcPct val="120000"/>
              </a:lnSpc>
            </a:pPr>
            <a:r>
              <a:rPr lang="en-GB" sz="80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venir Light" panose="020B0402020203020204" pitchFamily="34" charset="77"/>
              </a:rPr>
              <a:t>UN Decade Collaborative Centre for Coastal Resilience - University of Bologna - Workshop – January 18, 2023</a:t>
            </a:r>
            <a:endParaRPr lang="es-ES" sz="80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220363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CM 2">
      <a:dk1>
        <a:sysClr val="windowText" lastClr="000000"/>
      </a:dk1>
      <a:lt1>
        <a:sysClr val="window" lastClr="FFFFFF"/>
      </a:lt1>
      <a:dk2>
        <a:srgbClr val="000090"/>
      </a:dk2>
      <a:lt2>
        <a:srgbClr val="F8FFFF"/>
      </a:lt2>
      <a:accent1>
        <a:srgbClr val="011757"/>
      </a:accent1>
      <a:accent2>
        <a:srgbClr val="EA4765"/>
      </a:accent2>
      <a:accent3>
        <a:srgbClr val="DA2B71"/>
      </a:accent3>
      <a:accent4>
        <a:srgbClr val="009BE5"/>
      </a:accent4>
      <a:accent5>
        <a:srgbClr val="007EB2"/>
      </a:accent5>
      <a:accent6>
        <a:srgbClr val="00B1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3607</TotalTime>
  <Words>709</Words>
  <Application>Microsoft Macintosh PowerPoint</Application>
  <PresentationFormat>Presentación en pantalla (16:9)</PresentationFormat>
  <Paragraphs>98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Avenir Black</vt:lpstr>
      <vt:lpstr>Avenir Book</vt:lpstr>
      <vt:lpstr>Avenir Light</vt:lpstr>
      <vt:lpstr>Avenir Light Oblique</vt:lpstr>
      <vt:lpstr>Calibri</vt:lpstr>
      <vt:lpstr>Gill Sans MT</vt:lpstr>
      <vt:lpstr>Custom Design</vt:lpstr>
      <vt:lpstr>Paquete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Pablo Tull</dc:creator>
  <cp:lastModifiedBy>Vanessa Sarah Salvo</cp:lastModifiedBy>
  <cp:revision>99</cp:revision>
  <dcterms:created xsi:type="dcterms:W3CDTF">2020-01-20T11:18:10Z</dcterms:created>
  <dcterms:modified xsi:type="dcterms:W3CDTF">2023-01-17T23:01:31Z</dcterms:modified>
</cp:coreProperties>
</file>