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5"/>
  </p:notesMasterIdLst>
  <p:sldIdLst>
    <p:sldId id="936" r:id="rId3"/>
    <p:sldId id="279" r:id="rId4"/>
    <p:sldId id="281" r:id="rId5"/>
    <p:sldId id="282" r:id="rId6"/>
    <p:sldId id="930" r:id="rId7"/>
    <p:sldId id="933" r:id="rId8"/>
    <p:sldId id="932" r:id="rId9"/>
    <p:sldId id="917" r:id="rId10"/>
    <p:sldId id="920" r:id="rId11"/>
    <p:sldId id="937" r:id="rId12"/>
    <p:sldId id="939" r:id="rId13"/>
    <p:sldId id="93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0"/>
    <p:restoredTop sz="94694"/>
  </p:normalViewPr>
  <p:slideViewPr>
    <p:cSldViewPr snapToGrid="0">
      <p:cViewPr varScale="1">
        <p:scale>
          <a:sx n="61" d="100"/>
          <a:sy n="61" d="100"/>
        </p:scale>
        <p:origin x="7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8E971-3CA9-4FC2-9E32-48828B8B9526}" type="datetimeFigureOut">
              <a:rPr lang="en-GB" smtClean="0"/>
              <a:t>17/01/2023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1CCF8-4B4F-4BC6-B314-FEEA6CF3B1C9}" type="slidenum">
              <a:rPr lang="en-GB" smtClean="0"/>
              <a:t>‹#›</a:t>
            </a:fld>
            <a:endParaRPr lang="en-GB"/>
          </a:p>
        </p:txBody>
      </p:sp>
    </p:spTree>
    <p:extLst>
      <p:ext uri="{BB962C8B-B14F-4D97-AF65-F5344CB8AC3E}">
        <p14:creationId xmlns:p14="http://schemas.microsoft.com/office/powerpoint/2010/main" val="188757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9AF3D-CF10-437C-B048-4A128116058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27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CoastPredict is going to develop  both observing and modelling for predictions considering the experience at the large scale. For the Coastal scale CoastPredict is going to start new networks with emerging technologies, developing the international standards and develop new modelling to consider the emerging definition of the global coastal ocean and the need of calibrated/validated coastal models</a:t>
            </a:r>
            <a:endParaRPr/>
          </a:p>
        </p:txBody>
      </p:sp>
      <p:sp>
        <p:nvSpPr>
          <p:cNvPr id="184" name="Google Shape;1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048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CoastPredict</a:t>
            </a:r>
            <a:r>
              <a:rPr lang="en-US" sz="1200" kern="1200" dirty="0">
                <a:solidFill>
                  <a:schemeClr val="tx1"/>
                </a:solidFill>
                <a:effectLst/>
                <a:latin typeface="+mn-lt"/>
                <a:ea typeface="+mn-ea"/>
                <a:cs typeface="+mn-cs"/>
              </a:rPr>
              <a:t> will revolutionize the coastal modelling by downscaling the open ocean free information at the urban scale to forecast important environmental conditions such as salt intrusion from estuaries. Here you see such a forecasting system showing the red-salty waters entering the river and the wetlands.</a:t>
            </a:r>
            <a:endParaRPr lang="en-I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T" sz="1200" kern="1200" dirty="0">
              <a:solidFill>
                <a:schemeClr val="tx1"/>
              </a:solidFill>
              <a:effectLst/>
              <a:latin typeface="+mn-lt"/>
              <a:ea typeface="+mn-ea"/>
              <a:cs typeface="+mn-cs"/>
            </a:endParaRPr>
          </a:p>
          <a:p>
            <a:endParaRPr lang="en-IT" dirty="0"/>
          </a:p>
        </p:txBody>
      </p:sp>
      <p:sp>
        <p:nvSpPr>
          <p:cNvPr id="4" name="Slide Number Placeholder 3"/>
          <p:cNvSpPr>
            <a:spLocks noGrp="1"/>
          </p:cNvSpPr>
          <p:nvPr>
            <p:ph type="sldNum" sz="quarter" idx="5"/>
          </p:nvPr>
        </p:nvSpPr>
        <p:spPr/>
        <p:txBody>
          <a:bodyPr/>
          <a:lstStyle/>
          <a:p>
            <a:fld id="{AD948ECE-421C-4A36-A451-CEE88EDC50DF}" type="slidenum">
              <a:rPr lang="en-US" smtClean="0"/>
              <a:t>9</a:t>
            </a:fld>
            <a:endParaRPr lang="en-US"/>
          </a:p>
        </p:txBody>
      </p:sp>
    </p:spTree>
    <p:extLst>
      <p:ext uri="{BB962C8B-B14F-4D97-AF65-F5344CB8AC3E}">
        <p14:creationId xmlns:p14="http://schemas.microsoft.com/office/powerpoint/2010/main" val="3375894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0BF96-93B4-48F2-8F00-59720B906E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23EF8024-A439-4F11-AC78-4AEBA1CB5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14EC7C11-2358-42C6-891F-B342C27C556E}"/>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9BE13A31-371C-489B-A80E-F73DAE5F1C2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F44247F6-1AA8-4476-ABAD-3CE6A03F53B2}"/>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1905275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59820-8A8E-47B3-8D87-54DCFFA5A5AF}"/>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8C9C4A0-DE13-49B2-B831-D44A2BA8D49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A4E20E6B-E3C3-4093-9221-56BD4E289C5B}"/>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B6574F92-BEF2-46C9-B544-FF1046149FCB}"/>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29361E6-4CCC-41A1-815A-CBF9D47BAA6F}"/>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403073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84D3DD3-B8EB-4A75-89FE-6C05740C2F28}"/>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F64B4ECD-6320-4929-AA19-BBD875E2720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B654182-FDD4-4B0D-88BE-3CE7A3365AC2}"/>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DD0B10B5-2735-4DE5-9590-B2A788AB662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D8A07EC-5BCA-4119-AB01-3E84BABF766E}"/>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3584340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A9E7168-8D9A-4416-A0C2-969D5DDDA1C6}"/>
              </a:ext>
            </a:extLst>
          </p:cNvPr>
          <p:cNvSpPr>
            <a:spLocks noGrp="1"/>
          </p:cNvSpPr>
          <p:nvPr>
            <p:ph type="pic" idx="1" hasCustomPrompt="1"/>
          </p:nvPr>
        </p:nvSpPr>
        <p:spPr>
          <a:xfrm>
            <a:off x="5183188" y="987426"/>
            <a:ext cx="1169987" cy="1336674"/>
          </a:xfrm>
        </p:spPr>
        <p:txBody>
          <a:bodyPr>
            <a:normAutofit/>
          </a:bodyPr>
          <a:lstStyle>
            <a:lvl1pPr marL="0" indent="0">
              <a:buNone/>
              <a:defRPr sz="16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Insert </a:t>
            </a:r>
            <a:r>
              <a:rPr lang="fr-FR" err="1"/>
              <a:t>your</a:t>
            </a:r>
            <a:r>
              <a:rPr lang="fr-FR"/>
              <a:t> photo </a:t>
            </a:r>
            <a:r>
              <a:rPr lang="fr-FR" err="1"/>
              <a:t>here</a:t>
            </a:r>
            <a:endParaRPr lang="fr-FR"/>
          </a:p>
        </p:txBody>
      </p:sp>
    </p:spTree>
    <p:extLst>
      <p:ext uri="{BB962C8B-B14F-4D97-AF65-F5344CB8AC3E}">
        <p14:creationId xmlns:p14="http://schemas.microsoft.com/office/powerpoint/2010/main" val="2953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0BF96-93B4-48F2-8F00-59720B906E3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23EF8024-A439-4F11-AC78-4AEBA1CB5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14EC7C11-2358-42C6-891F-B342C27C556E}"/>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9BE13A31-371C-489B-A80E-F73DAE5F1C2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F44247F6-1AA8-4476-ABAD-3CE6A03F53B2}"/>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885804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B922E-EAFA-4E57-8667-55E604335DE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69FE2BE0-FB1C-4A48-9476-5C7F91498C7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75B6CD3-6B0D-4641-B2B2-7D6767D58976}"/>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7C74C933-F161-48BE-8B99-BCA4A7BCDD57}"/>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B5D92F5-E218-4FD6-8D7D-93469FEF79BC}"/>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3446695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E718D-E555-4FB3-87F8-A72880F9BE5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E4809B57-DF6C-43DE-B62E-56F8D29CD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942A117-2C0E-4795-8115-3F0DA6E86F49}"/>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163BBD07-600E-41A3-AAF4-CCDF5A0492A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DB89244-F6AC-40A3-8F6B-EBB9401F0E49}"/>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959119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970D5-E8D3-4DCC-8997-9E312141B7C8}"/>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CFF230A2-09BF-4D38-B856-9C70B2E80ED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7D0C6A8A-5509-411C-B4BD-A0D541CED5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5AAF9469-4197-47C4-AF42-9109204860B3}"/>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6" name="Espace réservé du pied de page 5">
            <a:extLst>
              <a:ext uri="{FF2B5EF4-FFF2-40B4-BE49-F238E27FC236}">
                <a16:creationId xmlns:a16="http://schemas.microsoft.com/office/drawing/2014/main" id="{91061306-AF70-4CF0-89E4-D47173DEBF08}"/>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8B43093-1AB9-492F-B622-5678D8A772C0}"/>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170877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E7B0D-ED78-426C-85F6-4ED7A381EE57}"/>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562B7157-0582-4C73-858C-96301868C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55CC052-A22D-4AC1-A26E-78C498A226D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0470B1AA-92D2-4983-9F0B-0B9BC65B3D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D89D000-143A-45E5-9A00-CB5671B2AB4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3512AD0C-DC77-43F8-B93D-1E88458CCF2E}"/>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8" name="Espace réservé du pied de page 7">
            <a:extLst>
              <a:ext uri="{FF2B5EF4-FFF2-40B4-BE49-F238E27FC236}">
                <a16:creationId xmlns:a16="http://schemas.microsoft.com/office/drawing/2014/main" id="{0C688223-C383-495B-9119-D1A8CB771641}"/>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6146C9FF-28EE-4A95-8669-96D12A669CBD}"/>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3698192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99DA63-29D4-4498-B832-B8A9493ED558}"/>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B6043BEF-6B8F-47F7-BB42-95EAEC1CA10F}"/>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4" name="Espace réservé du pied de page 3">
            <a:extLst>
              <a:ext uri="{FF2B5EF4-FFF2-40B4-BE49-F238E27FC236}">
                <a16:creationId xmlns:a16="http://schemas.microsoft.com/office/drawing/2014/main" id="{9C909DA2-916B-44AD-A8C1-13592B3C3605}"/>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F217D07C-F9C1-4A12-B304-D0598A13190C}"/>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296088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50F5A0-2250-4C63-B06D-3CA97A57DBBD}"/>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3" name="Espace réservé du pied de page 2">
            <a:extLst>
              <a:ext uri="{FF2B5EF4-FFF2-40B4-BE49-F238E27FC236}">
                <a16:creationId xmlns:a16="http://schemas.microsoft.com/office/drawing/2014/main" id="{C11C1379-7697-48FC-A4CC-4581CD16A68F}"/>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492945A9-37D1-4136-B2A1-6776A2EB5BDC}"/>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41123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B922E-EAFA-4E57-8667-55E604335DE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69FE2BE0-FB1C-4A48-9476-5C7F91498C7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75B6CD3-6B0D-4641-B2B2-7D6767D58976}"/>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7C74C933-F161-48BE-8B99-BCA4A7BCDD57}"/>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B5D92F5-E218-4FD6-8D7D-93469FEF79BC}"/>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924805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57A5D-D618-421F-AACA-A96F6EBDB5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E9F5F775-E1F9-44D2-9BBA-C0D4069B2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B15E96B9-9267-4F76-B6EA-14C0A6B95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17A14A-A2D0-4C63-816D-F13AC602369A}"/>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6" name="Espace réservé du pied de page 5">
            <a:extLst>
              <a:ext uri="{FF2B5EF4-FFF2-40B4-BE49-F238E27FC236}">
                <a16:creationId xmlns:a16="http://schemas.microsoft.com/office/drawing/2014/main" id="{6A286F55-C254-4C15-ACDA-F817C56E4D9D}"/>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1748D46-A2B1-4A90-8AF8-F55FDE011884}"/>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1926518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AD570-EBD7-4D24-8ECE-C6EF64DE77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5F749BD3-94AD-4DCF-B8DD-7E096B63B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6CE231DF-93B1-4FA7-AB86-369D9AC5D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C94B99-F0FA-475E-B444-7E8F348EB5CD}"/>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6" name="Espace réservé du pied de page 5">
            <a:extLst>
              <a:ext uri="{FF2B5EF4-FFF2-40B4-BE49-F238E27FC236}">
                <a16:creationId xmlns:a16="http://schemas.microsoft.com/office/drawing/2014/main" id="{C8EAE54A-8FA2-4FB9-A8D4-F32E50E6BB9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B4AAF63-B3F7-410A-ADB3-4CBB07E63F36}"/>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3997395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59820-8A8E-47B3-8D87-54DCFFA5A5AF}"/>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8C9C4A0-DE13-49B2-B831-D44A2BA8D49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A4E20E6B-E3C3-4093-9221-56BD4E289C5B}"/>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B6574F92-BEF2-46C9-B544-FF1046149FCB}"/>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29361E6-4CCC-41A1-815A-CBF9D47BAA6F}"/>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68747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84D3DD3-B8EB-4A75-89FE-6C05740C2F28}"/>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F64B4ECD-6320-4929-AA19-BBD875E2720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B654182-FDD4-4B0D-88BE-3CE7A3365AC2}"/>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DD0B10B5-2735-4DE5-9590-B2A788AB662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D8A07EC-5BCA-4119-AB01-3E84BABF766E}"/>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1534124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A9E7168-8D9A-4416-A0C2-969D5DDDA1C6}"/>
              </a:ext>
            </a:extLst>
          </p:cNvPr>
          <p:cNvSpPr>
            <a:spLocks noGrp="1"/>
          </p:cNvSpPr>
          <p:nvPr>
            <p:ph type="pic" idx="1" hasCustomPrompt="1"/>
          </p:nvPr>
        </p:nvSpPr>
        <p:spPr>
          <a:xfrm>
            <a:off x="5183188" y="987426"/>
            <a:ext cx="1169987" cy="1336674"/>
          </a:xfrm>
        </p:spPr>
        <p:txBody>
          <a:bodyPr>
            <a:normAutofit/>
          </a:bodyPr>
          <a:lstStyle>
            <a:lvl1pPr marL="0" indent="0">
              <a:buNone/>
              <a:defRPr sz="16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Insert </a:t>
            </a:r>
            <a:r>
              <a:rPr lang="fr-FR" err="1"/>
              <a:t>your</a:t>
            </a:r>
            <a:r>
              <a:rPr lang="fr-FR"/>
              <a:t> photo </a:t>
            </a:r>
            <a:r>
              <a:rPr lang="fr-FR" err="1"/>
              <a:t>here</a:t>
            </a:r>
            <a:endParaRPr lang="fr-FR"/>
          </a:p>
        </p:txBody>
      </p:sp>
    </p:spTree>
    <p:extLst>
      <p:ext uri="{BB962C8B-B14F-4D97-AF65-F5344CB8AC3E}">
        <p14:creationId xmlns:p14="http://schemas.microsoft.com/office/powerpoint/2010/main" val="237455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E718D-E555-4FB3-87F8-A72880F9BE5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E4809B57-DF6C-43DE-B62E-56F8D29CD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942A117-2C0E-4795-8115-3F0DA6E86F49}"/>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163BBD07-600E-41A3-AAF4-CCDF5A0492AD}"/>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2DB89244-F6AC-40A3-8F6B-EBB9401F0E49}"/>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386872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970D5-E8D3-4DCC-8997-9E312141B7C8}"/>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CFF230A2-09BF-4D38-B856-9C70B2E80ED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7D0C6A8A-5509-411C-B4BD-A0D541CED5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5AAF9469-4197-47C4-AF42-9109204860B3}"/>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6" name="Espace réservé du pied de page 5">
            <a:extLst>
              <a:ext uri="{FF2B5EF4-FFF2-40B4-BE49-F238E27FC236}">
                <a16:creationId xmlns:a16="http://schemas.microsoft.com/office/drawing/2014/main" id="{91061306-AF70-4CF0-89E4-D47173DEBF08}"/>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8B43093-1AB9-492F-B622-5678D8A772C0}"/>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21063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E7B0D-ED78-426C-85F6-4ED7A381EE57}"/>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562B7157-0582-4C73-858C-96301868C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55CC052-A22D-4AC1-A26E-78C498A226D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0470B1AA-92D2-4983-9F0B-0B9BC65B3D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D89D000-143A-45E5-9A00-CB5671B2AB4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3512AD0C-DC77-43F8-B93D-1E88458CCF2E}"/>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8" name="Espace réservé du pied de page 7">
            <a:extLst>
              <a:ext uri="{FF2B5EF4-FFF2-40B4-BE49-F238E27FC236}">
                <a16:creationId xmlns:a16="http://schemas.microsoft.com/office/drawing/2014/main" id="{0C688223-C383-495B-9119-D1A8CB771641}"/>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6146C9FF-28EE-4A95-8669-96D12A669CBD}"/>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11729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99DA63-29D4-4498-B832-B8A9493ED558}"/>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B6043BEF-6B8F-47F7-BB42-95EAEC1CA10F}"/>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4" name="Espace réservé du pied de page 3">
            <a:extLst>
              <a:ext uri="{FF2B5EF4-FFF2-40B4-BE49-F238E27FC236}">
                <a16:creationId xmlns:a16="http://schemas.microsoft.com/office/drawing/2014/main" id="{9C909DA2-916B-44AD-A8C1-13592B3C3605}"/>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F217D07C-F9C1-4A12-B304-D0598A13190C}"/>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296057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50F5A0-2250-4C63-B06D-3CA97A57DBBD}"/>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3" name="Espace réservé du pied de page 2">
            <a:extLst>
              <a:ext uri="{FF2B5EF4-FFF2-40B4-BE49-F238E27FC236}">
                <a16:creationId xmlns:a16="http://schemas.microsoft.com/office/drawing/2014/main" id="{C11C1379-7697-48FC-A4CC-4581CD16A68F}"/>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492945A9-37D1-4136-B2A1-6776A2EB5BDC}"/>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356304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57A5D-D618-421F-AACA-A96F6EBDB5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E9F5F775-E1F9-44D2-9BBA-C0D4069B2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B15E96B9-9267-4F76-B6EA-14C0A6B95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17A14A-A2D0-4C63-816D-F13AC602369A}"/>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6" name="Espace réservé du pied de page 5">
            <a:extLst>
              <a:ext uri="{FF2B5EF4-FFF2-40B4-BE49-F238E27FC236}">
                <a16:creationId xmlns:a16="http://schemas.microsoft.com/office/drawing/2014/main" id="{6A286F55-C254-4C15-ACDA-F817C56E4D9D}"/>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B1748D46-A2B1-4A90-8AF8-F55FDE011884}"/>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109102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AD570-EBD7-4D24-8ECE-C6EF64DE77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5F749BD3-94AD-4DCF-B8DD-7E096B63B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6CE231DF-93B1-4FA7-AB86-369D9AC5D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C94B99-F0FA-475E-B444-7E8F348EB5CD}"/>
              </a:ext>
            </a:extLst>
          </p:cNvPr>
          <p:cNvSpPr>
            <a:spLocks noGrp="1"/>
          </p:cNvSpPr>
          <p:nvPr>
            <p:ph type="dt" sz="half" idx="10"/>
          </p:nvPr>
        </p:nvSpPr>
        <p:spPr/>
        <p:txBody>
          <a:bodyPr/>
          <a:lstStyle/>
          <a:p>
            <a:fld id="{7B01E217-0692-494F-8D53-B28C7A445549}" type="datetimeFigureOut">
              <a:rPr lang="en-GB" smtClean="0"/>
              <a:t>17/01/2023</a:t>
            </a:fld>
            <a:endParaRPr lang="en-GB"/>
          </a:p>
        </p:txBody>
      </p:sp>
      <p:sp>
        <p:nvSpPr>
          <p:cNvPr id="6" name="Espace réservé du pied de page 5">
            <a:extLst>
              <a:ext uri="{FF2B5EF4-FFF2-40B4-BE49-F238E27FC236}">
                <a16:creationId xmlns:a16="http://schemas.microsoft.com/office/drawing/2014/main" id="{C8EAE54A-8FA2-4FB9-A8D4-F32E50E6BB9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B4AAF63-B3F7-410A-ADB3-4CBB07E63F36}"/>
              </a:ext>
            </a:extLst>
          </p:cNvPr>
          <p:cNvSpPr>
            <a:spLocks noGrp="1"/>
          </p:cNvSpPr>
          <p:nvPr>
            <p:ph type="sldNum" sz="quarter" idx="12"/>
          </p:nvPr>
        </p:nvSpPr>
        <p:spPr/>
        <p:txBody>
          <a:bodyPr/>
          <a:lstStyle/>
          <a:p>
            <a:fld id="{7DE78FAD-5615-4AAF-A872-B455812182DE}" type="slidenum">
              <a:rPr lang="en-GB" smtClean="0"/>
              <a:t>‹#›</a:t>
            </a:fld>
            <a:endParaRPr lang="en-GB"/>
          </a:p>
        </p:txBody>
      </p:sp>
    </p:spTree>
    <p:extLst>
      <p:ext uri="{BB962C8B-B14F-4D97-AF65-F5344CB8AC3E}">
        <p14:creationId xmlns:p14="http://schemas.microsoft.com/office/powerpoint/2010/main" val="23887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96DAC541-7B7A-43D3-8B79-37D633B846F1}">
                <asvg:svgBlip xmlns:asvg="http://schemas.microsoft.com/office/drawing/2016/SVG/main" r:embed="rId15"/>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BC8029-4F07-4DA7-9667-77167580F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6C40DB9A-CCBC-4806-B038-D8FBC24B7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860A7719-5157-474D-85F0-216999258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C6831254-2512-4777-B70B-27F9B589E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C095933E-FE3B-4F30-8307-F74650219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78FAD-5615-4AAF-A872-B455812182DE}" type="slidenum">
              <a:rPr lang="en-GB" smtClean="0"/>
              <a:t>‹#›</a:t>
            </a:fld>
            <a:endParaRPr lang="en-GB"/>
          </a:p>
        </p:txBody>
      </p:sp>
    </p:spTree>
    <p:extLst>
      <p:ext uri="{BB962C8B-B14F-4D97-AF65-F5344CB8AC3E}">
        <p14:creationId xmlns:p14="http://schemas.microsoft.com/office/powerpoint/2010/main" val="287083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96DAC541-7B7A-43D3-8B79-37D633B846F1}">
                <asvg:svgBlip xmlns:asvg="http://schemas.microsoft.com/office/drawing/2016/SVG/main" r:embed="rId15"/>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BC8029-4F07-4DA7-9667-77167580F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6C40DB9A-CCBC-4806-B038-D8FBC24B7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860A7719-5157-474D-85F0-216999258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1E217-0692-494F-8D53-B28C7A445549}" type="datetimeFigureOut">
              <a:rPr lang="en-GB" smtClean="0"/>
              <a:t>17/01/2023</a:t>
            </a:fld>
            <a:endParaRPr lang="en-GB"/>
          </a:p>
        </p:txBody>
      </p:sp>
      <p:sp>
        <p:nvSpPr>
          <p:cNvPr id="5" name="Espace réservé du pied de page 4">
            <a:extLst>
              <a:ext uri="{FF2B5EF4-FFF2-40B4-BE49-F238E27FC236}">
                <a16:creationId xmlns:a16="http://schemas.microsoft.com/office/drawing/2014/main" id="{C6831254-2512-4777-B70B-27F9B589E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C095933E-FE3B-4F30-8307-F74650219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78FAD-5615-4AAF-A872-B455812182DE}" type="slidenum">
              <a:rPr lang="en-GB" smtClean="0"/>
              <a:t>‹#›</a:t>
            </a:fld>
            <a:endParaRPr lang="en-GB"/>
          </a:p>
        </p:txBody>
      </p:sp>
    </p:spTree>
    <p:extLst>
      <p:ext uri="{BB962C8B-B14F-4D97-AF65-F5344CB8AC3E}">
        <p14:creationId xmlns:p14="http://schemas.microsoft.com/office/powerpoint/2010/main" val="17333872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emf"/><Relationship Id="rId11" Type="http://schemas.openxmlformats.org/officeDocument/2006/relationships/image" Target="../media/image12.gif"/><Relationship Id="rId5" Type="http://schemas.openxmlformats.org/officeDocument/2006/relationships/image" Target="../media/image6.emf"/><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www.coastpredict.org" TargetMode="Externa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hyperlink" Target="http://www.coastpredic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Placeholder 4" descr="A person smiling for the camera&#10;&#10;Description automatically generated with medium confidence">
            <a:extLst>
              <a:ext uri="{FF2B5EF4-FFF2-40B4-BE49-F238E27FC236}">
                <a16:creationId xmlns:a16="http://schemas.microsoft.com/office/drawing/2014/main" id="{3E7F8F52-1D2F-4ED3-BF5E-EFBA1C315D8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4537" b="4537"/>
          <a:stretch>
            <a:fillRect/>
          </a:stretch>
        </p:blipFill>
        <p:spPr>
          <a:xfrm>
            <a:off x="1423988" y="3086100"/>
            <a:ext cx="2087562" cy="2087563"/>
          </a:xfrm>
          <a:prstGeom prst="ellipse">
            <a:avLst/>
          </a:prstGeom>
          <a:ln w="38100">
            <a:solidFill>
              <a:schemeClr val="bg1"/>
            </a:solidFill>
          </a:ln>
        </p:spPr>
      </p:pic>
      <p:pic>
        <p:nvPicPr>
          <p:cNvPr id="12" name="Image 11">
            <a:extLst>
              <a:ext uri="{FF2B5EF4-FFF2-40B4-BE49-F238E27FC236}">
                <a16:creationId xmlns:a16="http://schemas.microsoft.com/office/drawing/2014/main" id="{E427D0EC-71A2-47C4-BDD0-C86519B36191}"/>
              </a:ext>
            </a:extLst>
          </p:cNvPr>
          <p:cNvPicPr>
            <a:picLocks noChangeAspect="1"/>
          </p:cNvPicPr>
          <p:nvPr/>
        </p:nvPicPr>
        <p:blipFill>
          <a:blip r:embed="rId5"/>
          <a:stretch>
            <a:fillRect/>
          </a:stretch>
        </p:blipFill>
        <p:spPr>
          <a:xfrm>
            <a:off x="1298459" y="3176593"/>
            <a:ext cx="470986" cy="379405"/>
          </a:xfrm>
          <a:prstGeom prst="rect">
            <a:avLst/>
          </a:prstGeom>
        </p:spPr>
      </p:pic>
      <p:pic>
        <p:nvPicPr>
          <p:cNvPr id="8" name="Image 7">
            <a:extLst>
              <a:ext uri="{FF2B5EF4-FFF2-40B4-BE49-F238E27FC236}">
                <a16:creationId xmlns:a16="http://schemas.microsoft.com/office/drawing/2014/main" id="{1E62A7CF-65F6-46DF-A1E1-590A8E429D19}"/>
              </a:ext>
            </a:extLst>
          </p:cNvPr>
          <p:cNvPicPr>
            <a:picLocks noChangeAspect="1"/>
          </p:cNvPicPr>
          <p:nvPr/>
        </p:nvPicPr>
        <p:blipFill>
          <a:blip r:embed="rId6"/>
          <a:stretch>
            <a:fillRect/>
          </a:stretch>
        </p:blipFill>
        <p:spPr>
          <a:xfrm>
            <a:off x="751840" y="353053"/>
            <a:ext cx="1343186" cy="1287220"/>
          </a:xfrm>
          <a:prstGeom prst="rect">
            <a:avLst/>
          </a:prstGeom>
        </p:spPr>
      </p:pic>
      <p:cxnSp>
        <p:nvCxnSpPr>
          <p:cNvPr id="9" name="Connecteur droit 8">
            <a:extLst>
              <a:ext uri="{FF2B5EF4-FFF2-40B4-BE49-F238E27FC236}">
                <a16:creationId xmlns:a16="http://schemas.microsoft.com/office/drawing/2014/main" id="{3BD2C24D-2C1A-431C-AEB2-0C31529D75CC}"/>
              </a:ext>
            </a:extLst>
          </p:cNvPr>
          <p:cNvCxnSpPr>
            <a:cxnSpLocks/>
          </p:cNvCxnSpPr>
          <p:nvPr/>
        </p:nvCxnSpPr>
        <p:spPr>
          <a:xfrm>
            <a:off x="2681522" y="1934953"/>
            <a:ext cx="0" cy="650116"/>
          </a:xfrm>
          <a:prstGeom prst="line">
            <a:avLst/>
          </a:prstGeom>
          <a:ln w="38100">
            <a:solidFill>
              <a:srgbClr val="0CAED9"/>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946A0D3D-1A5F-4DBF-BD97-5D0F9E828611}"/>
              </a:ext>
            </a:extLst>
          </p:cNvPr>
          <p:cNvPicPr>
            <a:picLocks noChangeAspect="1"/>
          </p:cNvPicPr>
          <p:nvPr/>
        </p:nvPicPr>
        <p:blipFill>
          <a:blip r:embed="rId7"/>
          <a:stretch>
            <a:fillRect/>
          </a:stretch>
        </p:blipFill>
        <p:spPr>
          <a:xfrm>
            <a:off x="9936408" y="3825150"/>
            <a:ext cx="2705100" cy="2197100"/>
          </a:xfrm>
          <a:prstGeom prst="rect">
            <a:avLst/>
          </a:prstGeom>
        </p:spPr>
      </p:pic>
      <p:sp>
        <p:nvSpPr>
          <p:cNvPr id="11" name="Rectangle : coins arrondis 10">
            <a:extLst>
              <a:ext uri="{FF2B5EF4-FFF2-40B4-BE49-F238E27FC236}">
                <a16:creationId xmlns:a16="http://schemas.microsoft.com/office/drawing/2014/main" id="{45B89777-8BD6-44F8-8FEB-F5223E6116A5}"/>
              </a:ext>
            </a:extLst>
          </p:cNvPr>
          <p:cNvSpPr/>
          <p:nvPr/>
        </p:nvSpPr>
        <p:spPr>
          <a:xfrm>
            <a:off x="3636407" y="3366295"/>
            <a:ext cx="4173813" cy="453517"/>
          </a:xfrm>
          <a:prstGeom prst="roundRect">
            <a:avLst>
              <a:gd name="adj" fmla="val 50000"/>
            </a:avLst>
          </a:prstGeom>
          <a:solidFill>
            <a:srgbClr val="F49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9C29825-2506-453E-A325-9C5E76FC0DB2}"/>
              </a:ext>
            </a:extLst>
          </p:cNvPr>
          <p:cNvSpPr/>
          <p:nvPr/>
        </p:nvSpPr>
        <p:spPr>
          <a:xfrm>
            <a:off x="0" y="5886953"/>
            <a:ext cx="12192000" cy="971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84C537CD-C9B6-4B0E-BF3E-C9350431BA4A}"/>
              </a:ext>
            </a:extLst>
          </p:cNvPr>
          <p:cNvPicPr>
            <a:picLocks noChangeAspect="1"/>
          </p:cNvPicPr>
          <p:nvPr/>
        </p:nvPicPr>
        <p:blipFill>
          <a:blip r:embed="rId8"/>
          <a:stretch>
            <a:fillRect/>
          </a:stretch>
        </p:blipFill>
        <p:spPr>
          <a:xfrm>
            <a:off x="165317" y="5981166"/>
            <a:ext cx="6123723" cy="771844"/>
          </a:xfrm>
          <a:prstGeom prst="rect">
            <a:avLst/>
          </a:prstGeom>
        </p:spPr>
      </p:pic>
      <p:sp>
        <p:nvSpPr>
          <p:cNvPr id="19" name="Rectangle 18">
            <a:extLst>
              <a:ext uri="{FF2B5EF4-FFF2-40B4-BE49-F238E27FC236}">
                <a16:creationId xmlns:a16="http://schemas.microsoft.com/office/drawing/2014/main" id="{C97E642F-BF1A-4839-99B9-D6495F0143C7}"/>
              </a:ext>
            </a:extLst>
          </p:cNvPr>
          <p:cNvSpPr/>
          <p:nvPr/>
        </p:nvSpPr>
        <p:spPr>
          <a:xfrm>
            <a:off x="3748110" y="3347575"/>
            <a:ext cx="5434283"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Bierstadt"/>
                <a:ea typeface="+mn-ea"/>
                <a:cs typeface="+mn-cs"/>
              </a:rPr>
              <a:t>Villy Kourafalou </a:t>
            </a:r>
            <a:endParaRPr kumimoji="0" lang="fr-FR" sz="2400" b="1" i="0" u="none" strike="noStrike" kern="1200" cap="none" spc="0" normalizeH="0" baseline="0" noProof="0" dirty="0">
              <a:ln>
                <a:noFill/>
              </a:ln>
              <a:solidFill>
                <a:prstClr val="white"/>
              </a:solidFill>
              <a:effectLst/>
              <a:uLnTx/>
              <a:uFillTx/>
              <a:latin typeface="Bierstadt" panose="020B0004020202020204" pitchFamily="34" charset="0"/>
              <a:ea typeface="+mn-ea"/>
              <a:cs typeface="+mn-cs"/>
            </a:endParaRPr>
          </a:p>
        </p:txBody>
      </p:sp>
      <p:sp>
        <p:nvSpPr>
          <p:cNvPr id="20" name="Rectangle 19">
            <a:extLst>
              <a:ext uri="{FF2B5EF4-FFF2-40B4-BE49-F238E27FC236}">
                <a16:creationId xmlns:a16="http://schemas.microsoft.com/office/drawing/2014/main" id="{C7BFE9F2-A420-4196-A45C-7B750AC2E26A}"/>
              </a:ext>
            </a:extLst>
          </p:cNvPr>
          <p:cNvSpPr/>
          <p:nvPr/>
        </p:nvSpPr>
        <p:spPr>
          <a:xfrm>
            <a:off x="2826327" y="1857223"/>
            <a:ext cx="7929159"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Bierstadt"/>
                <a:ea typeface="+mn-ea"/>
                <a:cs typeface="+mn-cs"/>
              </a:rPr>
              <a:t>CoastPredict</a:t>
            </a:r>
            <a:r>
              <a:rPr kumimoji="0" lang="fr-FR" sz="2400" b="1" i="0" u="none" strike="noStrike" kern="1200" cap="none" spc="0" normalizeH="0" baseline="0" noProof="0" dirty="0">
                <a:ln>
                  <a:noFill/>
                </a:ln>
                <a:solidFill>
                  <a:prstClr val="white"/>
                </a:solidFill>
                <a:effectLst/>
                <a:uLnTx/>
                <a:uFillTx/>
                <a:latin typeface="Bierstad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Bierstadt"/>
                <a:ea typeface="+mn-ea"/>
                <a:cs typeface="+mn-cs"/>
              </a:rPr>
              <a:t>Observing</a:t>
            </a:r>
            <a:r>
              <a:rPr kumimoji="0" lang="fr-FR" sz="2400" b="1" i="0" u="none" strike="noStrike" kern="1200" cap="none" spc="0" normalizeH="0" baseline="0" noProof="0" dirty="0">
                <a:ln>
                  <a:noFill/>
                </a:ln>
                <a:solidFill>
                  <a:prstClr val="white"/>
                </a:solidFill>
                <a:effectLst/>
                <a:uLnTx/>
                <a:uFillTx/>
                <a:latin typeface="Bierstadt"/>
                <a:ea typeface="+mn-ea"/>
                <a:cs typeface="+mn-cs"/>
              </a:rPr>
              <a:t> and </a:t>
            </a:r>
            <a:r>
              <a:rPr kumimoji="0" lang="fr-FR" sz="2400" b="1" i="0" u="none" strike="noStrike" kern="1200" cap="none" spc="0" normalizeH="0" baseline="0" noProof="0" dirty="0" err="1">
                <a:ln>
                  <a:noFill/>
                </a:ln>
                <a:solidFill>
                  <a:prstClr val="white"/>
                </a:solidFill>
                <a:effectLst/>
                <a:uLnTx/>
                <a:uFillTx/>
                <a:latin typeface="Bierstadt"/>
                <a:ea typeface="+mn-ea"/>
                <a:cs typeface="+mn-cs"/>
              </a:rPr>
              <a:t>Predicting</a:t>
            </a:r>
            <a:r>
              <a:rPr kumimoji="0" lang="fr-FR" sz="2400" b="1" i="0" u="none" strike="noStrike" kern="1200" cap="none" spc="0" normalizeH="0" baseline="0" noProof="0" dirty="0">
                <a:ln>
                  <a:noFill/>
                </a:ln>
                <a:solidFill>
                  <a:prstClr val="white"/>
                </a:solidFill>
                <a:effectLst/>
                <a:uLnTx/>
                <a:uFillTx/>
                <a:latin typeface="Bierstadt"/>
                <a:ea typeface="+mn-ea"/>
                <a:cs typeface="+mn-cs"/>
              </a:rPr>
              <a:t> the Global Coastal Ocean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976624-09E0-45CC-AA09-883419D8FFCB}"/>
              </a:ext>
            </a:extLst>
          </p:cNvPr>
          <p:cNvSpPr/>
          <p:nvPr/>
        </p:nvSpPr>
        <p:spPr>
          <a:xfrm>
            <a:off x="2376513" y="402085"/>
            <a:ext cx="6693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Bierstadt Display" panose="020B0004020202020204" pitchFamily="34" charset="0"/>
              </a:rPr>
              <a:t>Coastal </a:t>
            </a:r>
            <a:r>
              <a:rPr lang="fr-FR" sz="3200" b="1" dirty="0" err="1">
                <a:solidFill>
                  <a:prstClr val="white"/>
                </a:solidFill>
                <a:latin typeface="Bierstadt Display" panose="020B0004020202020204" pitchFamily="34" charset="0"/>
              </a:rPr>
              <a:t>Resilience</a:t>
            </a:r>
            <a:r>
              <a:rPr lang="fr-FR" sz="3200" b="1" dirty="0">
                <a:solidFill>
                  <a:prstClr val="white"/>
                </a:solidFill>
                <a:latin typeface="Bierstadt Display" panose="020B0004020202020204" pitchFamily="34" charset="0"/>
              </a:rPr>
              <a:t> workshop</a:t>
            </a:r>
            <a:endParaRPr kumimoji="0" lang="fr-FR" sz="3200" b="1" i="0" u="none" strike="noStrike" kern="1200" cap="none" spc="0" normalizeH="0" baseline="0" noProof="0" dirty="0">
              <a:ln>
                <a:noFill/>
              </a:ln>
              <a:solidFill>
                <a:prstClr val="white"/>
              </a:solidFill>
              <a:effectLst/>
              <a:uLnTx/>
              <a:uFillTx/>
              <a:latin typeface="Bierstadt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60" normalizeH="0" baseline="0" noProof="0" dirty="0">
                <a:ln>
                  <a:noFill/>
                </a:ln>
                <a:solidFill>
                  <a:prstClr val="white"/>
                </a:solidFill>
                <a:effectLst/>
                <a:uLnTx/>
                <a:uFillTx/>
                <a:latin typeface="Bierstadt Display" panose="020B0004020202020204" pitchFamily="34" charset="0"/>
                <a:ea typeface="+mn-ea"/>
                <a:cs typeface="+mn-cs"/>
              </a:rPr>
              <a:t>JANUARY 18, 2023</a:t>
            </a:r>
            <a:endParaRPr kumimoji="0" lang="fr-FR" sz="2400" b="0" i="0" u="none" strike="noStrike" kern="1200" cap="none" spc="60" normalizeH="0" baseline="30000" noProof="0" dirty="0">
              <a:ln>
                <a:noFill/>
              </a:ln>
              <a:solidFill>
                <a:prstClr val="white"/>
              </a:solidFill>
              <a:effectLst/>
              <a:uLnTx/>
              <a:uFillTx/>
              <a:latin typeface="Bierstadt Display" panose="020B0004020202020204" pitchFamily="34" charset="0"/>
              <a:ea typeface="+mn-ea"/>
              <a:cs typeface="+mn-cs"/>
            </a:endParaRPr>
          </a:p>
        </p:txBody>
      </p:sp>
      <p:sp>
        <p:nvSpPr>
          <p:cNvPr id="3" name="Rectangle 2">
            <a:extLst>
              <a:ext uri="{FF2B5EF4-FFF2-40B4-BE49-F238E27FC236}">
                <a16:creationId xmlns:a16="http://schemas.microsoft.com/office/drawing/2014/main" id="{F3E8F37F-0B07-4E65-ADCC-E4780F6640FE}"/>
              </a:ext>
            </a:extLst>
          </p:cNvPr>
          <p:cNvSpPr/>
          <p:nvPr/>
        </p:nvSpPr>
        <p:spPr>
          <a:xfrm>
            <a:off x="8237342" y="6022250"/>
            <a:ext cx="3954657" cy="6896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93603B70-F26E-456E-B1FF-8A0E34CE6AD6}"/>
              </a:ext>
            </a:extLst>
          </p:cNvPr>
          <p:cNvSpPr txBox="1"/>
          <p:nvPr/>
        </p:nvSpPr>
        <p:spPr>
          <a:xfrm>
            <a:off x="3748110" y="3906644"/>
            <a:ext cx="7929158" cy="1972656"/>
          </a:xfrm>
          <a:prstGeom prst="rect">
            <a:avLst/>
          </a:prstGeom>
          <a:noFill/>
        </p:spPr>
        <p:txBody>
          <a:bodyPr wrap="square" lIns="91440" tIns="45720" rIns="91440" bIns="45720" anchor="t">
            <a:spAutoFit/>
          </a:bodyPr>
          <a:lstStyle/>
          <a:p>
            <a:pPr>
              <a:lnSpc>
                <a:spcPct val="150000"/>
              </a:lnSpc>
            </a:pPr>
            <a:r>
              <a:rPr lang="fr-FR" sz="2000" i="1" spc="60" dirty="0">
                <a:solidFill>
                  <a:schemeClr val="bg1"/>
                </a:solidFill>
                <a:latin typeface="Bierstadt"/>
              </a:rPr>
              <a:t>Professor of Ocean Sciences, </a:t>
            </a:r>
            <a:r>
              <a:rPr lang="fr-FR" sz="2000" i="1" spc="60" dirty="0" err="1">
                <a:solidFill>
                  <a:schemeClr val="bg1"/>
                </a:solidFill>
                <a:latin typeface="Bierstadt"/>
              </a:rPr>
              <a:t>University</a:t>
            </a:r>
            <a:r>
              <a:rPr lang="fr-FR" sz="2000" i="1" spc="60" dirty="0">
                <a:solidFill>
                  <a:schemeClr val="bg1"/>
                </a:solidFill>
                <a:latin typeface="Bierstadt"/>
              </a:rPr>
              <a:t> of Miami</a:t>
            </a:r>
            <a:endParaRPr lang="fr-FR" sz="2000" spc="60" dirty="0">
              <a:solidFill>
                <a:schemeClr val="bg1"/>
              </a:solidFill>
              <a:latin typeface="Bierstadt"/>
            </a:endParaRPr>
          </a:p>
          <a:p>
            <a:pPr>
              <a:lnSpc>
                <a:spcPct val="150000"/>
              </a:lnSpc>
            </a:pPr>
            <a:r>
              <a:rPr lang="fr-FR" sz="2000" i="1" spc="60" dirty="0">
                <a:solidFill>
                  <a:schemeClr val="bg1"/>
                </a:solidFill>
                <a:latin typeface="Bierstadt"/>
              </a:rPr>
              <a:t>Co-chair, </a:t>
            </a:r>
            <a:r>
              <a:rPr lang="fr-FR" sz="2000" i="1" spc="60" dirty="0" err="1">
                <a:solidFill>
                  <a:schemeClr val="bg1"/>
                </a:solidFill>
                <a:latin typeface="Bierstadt"/>
              </a:rPr>
              <a:t>CoastPredict</a:t>
            </a:r>
            <a:endParaRPr lang="fr-FR" sz="2000" i="1" spc="60" dirty="0">
              <a:solidFill>
                <a:schemeClr val="bg1"/>
              </a:solidFill>
              <a:latin typeface="Bierstadt"/>
            </a:endParaRPr>
          </a:p>
          <a:p>
            <a:pPr>
              <a:lnSpc>
                <a:spcPct val="150000"/>
              </a:lnSpc>
            </a:pPr>
            <a:r>
              <a:rPr lang="fr-FR" sz="2000" i="1" spc="60" dirty="0">
                <a:solidFill>
                  <a:schemeClr val="bg1"/>
                </a:solidFill>
                <a:latin typeface="Bierstadt"/>
              </a:rPr>
              <a:t>Co-chair, </a:t>
            </a:r>
            <a:r>
              <a:rPr lang="fr-FR" sz="2000" i="1" spc="60" dirty="0" err="1">
                <a:solidFill>
                  <a:schemeClr val="bg1"/>
                </a:solidFill>
                <a:latin typeface="Bierstadt"/>
              </a:rPr>
              <a:t>OceanPredict</a:t>
            </a:r>
            <a:r>
              <a:rPr lang="fr-FR" sz="2000" i="1" spc="60" dirty="0">
                <a:solidFill>
                  <a:schemeClr val="bg1"/>
                </a:solidFill>
                <a:latin typeface="Bierstadt"/>
              </a:rPr>
              <a:t> Coastal Ocean &amp; Shelf </a:t>
            </a:r>
            <a:r>
              <a:rPr lang="fr-FR" sz="2000" i="1" spc="60" dirty="0" err="1">
                <a:solidFill>
                  <a:schemeClr val="bg1"/>
                </a:solidFill>
                <a:latin typeface="Bierstadt"/>
              </a:rPr>
              <a:t>Seas</a:t>
            </a:r>
            <a:r>
              <a:rPr lang="fr-FR" sz="2000" i="1" spc="60" dirty="0">
                <a:solidFill>
                  <a:schemeClr val="bg1"/>
                </a:solidFill>
                <a:latin typeface="Bierstadt"/>
              </a:rPr>
              <a:t> </a:t>
            </a:r>
            <a:r>
              <a:rPr lang="fr-FR" sz="2000" i="1" spc="60" dirty="0" err="1">
                <a:solidFill>
                  <a:schemeClr val="bg1"/>
                </a:solidFill>
                <a:latin typeface="Bierstadt"/>
              </a:rPr>
              <a:t>Task</a:t>
            </a:r>
            <a:r>
              <a:rPr lang="fr-FR" sz="2000" i="1" spc="60" dirty="0">
                <a:solidFill>
                  <a:schemeClr val="bg1"/>
                </a:solidFill>
                <a:latin typeface="Bierstadt"/>
              </a:rPr>
              <a:t> Team</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400" b="0" i="1" u="none" strike="noStrike" kern="1200" cap="none" spc="60" normalizeH="0" baseline="0" noProof="0" dirty="0">
              <a:ln>
                <a:noFill/>
              </a:ln>
              <a:solidFill>
                <a:prstClr val="white"/>
              </a:solidFill>
              <a:effectLst/>
              <a:uLnTx/>
              <a:uFillTx/>
              <a:latin typeface="Bierstadt" panose="020B0004020202020204" pitchFamily="34" charset="0"/>
              <a:ea typeface="+mn-ea"/>
              <a:cs typeface="+mn-cs"/>
            </a:endParaRPr>
          </a:p>
        </p:txBody>
      </p:sp>
      <p:pic>
        <p:nvPicPr>
          <p:cNvPr id="17" name="Google Shape;82;p1">
            <a:extLst>
              <a:ext uri="{FF2B5EF4-FFF2-40B4-BE49-F238E27FC236}">
                <a16:creationId xmlns:a16="http://schemas.microsoft.com/office/drawing/2014/main" id="{60A8649B-E4D7-4DC1-B2C8-9D9B3B70D5C7}"/>
              </a:ext>
            </a:extLst>
          </p:cNvPr>
          <p:cNvPicPr preferRelativeResize="0"/>
          <p:nvPr/>
        </p:nvPicPr>
        <p:blipFill rotWithShape="1">
          <a:blip r:embed="rId9">
            <a:alphaModFix/>
          </a:blip>
          <a:srcRect t="1605" b="-10077"/>
          <a:stretch/>
        </p:blipFill>
        <p:spPr>
          <a:xfrm>
            <a:off x="8569989" y="6165271"/>
            <a:ext cx="3464437" cy="521913"/>
          </a:xfrm>
          <a:prstGeom prst="rect">
            <a:avLst/>
          </a:prstGeom>
          <a:noFill/>
          <a:ln>
            <a:noFill/>
          </a:ln>
        </p:spPr>
      </p:pic>
      <p:sp>
        <p:nvSpPr>
          <p:cNvPr id="2" name="Rectangle 1">
            <a:extLst>
              <a:ext uri="{FF2B5EF4-FFF2-40B4-BE49-F238E27FC236}">
                <a16:creationId xmlns:a16="http://schemas.microsoft.com/office/drawing/2014/main" id="{4871E827-8057-4350-A275-C9BD3C614C77}"/>
              </a:ext>
            </a:extLst>
          </p:cNvPr>
          <p:cNvSpPr/>
          <p:nvPr/>
        </p:nvSpPr>
        <p:spPr>
          <a:xfrm>
            <a:off x="165317" y="5981166"/>
            <a:ext cx="6008086" cy="77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80;p1">
            <a:extLst>
              <a:ext uri="{FF2B5EF4-FFF2-40B4-BE49-F238E27FC236}">
                <a16:creationId xmlns:a16="http://schemas.microsoft.com/office/drawing/2014/main" id="{D4B32D0F-D7FC-4780-9DE5-9CAC54E45893}"/>
              </a:ext>
            </a:extLst>
          </p:cNvPr>
          <p:cNvPicPr preferRelativeResize="0"/>
          <p:nvPr/>
        </p:nvPicPr>
        <p:blipFill rotWithShape="1">
          <a:blip r:embed="rId10">
            <a:alphaModFix/>
          </a:blip>
          <a:srcRect/>
          <a:stretch/>
        </p:blipFill>
        <p:spPr>
          <a:xfrm>
            <a:off x="187460" y="244177"/>
            <a:ext cx="2048310" cy="1440160"/>
          </a:xfrm>
          <a:prstGeom prst="rect">
            <a:avLst/>
          </a:prstGeom>
          <a:noFill/>
          <a:ln>
            <a:noFill/>
          </a:ln>
        </p:spPr>
      </p:pic>
      <p:pic>
        <p:nvPicPr>
          <p:cNvPr id="24" name="Google Shape;79;p1">
            <a:extLst>
              <a:ext uri="{FF2B5EF4-FFF2-40B4-BE49-F238E27FC236}">
                <a16:creationId xmlns:a16="http://schemas.microsoft.com/office/drawing/2014/main" id="{D9E40B8D-0E14-4BA8-AC52-D5E754119A27}"/>
              </a:ext>
            </a:extLst>
          </p:cNvPr>
          <p:cNvPicPr preferRelativeResize="0"/>
          <p:nvPr/>
        </p:nvPicPr>
        <p:blipFill rotWithShape="1">
          <a:blip r:embed="rId11">
            <a:alphaModFix/>
          </a:blip>
          <a:srcRect/>
          <a:stretch/>
        </p:blipFill>
        <p:spPr>
          <a:xfrm>
            <a:off x="2901259" y="5940400"/>
            <a:ext cx="4660900" cy="771525"/>
          </a:xfrm>
          <a:prstGeom prst="rect">
            <a:avLst/>
          </a:prstGeom>
          <a:noFill/>
          <a:ln>
            <a:noFill/>
          </a:ln>
        </p:spPr>
      </p:pic>
    </p:spTree>
    <p:extLst>
      <p:ext uri="{BB962C8B-B14F-4D97-AF65-F5344CB8AC3E}">
        <p14:creationId xmlns:p14="http://schemas.microsoft.com/office/powerpoint/2010/main" val="1074611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1">
            <a:extLst>
              <a:ext uri="{FF2B5EF4-FFF2-40B4-BE49-F238E27FC236}">
                <a16:creationId xmlns:a16="http://schemas.microsoft.com/office/drawing/2014/main" id="{B7045B1A-6714-4B91-A6D9-1CFAE7F21D69}"/>
              </a:ext>
            </a:extLst>
          </p:cNvPr>
          <p:cNvPicPr preferRelativeResize="0"/>
          <p:nvPr/>
        </p:nvPicPr>
        <p:blipFill rotWithShape="1">
          <a:blip r:embed="rId2">
            <a:alphaModFix/>
          </a:blip>
          <a:srcRect/>
          <a:stretch/>
        </p:blipFill>
        <p:spPr>
          <a:xfrm>
            <a:off x="152979" y="23481"/>
            <a:ext cx="1609560" cy="1169215"/>
          </a:xfrm>
          <a:prstGeom prst="rect">
            <a:avLst/>
          </a:prstGeom>
          <a:noFill/>
          <a:ln>
            <a:noFill/>
          </a:ln>
        </p:spPr>
      </p:pic>
      <p:sp>
        <p:nvSpPr>
          <p:cNvPr id="3" name="Rectangle 2">
            <a:extLst>
              <a:ext uri="{FF2B5EF4-FFF2-40B4-BE49-F238E27FC236}">
                <a16:creationId xmlns:a16="http://schemas.microsoft.com/office/drawing/2014/main" id="{C585ABC6-1570-4BB5-905B-ACFAFA247D19}"/>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278;g11367acb823_0_197">
            <a:extLst>
              <a:ext uri="{FF2B5EF4-FFF2-40B4-BE49-F238E27FC236}">
                <a16:creationId xmlns:a16="http://schemas.microsoft.com/office/drawing/2014/main" id="{5E82EAAF-4802-4E3F-A8F1-15072ED8FE2C}"/>
              </a:ext>
            </a:extLst>
          </p:cNvPr>
          <p:cNvSpPr txBox="1">
            <a:spLocks/>
          </p:cNvSpPr>
          <p:nvPr/>
        </p:nvSpPr>
        <p:spPr>
          <a:xfrm>
            <a:off x="957759" y="1712444"/>
            <a:ext cx="5004000" cy="43641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Bef>
                <a:spcPts val="0"/>
              </a:spcBef>
              <a:buSzPts val="2800"/>
              <a:buFont typeface="Arial" panose="020B0604020202020204" pitchFamily="34" charset="0"/>
              <a:buNone/>
            </a:pPr>
            <a:endParaRPr lang="en-US" sz="1800" dirty="0">
              <a:solidFill>
                <a:schemeClr val="accent1"/>
              </a:solidFill>
              <a:latin typeface="Roboto"/>
              <a:ea typeface="Roboto"/>
              <a:cs typeface="Roboto"/>
              <a:sym typeface="Roboto"/>
            </a:endParaRPr>
          </a:p>
          <a:p>
            <a:pPr marL="50800" indent="0">
              <a:lnSpc>
                <a:spcPct val="100000"/>
              </a:lnSpc>
              <a:spcBef>
                <a:spcPts val="0"/>
              </a:spcBef>
              <a:buClr>
                <a:schemeClr val="accent2"/>
              </a:buClr>
              <a:buSzPts val="2800"/>
            </a:pPr>
            <a:r>
              <a:rPr lang="en-US" sz="2400" b="1" dirty="0">
                <a:solidFill>
                  <a:schemeClr val="accent1"/>
                </a:solidFill>
                <a:latin typeface="Barlow Semi Condensed"/>
                <a:ea typeface="Barlow Semi Condensed"/>
                <a:cs typeface="Barlow Semi Condensed"/>
                <a:sym typeface="Barlow Semi Condensed"/>
              </a:rPr>
              <a:t>	</a:t>
            </a:r>
            <a:r>
              <a:rPr lang="en-US" sz="2400" b="1" dirty="0" err="1">
                <a:solidFill>
                  <a:schemeClr val="accent1"/>
                </a:solidFill>
                <a:latin typeface="Barlow Semi Condensed"/>
                <a:ea typeface="Barlow Semi Condensed"/>
                <a:cs typeface="Barlow Semi Condensed"/>
                <a:sym typeface="Barlow Semi Condensed"/>
              </a:rPr>
              <a:t>CoastPredict</a:t>
            </a:r>
            <a:r>
              <a:rPr lang="en-US" sz="2400" b="1" dirty="0">
                <a:solidFill>
                  <a:schemeClr val="accent1"/>
                </a:solidFill>
                <a:latin typeface="Barlow Semi Condensed"/>
                <a:ea typeface="Barlow Semi Condensed"/>
                <a:cs typeface="Barlow Semi Condensed"/>
                <a:sym typeface="Barlow Semi Condensed"/>
              </a:rPr>
              <a:t> will:</a:t>
            </a:r>
            <a:endParaRPr lang="en-US" dirty="0">
              <a:solidFill>
                <a:srgbClr val="223D7D"/>
              </a:solidFill>
              <a:latin typeface="Roboto"/>
              <a:ea typeface="Roboto"/>
              <a:cs typeface="Roboto"/>
              <a:sym typeface="Roboto"/>
            </a:endParaRPr>
          </a:p>
          <a:p>
            <a:pPr>
              <a:lnSpc>
                <a:spcPct val="100000"/>
              </a:lnSpc>
              <a:spcBef>
                <a:spcPts val="1400"/>
              </a:spcBef>
              <a:buClr>
                <a:schemeClr val="dk1"/>
              </a:buClr>
              <a:buSzPts val="2400"/>
              <a:buFont typeface="Wingdings" panose="05000000000000000000" pitchFamily="2" charset="2"/>
              <a:buChar char="ü"/>
            </a:pPr>
            <a:r>
              <a:rPr lang="en-US" sz="2000" dirty="0">
                <a:solidFill>
                  <a:srgbClr val="223D7D"/>
                </a:solidFill>
                <a:latin typeface="Roboto"/>
                <a:ea typeface="Roboto"/>
                <a:cs typeface="Roboto"/>
                <a:sym typeface="Roboto"/>
              </a:rPr>
              <a:t>Transform the science of observing and predicting the </a:t>
            </a:r>
            <a:r>
              <a:rPr lang="en-US" sz="2000" b="1" dirty="0">
                <a:solidFill>
                  <a:srgbClr val="223D7D"/>
                </a:solidFill>
                <a:latin typeface="Roboto"/>
                <a:ea typeface="Roboto"/>
                <a:cs typeface="Roboto"/>
                <a:sym typeface="Roboto"/>
              </a:rPr>
              <a:t>Global Coastal Ocean</a:t>
            </a:r>
            <a:r>
              <a:rPr lang="en-US" sz="2000" dirty="0">
                <a:solidFill>
                  <a:srgbClr val="223D7D"/>
                </a:solidFill>
                <a:latin typeface="Roboto"/>
                <a:ea typeface="Roboto"/>
                <a:cs typeface="Roboto"/>
                <a:sym typeface="Roboto"/>
              </a:rPr>
              <a:t>;</a:t>
            </a:r>
          </a:p>
          <a:p>
            <a:pPr>
              <a:lnSpc>
                <a:spcPct val="100000"/>
              </a:lnSpc>
              <a:spcBef>
                <a:spcPts val="1400"/>
              </a:spcBef>
              <a:buClr>
                <a:schemeClr val="dk1"/>
              </a:buClr>
              <a:buSzPts val="2400"/>
              <a:buFont typeface="Wingdings" panose="05000000000000000000" pitchFamily="2" charset="2"/>
              <a:buChar char="ü"/>
            </a:pPr>
            <a:r>
              <a:rPr lang="en-US" sz="2000" dirty="0">
                <a:solidFill>
                  <a:srgbClr val="223D7D"/>
                </a:solidFill>
                <a:latin typeface="Roboto"/>
                <a:ea typeface="Roboto"/>
                <a:cs typeface="Roboto"/>
                <a:sym typeface="Roboto"/>
              </a:rPr>
              <a:t>Develop an </a:t>
            </a:r>
            <a:r>
              <a:rPr lang="en-US" sz="2000" b="1" dirty="0">
                <a:solidFill>
                  <a:srgbClr val="223D7D"/>
                </a:solidFill>
                <a:latin typeface="Roboto"/>
                <a:ea typeface="Roboto"/>
                <a:cs typeface="Roboto"/>
                <a:sym typeface="Roboto"/>
              </a:rPr>
              <a:t>integrated coastal and open ocean observing and modelling system</a:t>
            </a:r>
            <a:r>
              <a:rPr lang="en-US" sz="2000" dirty="0">
                <a:solidFill>
                  <a:srgbClr val="223D7D"/>
                </a:solidFill>
                <a:latin typeface="Roboto"/>
                <a:ea typeface="Roboto"/>
                <a:cs typeface="Roboto"/>
                <a:sym typeface="Roboto"/>
              </a:rPr>
              <a:t>;</a:t>
            </a:r>
          </a:p>
          <a:p>
            <a:pPr>
              <a:lnSpc>
                <a:spcPct val="100000"/>
              </a:lnSpc>
              <a:spcBef>
                <a:spcPts val="1400"/>
              </a:spcBef>
              <a:buClr>
                <a:schemeClr val="dk1"/>
              </a:buClr>
              <a:buSzPts val="2400"/>
              <a:buFont typeface="Wingdings" panose="05000000000000000000" pitchFamily="2" charset="2"/>
              <a:buChar char="ü"/>
            </a:pPr>
            <a:r>
              <a:rPr lang="en-US" sz="2000" dirty="0">
                <a:solidFill>
                  <a:srgbClr val="223D7D"/>
                </a:solidFill>
                <a:latin typeface="Roboto"/>
                <a:ea typeface="Roboto"/>
                <a:cs typeface="Roboto"/>
                <a:sym typeface="Roboto"/>
              </a:rPr>
              <a:t>Provide improved, multidisciplinary, and extended range </a:t>
            </a:r>
            <a:r>
              <a:rPr lang="en-US" sz="2000" b="1" dirty="0">
                <a:solidFill>
                  <a:srgbClr val="223D7D"/>
                </a:solidFill>
                <a:latin typeface="Roboto"/>
                <a:ea typeface="Roboto"/>
                <a:cs typeface="Roboto"/>
                <a:sym typeface="Roboto"/>
              </a:rPr>
              <a:t>coastal</a:t>
            </a:r>
            <a:r>
              <a:rPr lang="en-US" sz="2000" dirty="0">
                <a:solidFill>
                  <a:srgbClr val="223D7D"/>
                </a:solidFill>
                <a:latin typeface="Roboto"/>
                <a:ea typeface="Roboto"/>
                <a:cs typeface="Roboto"/>
                <a:sym typeface="Roboto"/>
              </a:rPr>
              <a:t> </a:t>
            </a:r>
            <a:r>
              <a:rPr lang="en-US" sz="2000" b="1" dirty="0">
                <a:solidFill>
                  <a:srgbClr val="223D7D"/>
                </a:solidFill>
                <a:latin typeface="Roboto"/>
                <a:ea typeface="Roboto"/>
                <a:cs typeface="Roboto"/>
                <a:sym typeface="Roboto"/>
              </a:rPr>
              <a:t>predictive capability</a:t>
            </a:r>
            <a:r>
              <a:rPr lang="en-US" sz="2000" dirty="0">
                <a:solidFill>
                  <a:srgbClr val="223D7D"/>
                </a:solidFill>
                <a:latin typeface="Roboto"/>
                <a:ea typeface="Roboto"/>
                <a:cs typeface="Roboto"/>
                <a:sym typeface="Roboto"/>
              </a:rPr>
              <a:t> to </a:t>
            </a:r>
            <a:r>
              <a:rPr lang="en-US" sz="2000" b="1" dirty="0">
                <a:solidFill>
                  <a:srgbClr val="223D7D"/>
                </a:solidFill>
                <a:latin typeface="Roboto"/>
                <a:ea typeface="Roboto"/>
                <a:cs typeface="Roboto"/>
                <a:sym typeface="Roboto"/>
              </a:rPr>
              <a:t>respond to societal needs</a:t>
            </a:r>
            <a:r>
              <a:rPr lang="en-US" sz="2000" dirty="0">
                <a:solidFill>
                  <a:srgbClr val="223D7D"/>
                </a:solidFill>
                <a:latin typeface="Roboto"/>
                <a:ea typeface="Roboto"/>
                <a:cs typeface="Roboto"/>
                <a:sym typeface="Roboto"/>
              </a:rPr>
              <a:t>;</a:t>
            </a:r>
          </a:p>
          <a:p>
            <a:pPr>
              <a:lnSpc>
                <a:spcPct val="100000"/>
              </a:lnSpc>
              <a:spcBef>
                <a:spcPts val="1400"/>
              </a:spcBef>
              <a:buClr>
                <a:schemeClr val="dk1"/>
              </a:buClr>
              <a:buSzPts val="2400"/>
              <a:buFont typeface="Wingdings" panose="05000000000000000000" pitchFamily="2" charset="2"/>
              <a:buChar char="ü"/>
            </a:pPr>
            <a:r>
              <a:rPr lang="en-US" sz="2000" dirty="0">
                <a:solidFill>
                  <a:srgbClr val="223D7D"/>
                </a:solidFill>
                <a:latin typeface="Roboto"/>
                <a:ea typeface="Roboto"/>
                <a:cs typeface="Roboto"/>
                <a:sym typeface="Roboto"/>
              </a:rPr>
              <a:t>Upgrade the </a:t>
            </a:r>
            <a:r>
              <a:rPr lang="en-US" sz="2000" b="1" dirty="0">
                <a:solidFill>
                  <a:srgbClr val="223D7D"/>
                </a:solidFill>
                <a:latin typeface="Roboto"/>
                <a:ea typeface="Roboto"/>
                <a:cs typeface="Roboto"/>
                <a:sym typeface="Roboto"/>
              </a:rPr>
              <a:t>infrastructure for exchange of data</a:t>
            </a:r>
            <a:r>
              <a:rPr lang="en-US" sz="2000" dirty="0">
                <a:solidFill>
                  <a:srgbClr val="223D7D"/>
                </a:solidFill>
                <a:latin typeface="Roboto"/>
                <a:ea typeface="Roboto"/>
                <a:cs typeface="Roboto"/>
                <a:sym typeface="Roboto"/>
              </a:rPr>
              <a:t> with standard protocols.</a:t>
            </a:r>
          </a:p>
          <a:p>
            <a:pPr marL="0" indent="0">
              <a:lnSpc>
                <a:spcPct val="100000"/>
              </a:lnSpc>
              <a:spcBef>
                <a:spcPts val="1400"/>
              </a:spcBef>
              <a:buClr>
                <a:schemeClr val="dk1"/>
              </a:buClr>
              <a:buSzPts val="2400"/>
              <a:buFont typeface="Arial"/>
              <a:buNone/>
            </a:pPr>
            <a:endParaRPr lang="en-US" b="1" dirty="0">
              <a:solidFill>
                <a:srgbClr val="223D7D"/>
              </a:solidFill>
              <a:latin typeface="Roboto"/>
              <a:ea typeface="Roboto"/>
              <a:cs typeface="Roboto"/>
              <a:sym typeface="Roboto"/>
            </a:endParaRPr>
          </a:p>
          <a:p>
            <a:pPr marL="0" lvl="2" indent="0">
              <a:lnSpc>
                <a:spcPct val="100000"/>
              </a:lnSpc>
              <a:spcBef>
                <a:spcPts val="0"/>
              </a:spcBef>
              <a:buSzPts val="2800"/>
              <a:buFont typeface="Arial" panose="020B0604020202020204" pitchFamily="34" charset="0"/>
              <a:buNone/>
            </a:pPr>
            <a:endParaRPr lang="en-US" dirty="0"/>
          </a:p>
        </p:txBody>
      </p:sp>
      <p:pic>
        <p:nvPicPr>
          <p:cNvPr id="5" name="Google Shape;279;g11367acb823_0_197">
            <a:extLst>
              <a:ext uri="{FF2B5EF4-FFF2-40B4-BE49-F238E27FC236}">
                <a16:creationId xmlns:a16="http://schemas.microsoft.com/office/drawing/2014/main" id="{72C22E69-BF28-4DA1-8F89-D2307D80272B}"/>
              </a:ext>
            </a:extLst>
          </p:cNvPr>
          <p:cNvPicPr preferRelativeResize="0">
            <a:picLocks/>
          </p:cNvPicPr>
          <p:nvPr/>
        </p:nvPicPr>
        <p:blipFill rotWithShape="1">
          <a:blip r:embed="rId3">
            <a:alphaModFix/>
          </a:blip>
          <a:srcRect l="39" r="39"/>
          <a:stretch/>
        </p:blipFill>
        <p:spPr>
          <a:xfrm>
            <a:off x="6558000" y="0"/>
            <a:ext cx="5633999" cy="6858000"/>
          </a:xfrm>
          <a:prstGeom prst="rect">
            <a:avLst/>
          </a:prstGeom>
          <a:solidFill>
            <a:srgbClr val="D8D8D8"/>
          </a:solidFill>
          <a:ln>
            <a:noFill/>
          </a:ln>
        </p:spPr>
      </p:pic>
    </p:spTree>
    <p:extLst>
      <p:ext uri="{BB962C8B-B14F-4D97-AF65-F5344CB8AC3E}">
        <p14:creationId xmlns:p14="http://schemas.microsoft.com/office/powerpoint/2010/main" val="327423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1">
            <a:extLst>
              <a:ext uri="{FF2B5EF4-FFF2-40B4-BE49-F238E27FC236}">
                <a16:creationId xmlns:a16="http://schemas.microsoft.com/office/drawing/2014/main" id="{B7045B1A-6714-4B91-A6D9-1CFAE7F21D69}"/>
              </a:ext>
            </a:extLst>
          </p:cNvPr>
          <p:cNvPicPr preferRelativeResize="0"/>
          <p:nvPr/>
        </p:nvPicPr>
        <p:blipFill rotWithShape="1">
          <a:blip r:embed="rId2">
            <a:alphaModFix/>
          </a:blip>
          <a:srcRect/>
          <a:stretch/>
        </p:blipFill>
        <p:spPr>
          <a:xfrm>
            <a:off x="152979" y="23481"/>
            <a:ext cx="1609560" cy="1169215"/>
          </a:xfrm>
          <a:prstGeom prst="rect">
            <a:avLst/>
          </a:prstGeom>
          <a:noFill/>
          <a:ln>
            <a:noFill/>
          </a:ln>
        </p:spPr>
      </p:pic>
      <p:sp>
        <p:nvSpPr>
          <p:cNvPr id="3" name="Rectangle 2">
            <a:extLst>
              <a:ext uri="{FF2B5EF4-FFF2-40B4-BE49-F238E27FC236}">
                <a16:creationId xmlns:a16="http://schemas.microsoft.com/office/drawing/2014/main" id="{C585ABC6-1570-4BB5-905B-ACFAFA247D19}"/>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453;g11367acb823_0_1192">
            <a:extLst>
              <a:ext uri="{FF2B5EF4-FFF2-40B4-BE49-F238E27FC236}">
                <a16:creationId xmlns:a16="http://schemas.microsoft.com/office/drawing/2014/main" id="{50CF5190-18B4-497C-B935-FAA6F6AEABB5}"/>
              </a:ext>
            </a:extLst>
          </p:cNvPr>
          <p:cNvSpPr txBox="1">
            <a:spLocks/>
          </p:cNvSpPr>
          <p:nvPr/>
        </p:nvSpPr>
        <p:spPr>
          <a:xfrm>
            <a:off x="4708262" y="377145"/>
            <a:ext cx="7920000" cy="6561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lt1"/>
              </a:buClr>
              <a:buSzPts val="3400"/>
              <a:buFont typeface="Arial" panose="020B0604020202020204" pitchFamily="34" charset="0"/>
              <a:buNone/>
            </a:pPr>
            <a:r>
              <a:rPr lang="en-US" sz="3400" dirty="0">
                <a:solidFill>
                  <a:schemeClr val="accent2"/>
                </a:solidFill>
              </a:rPr>
              <a:t>WHO WE ARE …</a:t>
            </a:r>
            <a:endParaRPr lang="en-US" sz="3400" dirty="0"/>
          </a:p>
        </p:txBody>
      </p:sp>
      <p:pic>
        <p:nvPicPr>
          <p:cNvPr id="5" name="Google Shape;454;g11367acb823_0_1192">
            <a:extLst>
              <a:ext uri="{FF2B5EF4-FFF2-40B4-BE49-F238E27FC236}">
                <a16:creationId xmlns:a16="http://schemas.microsoft.com/office/drawing/2014/main" id="{565A3718-3F57-4D4E-A49B-ED1A90F64E8E}"/>
              </a:ext>
            </a:extLst>
          </p:cNvPr>
          <p:cNvPicPr preferRelativeResize="0"/>
          <p:nvPr/>
        </p:nvPicPr>
        <p:blipFill rotWithShape="1">
          <a:blip r:embed="rId3">
            <a:alphaModFix/>
          </a:blip>
          <a:srcRect/>
          <a:stretch/>
        </p:blipFill>
        <p:spPr>
          <a:xfrm>
            <a:off x="900346" y="1648940"/>
            <a:ext cx="2493706" cy="4954600"/>
          </a:xfrm>
          <a:prstGeom prst="rect">
            <a:avLst/>
          </a:prstGeom>
          <a:noFill/>
          <a:ln>
            <a:noFill/>
          </a:ln>
        </p:spPr>
      </p:pic>
      <p:pic>
        <p:nvPicPr>
          <p:cNvPr id="6" name="Google Shape;455;g11367acb823_0_1192">
            <a:extLst>
              <a:ext uri="{FF2B5EF4-FFF2-40B4-BE49-F238E27FC236}">
                <a16:creationId xmlns:a16="http://schemas.microsoft.com/office/drawing/2014/main" id="{C21BDFFC-2317-466C-BBE2-0859F44643C6}"/>
              </a:ext>
            </a:extLst>
          </p:cNvPr>
          <p:cNvPicPr preferRelativeResize="0"/>
          <p:nvPr/>
        </p:nvPicPr>
        <p:blipFill rotWithShape="1">
          <a:blip r:embed="rId4">
            <a:alphaModFix/>
          </a:blip>
          <a:srcRect/>
          <a:stretch/>
        </p:blipFill>
        <p:spPr>
          <a:xfrm>
            <a:off x="3669996" y="1649405"/>
            <a:ext cx="2605404" cy="4953693"/>
          </a:xfrm>
          <a:prstGeom prst="rect">
            <a:avLst/>
          </a:prstGeom>
          <a:noFill/>
          <a:ln>
            <a:noFill/>
          </a:ln>
        </p:spPr>
      </p:pic>
      <p:pic>
        <p:nvPicPr>
          <p:cNvPr id="7" name="Google Shape;456;g11367acb823_0_1192">
            <a:extLst>
              <a:ext uri="{FF2B5EF4-FFF2-40B4-BE49-F238E27FC236}">
                <a16:creationId xmlns:a16="http://schemas.microsoft.com/office/drawing/2014/main" id="{0E4DD99A-65A5-4CC2-AD8E-1834AA6367CA}"/>
              </a:ext>
            </a:extLst>
          </p:cNvPr>
          <p:cNvPicPr preferRelativeResize="0"/>
          <p:nvPr/>
        </p:nvPicPr>
        <p:blipFill rotWithShape="1">
          <a:blip r:embed="rId5">
            <a:alphaModFix/>
          </a:blip>
          <a:srcRect/>
          <a:stretch/>
        </p:blipFill>
        <p:spPr>
          <a:xfrm>
            <a:off x="6614246" y="1649390"/>
            <a:ext cx="2561994" cy="2622788"/>
          </a:xfrm>
          <a:prstGeom prst="rect">
            <a:avLst/>
          </a:prstGeom>
          <a:noFill/>
          <a:ln>
            <a:noFill/>
          </a:ln>
        </p:spPr>
      </p:pic>
      <p:pic>
        <p:nvPicPr>
          <p:cNvPr id="8" name="Google Shape;457;g11367acb823_0_1192">
            <a:extLst>
              <a:ext uri="{FF2B5EF4-FFF2-40B4-BE49-F238E27FC236}">
                <a16:creationId xmlns:a16="http://schemas.microsoft.com/office/drawing/2014/main" id="{D7C157A7-0958-4A52-BC99-5B7193160CD0}"/>
              </a:ext>
            </a:extLst>
          </p:cNvPr>
          <p:cNvPicPr preferRelativeResize="0"/>
          <p:nvPr/>
        </p:nvPicPr>
        <p:blipFill rotWithShape="1">
          <a:blip r:embed="rId6">
            <a:alphaModFix/>
          </a:blip>
          <a:srcRect/>
          <a:stretch/>
        </p:blipFill>
        <p:spPr>
          <a:xfrm>
            <a:off x="9427551" y="1649404"/>
            <a:ext cx="2176400" cy="2266769"/>
          </a:xfrm>
          <a:prstGeom prst="rect">
            <a:avLst/>
          </a:prstGeom>
          <a:noFill/>
          <a:ln>
            <a:noFill/>
          </a:ln>
        </p:spPr>
      </p:pic>
      <p:sp>
        <p:nvSpPr>
          <p:cNvPr id="9" name="Google Shape;458;g11367acb823_0_1192">
            <a:extLst>
              <a:ext uri="{FF2B5EF4-FFF2-40B4-BE49-F238E27FC236}">
                <a16:creationId xmlns:a16="http://schemas.microsoft.com/office/drawing/2014/main" id="{F0B7885D-3428-4C99-99E7-362C0980D590}"/>
              </a:ext>
            </a:extLst>
          </p:cNvPr>
          <p:cNvSpPr txBox="1"/>
          <p:nvPr/>
        </p:nvSpPr>
        <p:spPr>
          <a:xfrm>
            <a:off x="900350" y="1141225"/>
            <a:ext cx="5375100" cy="400200"/>
          </a:xfrm>
          <a:prstGeom prst="rect">
            <a:avLst/>
          </a:prstGeom>
          <a:solidFill>
            <a:schemeClr val="accent3">
              <a:lumMod val="60000"/>
              <a:lumOff val="40000"/>
            </a:schemeClr>
          </a:solidFill>
          <a:ln w="2857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solidFill>
                  <a:schemeClr val="accent2"/>
                </a:solidFill>
                <a:latin typeface="Barlow Semi Condensed"/>
                <a:ea typeface="Barlow Semi Condensed"/>
                <a:cs typeface="Barlow Semi Condensed"/>
                <a:sym typeface="Barlow Semi Condensed"/>
              </a:rPr>
              <a:t>STEERING COMMITTEE</a:t>
            </a:r>
            <a:endParaRPr dirty="0">
              <a:solidFill>
                <a:schemeClr val="lt1"/>
              </a:solidFill>
              <a:latin typeface="Barlow Semi Condensed"/>
              <a:ea typeface="Barlow Semi Condensed"/>
              <a:cs typeface="Barlow Semi Condensed"/>
              <a:sym typeface="Barlow Semi Condensed"/>
            </a:endParaRPr>
          </a:p>
        </p:txBody>
      </p:sp>
      <p:sp>
        <p:nvSpPr>
          <p:cNvPr id="10" name="Google Shape;459;g11367acb823_0_1192">
            <a:extLst>
              <a:ext uri="{FF2B5EF4-FFF2-40B4-BE49-F238E27FC236}">
                <a16:creationId xmlns:a16="http://schemas.microsoft.com/office/drawing/2014/main" id="{A6DFCEB3-31FB-4982-9203-EAC872B7FD6C}"/>
              </a:ext>
            </a:extLst>
          </p:cNvPr>
          <p:cNvSpPr txBox="1"/>
          <p:nvPr/>
        </p:nvSpPr>
        <p:spPr>
          <a:xfrm>
            <a:off x="6614250" y="1141225"/>
            <a:ext cx="2562000" cy="400200"/>
          </a:xfrm>
          <a:prstGeom prst="rect">
            <a:avLst/>
          </a:prstGeom>
          <a:solidFill>
            <a:srgbClr val="D8F3FB"/>
          </a:solidFill>
          <a:ln w="28575" cap="flat" cmpd="sng">
            <a:solidFill>
              <a:srgbClr val="D8F3FB"/>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b="1">
                <a:solidFill>
                  <a:schemeClr val="accent2"/>
                </a:solidFill>
                <a:latin typeface="Barlow Semi Condensed"/>
                <a:ea typeface="Barlow Semi Condensed"/>
                <a:cs typeface="Barlow Semi Condensed"/>
                <a:sym typeface="Barlow Semi Condensed"/>
              </a:rPr>
              <a:t>ADVISORY COMMITTEE</a:t>
            </a:r>
            <a:endParaRPr>
              <a:solidFill>
                <a:schemeClr val="accent1"/>
              </a:solidFill>
              <a:latin typeface="Barlow Semi Condensed"/>
              <a:ea typeface="Barlow Semi Condensed"/>
              <a:cs typeface="Barlow Semi Condensed"/>
              <a:sym typeface="Barlow Semi Condensed"/>
            </a:endParaRPr>
          </a:p>
        </p:txBody>
      </p:sp>
      <p:sp>
        <p:nvSpPr>
          <p:cNvPr id="11" name="Google Shape;460;g11367acb823_0_1192">
            <a:extLst>
              <a:ext uri="{FF2B5EF4-FFF2-40B4-BE49-F238E27FC236}">
                <a16:creationId xmlns:a16="http://schemas.microsoft.com/office/drawing/2014/main" id="{D5C34737-6683-4F77-9110-713A5A40A179}"/>
              </a:ext>
            </a:extLst>
          </p:cNvPr>
          <p:cNvSpPr txBox="1"/>
          <p:nvPr/>
        </p:nvSpPr>
        <p:spPr>
          <a:xfrm>
            <a:off x="9427550" y="1141225"/>
            <a:ext cx="2176500" cy="400200"/>
          </a:xfrm>
          <a:prstGeom prst="rect">
            <a:avLst/>
          </a:pr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b="1">
                <a:solidFill>
                  <a:schemeClr val="accent2"/>
                </a:solidFill>
                <a:latin typeface="Barlow Semi Condensed"/>
                <a:ea typeface="Barlow Semi Condensed"/>
                <a:cs typeface="Barlow Semi Condensed"/>
                <a:sym typeface="Barlow Semi Condensed"/>
              </a:rPr>
              <a:t>ECOP</a:t>
            </a:r>
            <a:endParaRPr>
              <a:solidFill>
                <a:schemeClr val="accent1"/>
              </a:solidFill>
              <a:latin typeface="Barlow Semi Condensed"/>
              <a:ea typeface="Barlow Semi Condensed"/>
              <a:cs typeface="Barlow Semi Condensed"/>
              <a:sym typeface="Barlow Semi Condensed"/>
            </a:endParaRPr>
          </a:p>
        </p:txBody>
      </p:sp>
      <p:sp>
        <p:nvSpPr>
          <p:cNvPr id="12" name="Google Shape;461;g11367acb823_0_1192">
            <a:extLst>
              <a:ext uri="{FF2B5EF4-FFF2-40B4-BE49-F238E27FC236}">
                <a16:creationId xmlns:a16="http://schemas.microsoft.com/office/drawing/2014/main" id="{91715A39-DA0C-4DA2-A536-72DC9CCA02A3}"/>
              </a:ext>
            </a:extLst>
          </p:cNvPr>
          <p:cNvSpPr txBox="1"/>
          <p:nvPr/>
        </p:nvSpPr>
        <p:spPr>
          <a:xfrm>
            <a:off x="6614250" y="4703325"/>
            <a:ext cx="5375100" cy="923400"/>
          </a:xfrm>
          <a:prstGeom prst="rect">
            <a:avLst/>
          </a:prstGeom>
          <a:solidFill>
            <a:srgbClr val="00B0F0"/>
          </a:solidFill>
          <a:ln w="2857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u="sng" dirty="0">
                <a:solidFill>
                  <a:schemeClr val="bg1"/>
                </a:solidFill>
                <a:latin typeface="Roboto"/>
                <a:ea typeface="Roboto"/>
                <a:cs typeface="Roboto"/>
                <a:sym typeface="Roboto"/>
                <a:hlinkClick r:id="rId7">
                  <a:extLst>
                    <a:ext uri="{A12FA001-AC4F-418D-AE19-62706E023703}">
                      <ahyp:hlinkClr xmlns:ahyp="http://schemas.microsoft.com/office/drawing/2018/hyperlinkcolor" val="tx"/>
                    </a:ext>
                  </a:extLst>
                </a:hlinkClick>
              </a:rPr>
              <a:t>www.coastpredict.org</a:t>
            </a:r>
            <a:endParaRPr sz="2400" dirty="0">
              <a:solidFill>
                <a:schemeClr val="bg1"/>
              </a:solidFill>
              <a:latin typeface="Roboto"/>
              <a:ea typeface="Roboto"/>
              <a:cs typeface="Roboto"/>
              <a:sym typeface="Roboto"/>
            </a:endParaRPr>
          </a:p>
          <a:p>
            <a:pPr marL="0" lvl="0" indent="0" algn="ctr" rtl="0">
              <a:spcBef>
                <a:spcPts val="0"/>
              </a:spcBef>
              <a:spcAft>
                <a:spcPts val="0"/>
              </a:spcAft>
              <a:buNone/>
            </a:pPr>
            <a:r>
              <a:rPr lang="en-US" sz="2400" dirty="0">
                <a:solidFill>
                  <a:schemeClr val="bg1"/>
                </a:solidFill>
                <a:latin typeface="Roboto"/>
                <a:ea typeface="Roboto"/>
                <a:cs typeface="Roboto"/>
                <a:sym typeface="Roboto"/>
              </a:rPr>
              <a:t>info@coastpredict.org</a:t>
            </a:r>
            <a:endParaRPr sz="2400" dirty="0">
              <a:solidFill>
                <a:schemeClr val="bg1"/>
              </a:solidFill>
              <a:latin typeface="Roboto"/>
              <a:ea typeface="Roboto"/>
              <a:cs typeface="Roboto"/>
              <a:sym typeface="Roboto"/>
            </a:endParaRPr>
          </a:p>
        </p:txBody>
      </p:sp>
    </p:spTree>
    <p:extLst>
      <p:ext uri="{BB962C8B-B14F-4D97-AF65-F5344CB8AC3E}">
        <p14:creationId xmlns:p14="http://schemas.microsoft.com/office/powerpoint/2010/main" val="139866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1">
            <a:extLst>
              <a:ext uri="{FF2B5EF4-FFF2-40B4-BE49-F238E27FC236}">
                <a16:creationId xmlns:a16="http://schemas.microsoft.com/office/drawing/2014/main" id="{B7045B1A-6714-4B91-A6D9-1CFAE7F21D69}"/>
              </a:ext>
            </a:extLst>
          </p:cNvPr>
          <p:cNvPicPr preferRelativeResize="0"/>
          <p:nvPr/>
        </p:nvPicPr>
        <p:blipFill rotWithShape="1">
          <a:blip r:embed="rId2">
            <a:alphaModFix/>
          </a:blip>
          <a:srcRect/>
          <a:stretch/>
        </p:blipFill>
        <p:spPr>
          <a:xfrm>
            <a:off x="152979" y="23481"/>
            <a:ext cx="1609560" cy="1169215"/>
          </a:xfrm>
          <a:prstGeom prst="rect">
            <a:avLst/>
          </a:prstGeom>
          <a:noFill/>
          <a:ln>
            <a:noFill/>
          </a:ln>
        </p:spPr>
      </p:pic>
      <p:sp>
        <p:nvSpPr>
          <p:cNvPr id="3" name="Rectangle 2">
            <a:extLst>
              <a:ext uri="{FF2B5EF4-FFF2-40B4-BE49-F238E27FC236}">
                <a16:creationId xmlns:a16="http://schemas.microsoft.com/office/drawing/2014/main" id="{C585ABC6-1570-4BB5-905B-ACFAFA247D19}"/>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466;g11367acb823_0_1324">
            <a:extLst>
              <a:ext uri="{FF2B5EF4-FFF2-40B4-BE49-F238E27FC236}">
                <a16:creationId xmlns:a16="http://schemas.microsoft.com/office/drawing/2014/main" id="{3D297039-93A5-4657-92F9-26A70BFB0570}"/>
              </a:ext>
            </a:extLst>
          </p:cNvPr>
          <p:cNvSpPr txBox="1">
            <a:spLocks/>
          </p:cNvSpPr>
          <p:nvPr/>
        </p:nvSpPr>
        <p:spPr>
          <a:xfrm>
            <a:off x="1762539" y="1379296"/>
            <a:ext cx="4728600" cy="646200"/>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5100"/>
            </a:pPr>
            <a:r>
              <a:rPr lang="en-US" dirty="0"/>
              <a:t>Collaborations</a:t>
            </a:r>
          </a:p>
        </p:txBody>
      </p:sp>
      <p:sp>
        <p:nvSpPr>
          <p:cNvPr id="5" name="Google Shape;467;g11367acb823_0_1324">
            <a:extLst>
              <a:ext uri="{FF2B5EF4-FFF2-40B4-BE49-F238E27FC236}">
                <a16:creationId xmlns:a16="http://schemas.microsoft.com/office/drawing/2014/main" id="{3B16CC92-1516-428E-8F3D-F2525C3BD203}"/>
              </a:ext>
            </a:extLst>
          </p:cNvPr>
          <p:cNvSpPr txBox="1">
            <a:spLocks/>
          </p:cNvSpPr>
          <p:nvPr/>
        </p:nvSpPr>
        <p:spPr>
          <a:xfrm>
            <a:off x="782699" y="2210221"/>
            <a:ext cx="5708439" cy="21495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Clr>
                <a:schemeClr val="lt1"/>
              </a:buClr>
              <a:buSzPts val="2300"/>
              <a:buFont typeface="Arial" panose="020B0604020202020204" pitchFamily="34" charset="0"/>
              <a:buNone/>
            </a:pPr>
            <a:r>
              <a:rPr lang="en-US" dirty="0" err="1"/>
              <a:t>CoastPredict</a:t>
            </a:r>
            <a:r>
              <a:rPr lang="en-US" dirty="0"/>
              <a:t> will make vital, real and</a:t>
            </a:r>
            <a:br>
              <a:rPr lang="en-US" dirty="0"/>
            </a:br>
            <a:r>
              <a:rPr lang="en-US" dirty="0"/>
              <a:t>lasting change.</a:t>
            </a:r>
          </a:p>
          <a:p>
            <a:pPr marL="0" indent="0">
              <a:lnSpc>
                <a:spcPct val="120000"/>
              </a:lnSpc>
              <a:spcBef>
                <a:spcPts val="2835"/>
              </a:spcBef>
              <a:buClr>
                <a:schemeClr val="lt1"/>
              </a:buClr>
              <a:buSzPts val="2300"/>
              <a:buFont typeface="Arial" panose="020B0604020202020204" pitchFamily="34" charset="0"/>
              <a:buNone/>
            </a:pPr>
            <a:r>
              <a:rPr lang="en-US" dirty="0" err="1"/>
              <a:t>CoastPredict</a:t>
            </a:r>
            <a:r>
              <a:rPr lang="en-US" dirty="0"/>
              <a:t> welcomes collaborations, pledging to work inclusively to achieve the </a:t>
            </a:r>
            <a:r>
              <a:rPr lang="en-US" dirty="0" err="1"/>
              <a:t>Programme’s</a:t>
            </a:r>
            <a:r>
              <a:rPr lang="en-US" dirty="0"/>
              <a:t> mission and goals.</a:t>
            </a:r>
          </a:p>
        </p:txBody>
      </p:sp>
      <p:pic>
        <p:nvPicPr>
          <p:cNvPr id="6" name="Google Shape;469;g11367acb823_0_1324">
            <a:extLst>
              <a:ext uri="{FF2B5EF4-FFF2-40B4-BE49-F238E27FC236}">
                <a16:creationId xmlns:a16="http://schemas.microsoft.com/office/drawing/2014/main" id="{FE96A856-A01F-4665-A18C-EC4CBB08130C}"/>
              </a:ext>
            </a:extLst>
          </p:cNvPr>
          <p:cNvPicPr preferRelativeResize="0">
            <a:picLocks/>
          </p:cNvPicPr>
          <p:nvPr/>
        </p:nvPicPr>
        <p:blipFill rotWithShape="1">
          <a:blip r:embed="rId3">
            <a:alphaModFix/>
          </a:blip>
          <a:srcRect t="9" b="9"/>
          <a:stretch/>
        </p:blipFill>
        <p:spPr>
          <a:xfrm>
            <a:off x="6558000" y="0"/>
            <a:ext cx="5634000" cy="6858000"/>
          </a:xfrm>
          <a:prstGeom prst="rect">
            <a:avLst/>
          </a:prstGeom>
          <a:solidFill>
            <a:srgbClr val="D8D8D8"/>
          </a:solidFill>
          <a:ln>
            <a:noFill/>
          </a:ln>
        </p:spPr>
      </p:pic>
      <p:sp>
        <p:nvSpPr>
          <p:cNvPr id="7" name="Google Shape;470;g11367acb823_0_1324">
            <a:extLst>
              <a:ext uri="{FF2B5EF4-FFF2-40B4-BE49-F238E27FC236}">
                <a16:creationId xmlns:a16="http://schemas.microsoft.com/office/drawing/2014/main" id="{E1EB4351-91D6-44E5-9BEC-8DA286928999}"/>
              </a:ext>
            </a:extLst>
          </p:cNvPr>
          <p:cNvSpPr txBox="1"/>
          <p:nvPr/>
        </p:nvSpPr>
        <p:spPr>
          <a:xfrm>
            <a:off x="152979" y="5902763"/>
            <a:ext cx="5375100" cy="738900"/>
          </a:xfrm>
          <a:prstGeom prst="rect">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dirty="0">
                <a:solidFill>
                  <a:schemeClr val="bg1"/>
                </a:solidFill>
                <a:latin typeface="Barlow Semi Condensed"/>
                <a:ea typeface="Barlow Semi Condensed"/>
                <a:cs typeface="Barlow Semi Condensed"/>
                <a:sym typeface="Barlow Semi Condensed"/>
                <a:hlinkClick r:id="rId4">
                  <a:extLst>
                    <a:ext uri="{A12FA001-AC4F-418D-AE19-62706E023703}">
                      <ahyp:hlinkClr xmlns:ahyp="http://schemas.microsoft.com/office/drawing/2018/hyperlinkcolor" val="tx"/>
                    </a:ext>
                  </a:extLst>
                </a:hlinkClick>
              </a:rPr>
              <a:t>www.coastpredict.org</a:t>
            </a:r>
            <a:endParaRPr sz="1800" dirty="0">
              <a:solidFill>
                <a:schemeClr val="bg1"/>
              </a:solidFill>
              <a:latin typeface="Barlow Semi Condensed"/>
              <a:ea typeface="Barlow Semi Condensed"/>
              <a:cs typeface="Barlow Semi Condensed"/>
              <a:sym typeface="Barlow Semi Condensed"/>
            </a:endParaRPr>
          </a:p>
          <a:p>
            <a:pPr marL="0" lvl="0" indent="0" algn="l" rtl="0">
              <a:spcBef>
                <a:spcPts val="0"/>
              </a:spcBef>
              <a:spcAft>
                <a:spcPts val="0"/>
              </a:spcAft>
              <a:buNone/>
            </a:pPr>
            <a:r>
              <a:rPr lang="en-US" sz="1800" dirty="0">
                <a:solidFill>
                  <a:schemeClr val="bg1"/>
                </a:solidFill>
                <a:latin typeface="Barlow Semi Condensed"/>
                <a:ea typeface="Barlow Semi Condensed"/>
                <a:cs typeface="Barlow Semi Condensed"/>
                <a:sym typeface="Barlow Semi Condensed"/>
              </a:rPr>
              <a:t>info@coastpredict.org</a:t>
            </a:r>
            <a:endParaRPr sz="1800" dirty="0">
              <a:solidFill>
                <a:schemeClr val="bg1"/>
              </a:solidFill>
              <a:latin typeface="Barlow Semi Condensed"/>
              <a:ea typeface="Barlow Semi Condensed"/>
              <a:cs typeface="Barlow Semi Condensed"/>
              <a:sym typeface="Barlow Semi Condensed"/>
            </a:endParaRPr>
          </a:p>
        </p:txBody>
      </p:sp>
    </p:spTree>
    <p:extLst>
      <p:ext uri="{BB962C8B-B14F-4D97-AF65-F5344CB8AC3E}">
        <p14:creationId xmlns:p14="http://schemas.microsoft.com/office/powerpoint/2010/main" val="328720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6DD30-D62E-4879-B154-2E3854D3439E}"/>
              </a:ext>
            </a:extLst>
          </p:cNvPr>
          <p:cNvSpPr/>
          <p:nvPr/>
        </p:nvSpPr>
        <p:spPr>
          <a:xfrm>
            <a:off x="3642361" y="256673"/>
            <a:ext cx="5956122" cy="584775"/>
          </a:xfrm>
          <a:prstGeom prst="rect">
            <a:avLst/>
          </a:prstGeom>
        </p:spPr>
        <p:txBody>
          <a:bodyPr wrap="square">
            <a:spAutoFit/>
          </a:bodyPr>
          <a:lstStyle/>
          <a:p>
            <a:r>
              <a:rPr lang="fr-FR" sz="3200" b="1" dirty="0" err="1">
                <a:solidFill>
                  <a:srgbClr val="0A1F50"/>
                </a:solidFill>
                <a:latin typeface="Bierstadt Display" panose="020B0604020202020204" pitchFamily="34" charset="0"/>
              </a:rPr>
              <a:t>Outline</a:t>
            </a:r>
            <a:endParaRPr lang="fr-FR" sz="2400" spc="60" dirty="0">
              <a:solidFill>
                <a:srgbClr val="0A1F50"/>
              </a:solidFill>
              <a:latin typeface="Bierstadt Display" panose="020B0604020202020204" pitchFamily="34" charset="0"/>
            </a:endParaRPr>
          </a:p>
        </p:txBody>
      </p:sp>
      <p:sp>
        <p:nvSpPr>
          <p:cNvPr id="11" name="Rectangle 10">
            <a:extLst>
              <a:ext uri="{FF2B5EF4-FFF2-40B4-BE49-F238E27FC236}">
                <a16:creationId xmlns:a16="http://schemas.microsoft.com/office/drawing/2014/main" id="{7EA184DB-CA96-4E69-821B-88D553BFF349}"/>
              </a:ext>
            </a:extLst>
          </p:cNvPr>
          <p:cNvSpPr/>
          <p:nvPr/>
        </p:nvSpPr>
        <p:spPr>
          <a:xfrm>
            <a:off x="549647" y="1728880"/>
            <a:ext cx="4782673" cy="4278094"/>
          </a:xfrm>
          <a:prstGeom prst="rect">
            <a:avLst/>
          </a:prstGeom>
        </p:spPr>
        <p:txBody>
          <a:bodyPr wrap="square">
            <a:spAutoFit/>
          </a:bodyPr>
          <a:lstStyle/>
          <a:p>
            <a:r>
              <a:rPr lang="en-IT" sz="2800" b="0" dirty="0"/>
              <a:t>The concept of  the Global Coastal Ocean </a:t>
            </a:r>
            <a:br>
              <a:rPr lang="en-IT" sz="2800" b="0" dirty="0"/>
            </a:br>
            <a:br>
              <a:rPr lang="en-IT" sz="2800" b="0" dirty="0"/>
            </a:br>
            <a:r>
              <a:rPr lang="en-IT" sz="2800" b="0" dirty="0"/>
              <a:t>CoastPredict </a:t>
            </a:r>
            <a:r>
              <a:rPr lang="en-US" sz="2800" b="0" dirty="0"/>
              <a:t>objectives and strategic planning</a:t>
            </a:r>
          </a:p>
          <a:p>
            <a:endParaRPr lang="en-US" sz="2800" dirty="0"/>
          </a:p>
          <a:p>
            <a:r>
              <a:rPr lang="en-US" sz="2800" b="0" dirty="0" err="1"/>
              <a:t>CoastPredict</a:t>
            </a:r>
            <a:r>
              <a:rPr lang="en-US" sz="2800" b="0" dirty="0"/>
              <a:t> </a:t>
            </a:r>
            <a:r>
              <a:rPr lang="en-IT" sz="2800" b="0" dirty="0"/>
              <a:t>Solution</a:t>
            </a:r>
            <a:r>
              <a:rPr lang="en-US" sz="2800" b="0" dirty="0"/>
              <a:t>s</a:t>
            </a:r>
            <a:br>
              <a:rPr lang="en-IT" sz="2800" b="0" dirty="0"/>
            </a:br>
            <a:br>
              <a:rPr lang="en-IT" sz="2800" b="0" dirty="0"/>
            </a:br>
            <a:r>
              <a:rPr lang="en-US" sz="2800" b="0" dirty="0"/>
              <a:t>International Collaborations</a:t>
            </a:r>
            <a:endParaRPr lang="fr-FR" sz="2800" dirty="0">
              <a:latin typeface="Bierstadt" panose="020B0004020202020204" pitchFamily="34" charset="0"/>
            </a:endParaRPr>
          </a:p>
          <a:p>
            <a:endParaRPr lang="fr-FR" sz="2000" dirty="0">
              <a:latin typeface="Bierstadt" panose="020B0004020202020204" pitchFamily="34" charset="0"/>
            </a:endParaRPr>
          </a:p>
        </p:txBody>
      </p:sp>
      <p:pic>
        <p:nvPicPr>
          <p:cNvPr id="2" name="Google Shape;82;p1">
            <a:extLst>
              <a:ext uri="{FF2B5EF4-FFF2-40B4-BE49-F238E27FC236}">
                <a16:creationId xmlns:a16="http://schemas.microsoft.com/office/drawing/2014/main" id="{1E346FCF-4A58-9959-4429-F56630B3FFB8}"/>
              </a:ext>
            </a:extLst>
          </p:cNvPr>
          <p:cNvPicPr preferRelativeResize="0"/>
          <p:nvPr/>
        </p:nvPicPr>
        <p:blipFill rotWithShape="1">
          <a:blip r:embed="rId2">
            <a:alphaModFix/>
          </a:blip>
          <a:srcRect t="1605" b="-10077"/>
          <a:stretch/>
        </p:blipFill>
        <p:spPr>
          <a:xfrm>
            <a:off x="8727563" y="70935"/>
            <a:ext cx="3464437" cy="521913"/>
          </a:xfrm>
          <a:prstGeom prst="rect">
            <a:avLst/>
          </a:prstGeom>
          <a:noFill/>
          <a:ln>
            <a:noFill/>
          </a:ln>
        </p:spPr>
      </p:pic>
      <p:pic>
        <p:nvPicPr>
          <p:cNvPr id="3" name="Picture Placeholder 6" descr="Map&#10;&#10;Description automatically generated">
            <a:extLst>
              <a:ext uri="{FF2B5EF4-FFF2-40B4-BE49-F238E27FC236}">
                <a16:creationId xmlns:a16="http://schemas.microsoft.com/office/drawing/2014/main" id="{764235DD-2D1C-A310-55AC-DF084623AC4E}"/>
              </a:ext>
            </a:extLst>
          </p:cNvPr>
          <p:cNvPicPr>
            <a:picLocks noChangeAspect="1"/>
          </p:cNvPicPr>
          <p:nvPr/>
        </p:nvPicPr>
        <p:blipFill rotWithShape="1">
          <a:blip r:embed="rId3"/>
          <a:srcRect t="1197" r="124" b="-1"/>
          <a:stretch/>
        </p:blipFill>
        <p:spPr>
          <a:xfrm>
            <a:off x="4972050" y="1480280"/>
            <a:ext cx="7066971" cy="3948970"/>
          </a:xfrm>
          <a:prstGeom prst="rect">
            <a:avLst/>
          </a:prstGeom>
        </p:spPr>
      </p:pic>
      <p:sp>
        <p:nvSpPr>
          <p:cNvPr id="4" name="TextBox 3">
            <a:extLst>
              <a:ext uri="{FF2B5EF4-FFF2-40B4-BE49-F238E27FC236}">
                <a16:creationId xmlns:a16="http://schemas.microsoft.com/office/drawing/2014/main" id="{F0237D2A-62A6-5775-5676-F996C7AA060A}"/>
              </a:ext>
            </a:extLst>
          </p:cNvPr>
          <p:cNvSpPr txBox="1"/>
          <p:nvPr/>
        </p:nvSpPr>
        <p:spPr>
          <a:xfrm>
            <a:off x="6420967" y="5535408"/>
            <a:ext cx="4994745" cy="584775"/>
          </a:xfrm>
          <a:prstGeom prst="rect">
            <a:avLst/>
          </a:prstGeom>
          <a:noFill/>
        </p:spPr>
        <p:txBody>
          <a:bodyPr wrap="square" rtlCol="0">
            <a:spAutoFit/>
          </a:bodyPr>
          <a:lstStyle/>
          <a:p>
            <a:pPr algn="ctr"/>
            <a:r>
              <a:rPr lang="en-US" sz="1600" dirty="0">
                <a:solidFill>
                  <a:srgbClr val="002060"/>
                </a:solidFill>
              </a:rPr>
              <a:t>Sandy coastlines from optical  satellite images since 1984</a:t>
            </a:r>
          </a:p>
          <a:p>
            <a:pPr algn="ctr"/>
            <a:r>
              <a:rPr lang="en-GB" sz="1600" dirty="0">
                <a:solidFill>
                  <a:srgbClr val="002060"/>
                </a:solidFill>
                <a:effectLst/>
                <a:latin typeface="Helvetica" pitchFamily="2" charset="0"/>
              </a:rPr>
              <a:t>Arjen </a:t>
            </a:r>
            <a:r>
              <a:rPr lang="en-GB" sz="1600" dirty="0" err="1">
                <a:solidFill>
                  <a:srgbClr val="002060"/>
                </a:solidFill>
                <a:effectLst/>
                <a:latin typeface="Helvetica" pitchFamily="2" charset="0"/>
              </a:rPr>
              <a:t>Luijendijk</a:t>
            </a:r>
            <a:r>
              <a:rPr lang="en-US" sz="1600" dirty="0">
                <a:solidFill>
                  <a:srgbClr val="002060"/>
                </a:solidFill>
                <a:effectLst/>
                <a:latin typeface="Helvetica" pitchFamily="2" charset="0"/>
              </a:rPr>
              <a:t> et al., Sc. Rep., 2018</a:t>
            </a:r>
            <a:endParaRPr lang="en-GB" sz="1600" dirty="0">
              <a:solidFill>
                <a:srgbClr val="002060"/>
              </a:solidFill>
              <a:effectLst/>
              <a:latin typeface="Helvetica" pitchFamily="2" charset="0"/>
            </a:endParaRPr>
          </a:p>
        </p:txBody>
      </p:sp>
      <p:sp>
        <p:nvSpPr>
          <p:cNvPr id="8" name="Rectangle 7">
            <a:extLst>
              <a:ext uri="{FF2B5EF4-FFF2-40B4-BE49-F238E27FC236}">
                <a16:creationId xmlns:a16="http://schemas.microsoft.com/office/drawing/2014/main" id="{5A414DBD-442C-4127-831A-F937CC1EB0EE}"/>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oogle Shape;80;p1">
            <a:extLst>
              <a:ext uri="{FF2B5EF4-FFF2-40B4-BE49-F238E27FC236}">
                <a16:creationId xmlns:a16="http://schemas.microsoft.com/office/drawing/2014/main" id="{C42217FB-ECDD-44F0-A85C-BB52F5FC4CE3}"/>
              </a:ext>
            </a:extLst>
          </p:cNvPr>
          <p:cNvPicPr preferRelativeResize="0"/>
          <p:nvPr/>
        </p:nvPicPr>
        <p:blipFill rotWithShape="1">
          <a:blip r:embed="rId4">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106732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C298C2-AD69-80B6-DF27-7F849629D60E}"/>
              </a:ext>
            </a:extLst>
          </p:cNvPr>
          <p:cNvSpPr txBox="1"/>
          <p:nvPr/>
        </p:nvSpPr>
        <p:spPr>
          <a:xfrm>
            <a:off x="664368" y="1494473"/>
            <a:ext cx="6336507" cy="4524315"/>
          </a:xfrm>
          <a:prstGeom prst="rect">
            <a:avLst/>
          </a:prstGeom>
          <a:noFill/>
        </p:spPr>
        <p:txBody>
          <a:bodyPr wrap="square">
            <a:spAutoFit/>
          </a:bodyPr>
          <a:lstStyle/>
          <a:p>
            <a:pPr eaLnBrk="1" hangingPunct="1"/>
            <a:r>
              <a:rPr lang="en-US" altLang="en-IT" sz="2400" b="1" dirty="0">
                <a:solidFill>
                  <a:srgbClr val="002060"/>
                </a:solidFill>
              </a:rPr>
              <a:t>PRESENT NON-UNIFORM TERMINOLOGY</a:t>
            </a:r>
          </a:p>
          <a:p>
            <a:pPr eaLnBrk="1" hangingPunct="1">
              <a:buClr>
                <a:schemeClr val="tx1"/>
              </a:buClr>
            </a:pPr>
            <a:r>
              <a:rPr lang="en-US" altLang="en-IT" sz="2400" dirty="0">
                <a:solidFill>
                  <a:srgbClr val="002060"/>
                </a:solidFill>
                <a:latin typeface="TheSeaRoman" charset="0"/>
              </a:rPr>
              <a:t>the coastal ocean, coastal zone, coastal margin, continental shelf, continental margin, shelf sea</a:t>
            </a:r>
          </a:p>
          <a:p>
            <a:pPr eaLnBrk="1" hangingPunct="1"/>
            <a:endParaRPr lang="en-US" altLang="en-IT" sz="2400" dirty="0">
              <a:solidFill>
                <a:srgbClr val="002060"/>
              </a:solidFill>
            </a:endParaRPr>
          </a:p>
          <a:p>
            <a:pPr eaLnBrk="1" hangingPunct="1"/>
            <a:r>
              <a:rPr lang="en-US" altLang="en-IT" sz="2400" b="1" dirty="0">
                <a:solidFill>
                  <a:srgbClr val="002060"/>
                </a:solidFill>
              </a:rPr>
              <a:t>NEED TO FIND A UNIFORM DEFINITION</a:t>
            </a:r>
          </a:p>
          <a:p>
            <a:pPr eaLnBrk="1" hangingPunct="1"/>
            <a:r>
              <a:rPr lang="en-US" altLang="en-IT" sz="2400" b="1" dirty="0">
                <a:solidFill>
                  <a:srgbClr val="002060"/>
                </a:solidFill>
              </a:rPr>
              <a:t>THE COASTPREDICT STARTING POINT</a:t>
            </a:r>
            <a:r>
              <a:rPr lang="en-US" altLang="en-IT" sz="2400" dirty="0">
                <a:solidFill>
                  <a:srgbClr val="002060"/>
                </a:solidFill>
              </a:rPr>
              <a:t>: </a:t>
            </a:r>
          </a:p>
          <a:p>
            <a:pPr lvl="0"/>
            <a:r>
              <a:rPr lang="en-US" sz="2400" i="1" dirty="0">
                <a:solidFill>
                  <a:schemeClr val="accent6">
                    <a:lumMod val="75000"/>
                  </a:schemeClr>
                </a:solidFill>
              </a:rPr>
              <a:t>the coastal ocean - that area, extending </a:t>
            </a:r>
            <a:r>
              <a:rPr lang="en-US" sz="2400" b="1" i="1" dirty="0">
                <a:solidFill>
                  <a:schemeClr val="accent6">
                    <a:lumMod val="75000"/>
                  </a:schemeClr>
                </a:solidFill>
              </a:rPr>
              <a:t>inshore</a:t>
            </a:r>
            <a:r>
              <a:rPr lang="en-US" sz="2400" i="1" dirty="0">
                <a:solidFill>
                  <a:schemeClr val="accent6">
                    <a:lumMod val="75000"/>
                  </a:schemeClr>
                </a:solidFill>
              </a:rPr>
              <a:t> from the estuarine mouths </a:t>
            </a:r>
            <a:r>
              <a:rPr lang="en-US" sz="2400" b="1" i="1" dirty="0">
                <a:solidFill>
                  <a:schemeClr val="accent6">
                    <a:lumMod val="75000"/>
                  </a:schemeClr>
                </a:solidFill>
              </a:rPr>
              <a:t>to river catchment, to the urban settlements </a:t>
            </a:r>
            <a:r>
              <a:rPr lang="en-US" sz="2400" i="1" dirty="0">
                <a:solidFill>
                  <a:schemeClr val="accent6">
                    <a:lumMod val="75000"/>
                  </a:schemeClr>
                </a:solidFill>
              </a:rPr>
              <a:t>on the one side and on the other to the </a:t>
            </a:r>
            <a:r>
              <a:rPr lang="en-US" sz="2400" b="1" i="1" dirty="0">
                <a:solidFill>
                  <a:schemeClr val="accent6">
                    <a:lumMod val="75000"/>
                  </a:schemeClr>
                </a:solidFill>
              </a:rPr>
              <a:t>offshore,</a:t>
            </a:r>
            <a:r>
              <a:rPr lang="en-US" sz="2400" i="1" dirty="0">
                <a:solidFill>
                  <a:schemeClr val="accent6">
                    <a:lumMod val="75000"/>
                  </a:schemeClr>
                </a:solidFill>
              </a:rPr>
              <a:t> from the </a:t>
            </a:r>
            <a:r>
              <a:rPr lang="en-US" sz="2400" b="1" i="1" dirty="0">
                <a:solidFill>
                  <a:schemeClr val="accent6">
                    <a:lumMod val="75000"/>
                  </a:schemeClr>
                </a:solidFill>
              </a:rPr>
              <a:t>surf zone to the continental shelf and slope</a:t>
            </a:r>
            <a:r>
              <a:rPr lang="en-US" sz="2400" i="1" dirty="0">
                <a:solidFill>
                  <a:schemeClr val="accent6">
                    <a:lumMod val="75000"/>
                  </a:schemeClr>
                </a:solidFill>
              </a:rPr>
              <a:t> where waters of continental origins meet open ocean currents.</a:t>
            </a:r>
            <a:endParaRPr lang="en-US" sz="2400" dirty="0">
              <a:solidFill>
                <a:schemeClr val="accent6">
                  <a:lumMod val="75000"/>
                </a:schemeClr>
              </a:solidFill>
            </a:endParaRPr>
          </a:p>
        </p:txBody>
      </p:sp>
      <p:pic>
        <p:nvPicPr>
          <p:cNvPr id="5" name="Picture 2">
            <a:extLst>
              <a:ext uri="{FF2B5EF4-FFF2-40B4-BE49-F238E27FC236}">
                <a16:creationId xmlns:a16="http://schemas.microsoft.com/office/drawing/2014/main" id="{3FFC9B47-47EF-4729-7780-30DF6F939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238" y="1277274"/>
            <a:ext cx="5081762" cy="474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a:extLst>
              <a:ext uri="{FF2B5EF4-FFF2-40B4-BE49-F238E27FC236}">
                <a16:creationId xmlns:a16="http://schemas.microsoft.com/office/drawing/2014/main" id="{239DE623-806A-D04A-9619-48AAAF387EB0}"/>
              </a:ext>
            </a:extLst>
          </p:cNvPr>
          <p:cNvSpPr txBox="1"/>
          <p:nvPr/>
        </p:nvSpPr>
        <p:spPr>
          <a:xfrm>
            <a:off x="7888712" y="6018788"/>
            <a:ext cx="3524813" cy="523220"/>
          </a:xfrm>
          <a:prstGeom prst="rect">
            <a:avLst/>
          </a:prstGeom>
          <a:noFill/>
        </p:spPr>
        <p:txBody>
          <a:bodyPr wrap="square" rtlCol="0">
            <a:spAutoFit/>
          </a:bodyPr>
          <a:lstStyle/>
          <a:p>
            <a:pPr algn="ctr"/>
            <a:r>
              <a:rPr lang="en-IT" sz="1400" dirty="0">
                <a:solidFill>
                  <a:srgbClr val="002060"/>
                </a:solidFill>
              </a:rPr>
              <a:t>THE GLOBAL COASTAL OCEAN</a:t>
            </a:r>
          </a:p>
          <a:p>
            <a:pPr algn="ctr"/>
            <a:r>
              <a:rPr lang="en-IT" sz="1400" dirty="0">
                <a:solidFill>
                  <a:srgbClr val="002060"/>
                </a:solidFill>
              </a:rPr>
              <a:t>(</a:t>
            </a:r>
            <a:r>
              <a:rPr lang="en-US" altLang="en-IT" sz="1000" b="1" dirty="0">
                <a:solidFill>
                  <a:srgbClr val="002060"/>
                </a:solidFill>
              </a:rPr>
              <a:t>The Sea, Vol 10, 11, 12 14A and B)</a:t>
            </a:r>
          </a:p>
        </p:txBody>
      </p:sp>
      <p:pic>
        <p:nvPicPr>
          <p:cNvPr id="7" name="Google Shape;82;p1">
            <a:extLst>
              <a:ext uri="{FF2B5EF4-FFF2-40B4-BE49-F238E27FC236}">
                <a16:creationId xmlns:a16="http://schemas.microsoft.com/office/drawing/2014/main" id="{DD999E58-459D-3CE0-3FB3-C8D310C8BB2A}"/>
              </a:ext>
            </a:extLst>
          </p:cNvPr>
          <p:cNvPicPr preferRelativeResize="0"/>
          <p:nvPr/>
        </p:nvPicPr>
        <p:blipFill rotWithShape="1">
          <a:blip r:embed="rId3">
            <a:alphaModFix/>
          </a:blip>
          <a:srcRect t="1605" b="-10077"/>
          <a:stretch/>
        </p:blipFill>
        <p:spPr>
          <a:xfrm>
            <a:off x="8727563" y="70935"/>
            <a:ext cx="3464437" cy="521913"/>
          </a:xfrm>
          <a:prstGeom prst="rect">
            <a:avLst/>
          </a:prstGeom>
          <a:noFill/>
          <a:ln>
            <a:noFill/>
          </a:ln>
        </p:spPr>
      </p:pic>
      <p:sp>
        <p:nvSpPr>
          <p:cNvPr id="8" name="Rectangle 7">
            <a:extLst>
              <a:ext uri="{FF2B5EF4-FFF2-40B4-BE49-F238E27FC236}">
                <a16:creationId xmlns:a16="http://schemas.microsoft.com/office/drawing/2014/main" id="{57AF2DA0-37C3-D653-E1AB-70DE0167AE06}"/>
              </a:ext>
            </a:extLst>
          </p:cNvPr>
          <p:cNvSpPr/>
          <p:nvPr/>
        </p:nvSpPr>
        <p:spPr>
          <a:xfrm>
            <a:off x="3064114" y="694166"/>
            <a:ext cx="7883436" cy="584775"/>
          </a:xfrm>
          <a:prstGeom prst="rect">
            <a:avLst/>
          </a:prstGeom>
        </p:spPr>
        <p:txBody>
          <a:bodyPr wrap="square">
            <a:spAutoFit/>
          </a:bodyPr>
          <a:lstStyle/>
          <a:p>
            <a:r>
              <a:rPr lang="en-IT" sz="3200" b="1"/>
              <a:t>The concept of  the Global Coastal</a:t>
            </a:r>
            <a:r>
              <a:rPr lang="en-US" sz="3200" b="1" dirty="0"/>
              <a:t> </a:t>
            </a:r>
            <a:r>
              <a:rPr lang="en-IT" sz="3200" b="1"/>
              <a:t>Ocean</a:t>
            </a:r>
            <a:endParaRPr lang="fr-FR" sz="2400" b="1" spc="60" dirty="0">
              <a:solidFill>
                <a:srgbClr val="0A1F50"/>
              </a:solidFill>
              <a:latin typeface="Bierstadt Display" panose="020B0604020202020204" pitchFamily="34" charset="0"/>
            </a:endParaRPr>
          </a:p>
        </p:txBody>
      </p:sp>
      <p:sp>
        <p:nvSpPr>
          <p:cNvPr id="10" name="Rectangle 9">
            <a:extLst>
              <a:ext uri="{FF2B5EF4-FFF2-40B4-BE49-F238E27FC236}">
                <a16:creationId xmlns:a16="http://schemas.microsoft.com/office/drawing/2014/main" id="{1FB42A63-7D83-4520-A1B7-56C63760CEE9}"/>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oogle Shape;80;p1">
            <a:extLst>
              <a:ext uri="{FF2B5EF4-FFF2-40B4-BE49-F238E27FC236}">
                <a16:creationId xmlns:a16="http://schemas.microsoft.com/office/drawing/2014/main" id="{D0D8BACB-365F-43FF-ADBC-F0C713AFAE62}"/>
              </a:ext>
            </a:extLst>
          </p:cNvPr>
          <p:cNvPicPr preferRelativeResize="0"/>
          <p:nvPr/>
        </p:nvPicPr>
        <p:blipFill rotWithShape="1">
          <a:blip r:embed="rId4">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2239492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C29273-5AB6-C224-E93A-0B395EA14691}"/>
              </a:ext>
            </a:extLst>
          </p:cNvPr>
          <p:cNvSpPr/>
          <p:nvPr/>
        </p:nvSpPr>
        <p:spPr>
          <a:xfrm>
            <a:off x="3064114" y="694166"/>
            <a:ext cx="7883436" cy="584775"/>
          </a:xfrm>
          <a:prstGeom prst="rect">
            <a:avLst/>
          </a:prstGeom>
        </p:spPr>
        <p:txBody>
          <a:bodyPr wrap="square">
            <a:spAutoFit/>
          </a:bodyPr>
          <a:lstStyle/>
          <a:p>
            <a:r>
              <a:rPr lang="en-US" sz="3200" b="1" dirty="0" err="1"/>
              <a:t>CoastPredict</a:t>
            </a:r>
            <a:r>
              <a:rPr lang="en-US" sz="3200" b="1" dirty="0"/>
              <a:t> High level objectives</a:t>
            </a:r>
            <a:endParaRPr lang="fr-FR" sz="2400" b="1" spc="60" dirty="0">
              <a:solidFill>
                <a:srgbClr val="0A1F50"/>
              </a:solidFill>
              <a:latin typeface="Bierstadt Display" panose="020B0604020202020204" pitchFamily="34" charset="0"/>
            </a:endParaRPr>
          </a:p>
        </p:txBody>
      </p:sp>
      <p:pic>
        <p:nvPicPr>
          <p:cNvPr id="4" name="Google Shape;82;p1">
            <a:extLst>
              <a:ext uri="{FF2B5EF4-FFF2-40B4-BE49-F238E27FC236}">
                <a16:creationId xmlns:a16="http://schemas.microsoft.com/office/drawing/2014/main" id="{0A8DA15B-876A-B0D0-9FD3-681F2AE8460E}"/>
              </a:ext>
            </a:extLst>
          </p:cNvPr>
          <p:cNvPicPr preferRelativeResize="0"/>
          <p:nvPr/>
        </p:nvPicPr>
        <p:blipFill rotWithShape="1">
          <a:blip r:embed="rId2">
            <a:alphaModFix/>
          </a:blip>
          <a:srcRect t="1605" b="-10077"/>
          <a:stretch/>
        </p:blipFill>
        <p:spPr>
          <a:xfrm>
            <a:off x="8727563" y="129390"/>
            <a:ext cx="3464437" cy="521913"/>
          </a:xfrm>
          <a:prstGeom prst="rect">
            <a:avLst/>
          </a:prstGeom>
          <a:noFill/>
          <a:ln>
            <a:noFill/>
          </a:ln>
        </p:spPr>
      </p:pic>
      <p:sp>
        <p:nvSpPr>
          <p:cNvPr id="5" name="Google Shape;216;g11ac238cba3_0_31">
            <a:extLst>
              <a:ext uri="{FF2B5EF4-FFF2-40B4-BE49-F238E27FC236}">
                <a16:creationId xmlns:a16="http://schemas.microsoft.com/office/drawing/2014/main" id="{445F38E9-F692-1FB6-16C9-B2011A127B56}"/>
              </a:ext>
            </a:extLst>
          </p:cNvPr>
          <p:cNvSpPr txBox="1">
            <a:spLocks/>
          </p:cNvSpPr>
          <p:nvPr/>
        </p:nvSpPr>
        <p:spPr>
          <a:xfrm>
            <a:off x="845939" y="1567362"/>
            <a:ext cx="6226374" cy="4704851"/>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lumMod val="8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514350" indent="-514350">
              <a:spcBef>
                <a:spcPts val="1276"/>
              </a:spcBef>
              <a:buSzPts val="1800"/>
              <a:buFont typeface="+mj-lt"/>
              <a:buAutoNum type="arabicPeriod"/>
            </a:pPr>
            <a:r>
              <a:rPr lang="en-US" sz="2800" dirty="0">
                <a:solidFill>
                  <a:schemeClr val="accent6">
                    <a:lumMod val="75000"/>
                  </a:schemeClr>
                </a:solidFill>
                <a:latin typeface="Roboto"/>
                <a:ea typeface="Roboto"/>
                <a:cs typeface="Roboto"/>
                <a:sym typeface="Roboto"/>
              </a:rPr>
              <a:t>A </a:t>
            </a:r>
            <a:r>
              <a:rPr lang="en-US" sz="2800" b="1" dirty="0">
                <a:solidFill>
                  <a:schemeClr val="accent6">
                    <a:lumMod val="75000"/>
                  </a:schemeClr>
                </a:solidFill>
                <a:latin typeface="Roboto"/>
                <a:ea typeface="Roboto"/>
                <a:cs typeface="Roboto"/>
                <a:sym typeface="Roboto"/>
              </a:rPr>
              <a:t>predicted</a:t>
            </a:r>
            <a:r>
              <a:rPr lang="en-US" sz="2800" dirty="0">
                <a:solidFill>
                  <a:schemeClr val="accent6">
                    <a:lumMod val="75000"/>
                  </a:schemeClr>
                </a:solidFill>
                <a:latin typeface="Roboto"/>
                <a:ea typeface="Roboto"/>
                <a:cs typeface="Roboto"/>
                <a:sym typeface="Roboto"/>
              </a:rPr>
              <a:t> global coastal ocean;</a:t>
            </a:r>
          </a:p>
          <a:p>
            <a:pPr marL="514350" indent="-514350">
              <a:spcBef>
                <a:spcPts val="1276"/>
              </a:spcBef>
              <a:buSzPts val="1800"/>
              <a:buFont typeface="+mj-lt"/>
              <a:buAutoNum type="arabicPeriod"/>
            </a:pPr>
            <a:r>
              <a:rPr lang="en-US" sz="2800" dirty="0">
                <a:solidFill>
                  <a:schemeClr val="accent6">
                    <a:lumMod val="75000"/>
                  </a:schemeClr>
                </a:solidFill>
                <a:latin typeface="Roboto"/>
                <a:ea typeface="Roboto"/>
                <a:cs typeface="Roboto"/>
                <a:sym typeface="Roboto"/>
              </a:rPr>
              <a:t>The upgrade to a </a:t>
            </a:r>
            <a:r>
              <a:rPr lang="en-US" sz="2800" b="1" dirty="0">
                <a:solidFill>
                  <a:schemeClr val="accent6">
                    <a:lumMod val="75000"/>
                  </a:schemeClr>
                </a:solidFill>
                <a:latin typeface="Roboto"/>
                <a:ea typeface="Roboto"/>
                <a:cs typeface="Roboto"/>
                <a:sym typeface="Roboto"/>
              </a:rPr>
              <a:t>fit-for-purpose</a:t>
            </a:r>
            <a:r>
              <a:rPr lang="en-US" sz="2800" dirty="0">
                <a:solidFill>
                  <a:schemeClr val="accent6">
                    <a:lumMod val="75000"/>
                  </a:schemeClr>
                </a:solidFill>
                <a:latin typeface="Roboto"/>
                <a:ea typeface="Roboto"/>
                <a:cs typeface="Roboto"/>
                <a:sym typeface="Roboto"/>
              </a:rPr>
              <a:t> oceanographic information </a:t>
            </a:r>
            <a:r>
              <a:rPr lang="en-US" sz="2800" b="1" dirty="0">
                <a:solidFill>
                  <a:schemeClr val="accent6">
                    <a:lumMod val="75000"/>
                  </a:schemeClr>
                </a:solidFill>
                <a:latin typeface="Roboto"/>
                <a:ea typeface="Roboto"/>
                <a:cs typeface="Roboto"/>
                <a:sym typeface="Roboto"/>
              </a:rPr>
              <a:t>infrastructure</a:t>
            </a:r>
            <a:r>
              <a:rPr lang="en-US" sz="2800" dirty="0">
                <a:solidFill>
                  <a:schemeClr val="accent6">
                    <a:lumMod val="75000"/>
                  </a:schemeClr>
                </a:solidFill>
                <a:latin typeface="Roboto"/>
                <a:ea typeface="Roboto"/>
                <a:cs typeface="Roboto"/>
                <a:sym typeface="Roboto"/>
              </a:rPr>
              <a:t>;</a:t>
            </a:r>
          </a:p>
          <a:p>
            <a:pPr marL="514350" indent="-514350">
              <a:spcBef>
                <a:spcPts val="1276"/>
              </a:spcBef>
              <a:buSzPts val="1800"/>
              <a:buFont typeface="+mj-lt"/>
              <a:buAutoNum type="arabicPeriod"/>
            </a:pPr>
            <a:r>
              <a:rPr lang="en-US" sz="2800" dirty="0">
                <a:solidFill>
                  <a:schemeClr val="accent6">
                    <a:lumMod val="75000"/>
                  </a:schemeClr>
                </a:solidFill>
                <a:latin typeface="Roboto"/>
                <a:ea typeface="Roboto"/>
                <a:cs typeface="Roboto"/>
                <a:sym typeface="Roboto"/>
              </a:rPr>
              <a:t>Co-design and implementation of an </a:t>
            </a:r>
            <a:r>
              <a:rPr lang="en-US" sz="2800" b="1" dirty="0">
                <a:solidFill>
                  <a:schemeClr val="accent6">
                    <a:lumMod val="75000"/>
                  </a:schemeClr>
                </a:solidFill>
                <a:latin typeface="Roboto"/>
                <a:ea typeface="Roboto"/>
                <a:cs typeface="Roboto"/>
                <a:sym typeface="Roboto"/>
              </a:rPr>
              <a:t>integrated coastal ocean observing and forecasting system </a:t>
            </a:r>
            <a:r>
              <a:rPr lang="en-US" sz="2800" dirty="0">
                <a:solidFill>
                  <a:schemeClr val="accent6">
                    <a:lumMod val="75000"/>
                  </a:schemeClr>
                </a:solidFill>
                <a:latin typeface="Roboto"/>
                <a:ea typeface="Roboto"/>
                <a:cs typeface="Roboto"/>
                <a:sym typeface="Roboto"/>
              </a:rPr>
              <a:t>adhering to </a:t>
            </a:r>
            <a:r>
              <a:rPr lang="en-US" sz="2800" b="1" dirty="0">
                <a:solidFill>
                  <a:schemeClr val="accent6">
                    <a:lumMod val="75000"/>
                  </a:schemeClr>
                </a:solidFill>
                <a:latin typeface="Roboto"/>
                <a:ea typeface="Roboto"/>
                <a:cs typeface="Roboto"/>
                <a:sym typeface="Roboto"/>
              </a:rPr>
              <a:t>best practices and standards</a:t>
            </a:r>
            <a:r>
              <a:rPr lang="en-US" sz="2800" dirty="0">
                <a:solidFill>
                  <a:schemeClr val="accent6">
                    <a:lumMod val="75000"/>
                  </a:schemeClr>
                </a:solidFill>
                <a:latin typeface="Roboto"/>
                <a:ea typeface="Roboto"/>
                <a:cs typeface="Roboto"/>
                <a:sym typeface="Roboto"/>
              </a:rPr>
              <a:t>, designed as a global framework and implemented locally.</a:t>
            </a:r>
            <a:endParaRPr lang="en-US" sz="2800" dirty="0">
              <a:solidFill>
                <a:schemeClr val="accent6">
                  <a:lumMod val="75000"/>
                </a:schemeClr>
              </a:solidFill>
              <a:latin typeface="Roboto Medium"/>
              <a:ea typeface="Roboto Medium"/>
              <a:cs typeface="Roboto Medium"/>
              <a:sym typeface="Roboto Medium"/>
            </a:endParaRPr>
          </a:p>
        </p:txBody>
      </p:sp>
      <p:pic>
        <p:nvPicPr>
          <p:cNvPr id="6" name="Google Shape;230;g1450c52ed47_1_545">
            <a:extLst>
              <a:ext uri="{FF2B5EF4-FFF2-40B4-BE49-F238E27FC236}">
                <a16:creationId xmlns:a16="http://schemas.microsoft.com/office/drawing/2014/main" id="{F8EE9857-D2F1-8DA5-47BB-0778DBF97824}"/>
              </a:ext>
            </a:extLst>
          </p:cNvPr>
          <p:cNvPicPr preferRelativeResize="0"/>
          <p:nvPr/>
        </p:nvPicPr>
        <p:blipFill rotWithShape="1">
          <a:blip r:embed="rId3">
            <a:alphaModFix/>
          </a:blip>
          <a:srcRect/>
          <a:stretch/>
        </p:blipFill>
        <p:spPr>
          <a:xfrm>
            <a:off x="7448831" y="1701173"/>
            <a:ext cx="4743169" cy="4704850"/>
          </a:xfrm>
          <a:prstGeom prst="rect">
            <a:avLst/>
          </a:prstGeom>
          <a:noFill/>
          <a:ln>
            <a:noFill/>
          </a:ln>
        </p:spPr>
      </p:pic>
      <p:sp>
        <p:nvSpPr>
          <p:cNvPr id="7" name="Rectangle 6">
            <a:extLst>
              <a:ext uri="{FF2B5EF4-FFF2-40B4-BE49-F238E27FC236}">
                <a16:creationId xmlns:a16="http://schemas.microsoft.com/office/drawing/2014/main" id="{68A37E34-BE25-421E-96A2-E28AC1987D10}"/>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80;p1">
            <a:extLst>
              <a:ext uri="{FF2B5EF4-FFF2-40B4-BE49-F238E27FC236}">
                <a16:creationId xmlns:a16="http://schemas.microsoft.com/office/drawing/2014/main" id="{EF83544B-BE97-4937-85A4-3A4D26FCE97A}"/>
              </a:ext>
            </a:extLst>
          </p:cNvPr>
          <p:cNvPicPr preferRelativeResize="0"/>
          <p:nvPr/>
        </p:nvPicPr>
        <p:blipFill rotWithShape="1">
          <a:blip r:embed="rId4">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219770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6;g11367acb823_0_672">
            <a:extLst>
              <a:ext uri="{FF2B5EF4-FFF2-40B4-BE49-F238E27FC236}">
                <a16:creationId xmlns:a16="http://schemas.microsoft.com/office/drawing/2014/main" id="{E712D282-0278-8E83-65C5-5348A8E63B2C}"/>
              </a:ext>
            </a:extLst>
          </p:cNvPr>
          <p:cNvSpPr txBox="1"/>
          <p:nvPr/>
        </p:nvSpPr>
        <p:spPr>
          <a:xfrm>
            <a:off x="684213" y="1585913"/>
            <a:ext cx="251700" cy="410400"/>
          </a:xfrm>
          <a:prstGeom prst="rect">
            <a:avLst/>
          </a:prstGeom>
          <a:noFill/>
          <a:ln>
            <a:noFill/>
          </a:ln>
        </p:spPr>
        <p:txBody>
          <a:bodyPr spcFirstLastPara="1" wrap="square" lIns="0" tIns="0" rIns="0" bIns="0" anchor="t" anchorCtr="0">
            <a:noAutofit/>
          </a:bodyPr>
          <a:lstStyle/>
          <a:p>
            <a:pPr defTabSz="609585">
              <a:lnSpc>
                <a:spcPct val="90000"/>
              </a:lnSpc>
            </a:pPr>
            <a:r>
              <a:rPr lang="en-US" sz="2200">
                <a:solidFill>
                  <a:srgbClr val="F38417"/>
                </a:solidFill>
                <a:latin typeface="Barlow Semi Condensed SemiBold"/>
                <a:ea typeface="Barlow Semi Condensed SemiBold"/>
                <a:cs typeface="Barlow Semi Condensed SemiBold"/>
                <a:sym typeface="Barlow Semi Condensed SemiBold"/>
              </a:rPr>
              <a:t>1.</a:t>
            </a:r>
            <a:endParaRPr>
              <a:solidFill>
                <a:srgbClr val="000000"/>
              </a:solidFill>
              <a:latin typeface="Arial"/>
            </a:endParaRPr>
          </a:p>
        </p:txBody>
      </p:sp>
      <p:cxnSp>
        <p:nvCxnSpPr>
          <p:cNvPr id="4" name="Google Shape;297;g11367acb823_0_672">
            <a:extLst>
              <a:ext uri="{FF2B5EF4-FFF2-40B4-BE49-F238E27FC236}">
                <a16:creationId xmlns:a16="http://schemas.microsoft.com/office/drawing/2014/main" id="{F93E20BB-E616-5B40-5694-34CBE8728CD2}"/>
              </a:ext>
            </a:extLst>
          </p:cNvPr>
          <p:cNvCxnSpPr/>
          <p:nvPr/>
        </p:nvCxnSpPr>
        <p:spPr>
          <a:xfrm>
            <a:off x="936000" y="1723305"/>
            <a:ext cx="3196800" cy="0"/>
          </a:xfrm>
          <a:prstGeom prst="straightConnector1">
            <a:avLst/>
          </a:prstGeom>
          <a:noFill/>
          <a:ln w="12700" cap="flat" cmpd="sng">
            <a:solidFill>
              <a:schemeClr val="accent2"/>
            </a:solidFill>
            <a:prstDash val="solid"/>
            <a:miter lim="800000"/>
            <a:headEnd type="none" w="sm" len="sm"/>
            <a:tailEnd type="none" w="sm" len="sm"/>
          </a:ln>
        </p:spPr>
      </p:cxnSp>
      <p:sp>
        <p:nvSpPr>
          <p:cNvPr id="5" name="Google Shape;298;g11367acb823_0_672">
            <a:extLst>
              <a:ext uri="{FF2B5EF4-FFF2-40B4-BE49-F238E27FC236}">
                <a16:creationId xmlns:a16="http://schemas.microsoft.com/office/drawing/2014/main" id="{9EC43273-64B8-185A-5845-E8BA01A4B42F}"/>
              </a:ext>
            </a:extLst>
          </p:cNvPr>
          <p:cNvSpPr txBox="1"/>
          <p:nvPr/>
        </p:nvSpPr>
        <p:spPr>
          <a:xfrm>
            <a:off x="4362034" y="1585913"/>
            <a:ext cx="251700" cy="410400"/>
          </a:xfrm>
          <a:prstGeom prst="rect">
            <a:avLst/>
          </a:prstGeom>
          <a:noFill/>
          <a:ln>
            <a:noFill/>
          </a:ln>
        </p:spPr>
        <p:txBody>
          <a:bodyPr spcFirstLastPara="1" wrap="square" lIns="0" tIns="0" rIns="0" bIns="0" anchor="t" anchorCtr="0">
            <a:noAutofit/>
          </a:bodyPr>
          <a:lstStyle/>
          <a:p>
            <a:pPr defTabSz="609585">
              <a:lnSpc>
                <a:spcPct val="90000"/>
              </a:lnSpc>
            </a:pPr>
            <a:r>
              <a:rPr lang="en-US" sz="2200">
                <a:solidFill>
                  <a:srgbClr val="F38417"/>
                </a:solidFill>
                <a:latin typeface="Barlow Semi Condensed SemiBold"/>
                <a:ea typeface="Barlow Semi Condensed SemiBold"/>
                <a:cs typeface="Barlow Semi Condensed SemiBold"/>
                <a:sym typeface="Barlow Semi Condensed SemiBold"/>
              </a:rPr>
              <a:t>2.</a:t>
            </a:r>
            <a:endParaRPr>
              <a:solidFill>
                <a:srgbClr val="000000"/>
              </a:solidFill>
              <a:latin typeface="Arial"/>
            </a:endParaRPr>
          </a:p>
        </p:txBody>
      </p:sp>
      <p:sp>
        <p:nvSpPr>
          <p:cNvPr id="6" name="Google Shape;299;g11367acb823_0_672">
            <a:extLst>
              <a:ext uri="{FF2B5EF4-FFF2-40B4-BE49-F238E27FC236}">
                <a16:creationId xmlns:a16="http://schemas.microsoft.com/office/drawing/2014/main" id="{C191B281-FF71-33EC-8FD2-2413DAA875CF}"/>
              </a:ext>
            </a:extLst>
          </p:cNvPr>
          <p:cNvSpPr txBox="1"/>
          <p:nvPr/>
        </p:nvSpPr>
        <p:spPr>
          <a:xfrm>
            <a:off x="4362035" y="2076125"/>
            <a:ext cx="2881200" cy="1429200"/>
          </a:xfrm>
          <a:prstGeom prst="rect">
            <a:avLst/>
          </a:prstGeom>
          <a:noFill/>
          <a:ln>
            <a:noFill/>
          </a:ln>
        </p:spPr>
        <p:txBody>
          <a:bodyPr spcFirstLastPara="1" wrap="square" lIns="0" tIns="0" rIns="0" bIns="0" anchor="t" anchorCtr="0">
            <a:noAutofit/>
          </a:bodyPr>
          <a:lstStyle/>
          <a:p>
            <a:pPr defTabSz="609585">
              <a:lnSpc>
                <a:spcPct val="110000"/>
              </a:lnSpc>
            </a:pPr>
            <a:r>
              <a:rPr lang="en-US" dirty="0">
                <a:solidFill>
                  <a:srgbClr val="333333"/>
                </a:solidFill>
                <a:latin typeface="Roboto Light"/>
                <a:ea typeface="Roboto Light"/>
                <a:cs typeface="Roboto Light"/>
                <a:sym typeface="Roboto Light"/>
              </a:rPr>
              <a:t>Design and implementation of an integrated </a:t>
            </a:r>
            <a:r>
              <a:rPr lang="en-US" dirty="0">
                <a:solidFill>
                  <a:srgbClr val="333333"/>
                </a:solidFill>
                <a:latin typeface="Barlow Semi Condensed Medium"/>
                <a:ea typeface="Barlow Semi Condensed Medium"/>
                <a:cs typeface="Barlow Semi Condensed Medium"/>
                <a:sym typeface="Barlow Semi Condensed Medium"/>
              </a:rPr>
              <a:t>river / estuarine / coastal / open ocean observing and modelling multidisciplinary system. </a:t>
            </a:r>
            <a:endParaRPr b="1" dirty="0">
              <a:solidFill>
                <a:srgbClr val="000000"/>
              </a:solidFill>
              <a:latin typeface="Barlow Semi Condensed"/>
              <a:ea typeface="Barlow Semi Condensed"/>
              <a:cs typeface="Barlow Semi Condensed"/>
              <a:sym typeface="Barlow Semi Condensed"/>
            </a:endParaRPr>
          </a:p>
        </p:txBody>
      </p:sp>
      <p:cxnSp>
        <p:nvCxnSpPr>
          <p:cNvPr id="7" name="Google Shape;300;g11367acb823_0_672">
            <a:extLst>
              <a:ext uri="{FF2B5EF4-FFF2-40B4-BE49-F238E27FC236}">
                <a16:creationId xmlns:a16="http://schemas.microsoft.com/office/drawing/2014/main" id="{13BC87CB-EF56-EE11-5556-17D49AA6E796}"/>
              </a:ext>
            </a:extLst>
          </p:cNvPr>
          <p:cNvCxnSpPr/>
          <p:nvPr/>
        </p:nvCxnSpPr>
        <p:spPr>
          <a:xfrm>
            <a:off x="4613821" y="1723305"/>
            <a:ext cx="3196800" cy="0"/>
          </a:xfrm>
          <a:prstGeom prst="straightConnector1">
            <a:avLst/>
          </a:prstGeom>
          <a:noFill/>
          <a:ln w="12700" cap="flat" cmpd="sng">
            <a:solidFill>
              <a:schemeClr val="accent2"/>
            </a:solidFill>
            <a:prstDash val="solid"/>
            <a:miter lim="800000"/>
            <a:headEnd type="none" w="sm" len="sm"/>
            <a:tailEnd type="none" w="sm" len="sm"/>
          </a:ln>
        </p:spPr>
      </p:cxnSp>
      <p:sp>
        <p:nvSpPr>
          <p:cNvPr id="8" name="Google Shape;301;g11367acb823_0_672">
            <a:extLst>
              <a:ext uri="{FF2B5EF4-FFF2-40B4-BE49-F238E27FC236}">
                <a16:creationId xmlns:a16="http://schemas.microsoft.com/office/drawing/2014/main" id="{DC57092C-BF1F-29EA-1981-15C9E4CDC8D7}"/>
              </a:ext>
            </a:extLst>
          </p:cNvPr>
          <p:cNvSpPr txBox="1"/>
          <p:nvPr/>
        </p:nvSpPr>
        <p:spPr>
          <a:xfrm>
            <a:off x="8039855" y="3946188"/>
            <a:ext cx="251700" cy="410400"/>
          </a:xfrm>
          <a:prstGeom prst="rect">
            <a:avLst/>
          </a:prstGeom>
          <a:noFill/>
          <a:ln>
            <a:noFill/>
          </a:ln>
        </p:spPr>
        <p:txBody>
          <a:bodyPr spcFirstLastPara="1" wrap="square" lIns="0" tIns="0" rIns="0" bIns="0" anchor="t" anchorCtr="0">
            <a:noAutofit/>
          </a:bodyPr>
          <a:lstStyle/>
          <a:p>
            <a:pPr defTabSz="609585">
              <a:lnSpc>
                <a:spcPct val="90000"/>
              </a:lnSpc>
            </a:pPr>
            <a:r>
              <a:rPr lang="en-US" sz="2200">
                <a:solidFill>
                  <a:srgbClr val="F38417"/>
                </a:solidFill>
                <a:latin typeface="Barlow Semi Condensed SemiBold"/>
                <a:ea typeface="Barlow Semi Condensed SemiBold"/>
                <a:cs typeface="Barlow Semi Condensed SemiBold"/>
                <a:sym typeface="Barlow Semi Condensed SemiBold"/>
              </a:rPr>
              <a:t>6.</a:t>
            </a:r>
            <a:endParaRPr>
              <a:solidFill>
                <a:srgbClr val="000000"/>
              </a:solidFill>
              <a:latin typeface="Arial"/>
            </a:endParaRPr>
          </a:p>
        </p:txBody>
      </p:sp>
      <p:sp>
        <p:nvSpPr>
          <p:cNvPr id="9" name="Google Shape;302;g11367acb823_0_672">
            <a:extLst>
              <a:ext uri="{FF2B5EF4-FFF2-40B4-BE49-F238E27FC236}">
                <a16:creationId xmlns:a16="http://schemas.microsoft.com/office/drawing/2014/main" id="{B7887426-D8DB-5E76-3ACD-2FAD2F79BD6B}"/>
              </a:ext>
            </a:extLst>
          </p:cNvPr>
          <p:cNvSpPr txBox="1"/>
          <p:nvPr/>
        </p:nvSpPr>
        <p:spPr>
          <a:xfrm>
            <a:off x="8039857" y="1999915"/>
            <a:ext cx="3005100" cy="1429200"/>
          </a:xfrm>
          <a:prstGeom prst="rect">
            <a:avLst/>
          </a:prstGeom>
          <a:noFill/>
          <a:ln>
            <a:noFill/>
          </a:ln>
        </p:spPr>
        <p:txBody>
          <a:bodyPr spcFirstLastPara="1" wrap="square" lIns="0" tIns="0" rIns="0" bIns="0" anchor="t" anchorCtr="0">
            <a:noAutofit/>
          </a:bodyPr>
          <a:lstStyle/>
          <a:p>
            <a:pPr defTabSz="609585">
              <a:lnSpc>
                <a:spcPct val="110000"/>
              </a:lnSpc>
            </a:pPr>
            <a:r>
              <a:rPr lang="en-US" dirty="0">
                <a:solidFill>
                  <a:srgbClr val="333333"/>
                </a:solidFill>
                <a:latin typeface="Roboto Light"/>
                <a:ea typeface="Roboto Light"/>
                <a:cs typeface="Roboto Light"/>
                <a:sym typeface="Roboto Light"/>
              </a:rPr>
              <a:t>Improved coastal marine forecasting and </a:t>
            </a:r>
            <a:r>
              <a:rPr lang="en-US" dirty="0">
                <a:solidFill>
                  <a:srgbClr val="333333"/>
                </a:solidFill>
                <a:latin typeface="Barlow Semi Condensed Medium"/>
                <a:ea typeface="Barlow Semi Condensed Medium"/>
                <a:cs typeface="Barlow Semi Condensed Medium"/>
                <a:sym typeface="Barlow Semi Condensed Medium"/>
              </a:rPr>
              <a:t>extended range predictive capabilities </a:t>
            </a:r>
            <a:r>
              <a:rPr lang="en-US" dirty="0">
                <a:solidFill>
                  <a:srgbClr val="333333"/>
                </a:solidFill>
                <a:latin typeface="Roboto Light"/>
                <a:ea typeface="Roboto Light"/>
                <a:cs typeface="Roboto Light"/>
                <a:sym typeface="Roboto Light"/>
              </a:rPr>
              <a:t>for the </a:t>
            </a:r>
            <a:r>
              <a:rPr lang="en-US">
                <a:solidFill>
                  <a:srgbClr val="333333"/>
                </a:solidFill>
                <a:latin typeface="Roboto Light"/>
                <a:ea typeface="Roboto Light"/>
                <a:cs typeface="Roboto Light"/>
                <a:sym typeface="Roboto Light"/>
              </a:rPr>
              <a:t>coastal ocean. </a:t>
            </a:r>
            <a:endParaRPr dirty="0">
              <a:solidFill>
                <a:srgbClr val="000000"/>
              </a:solidFill>
              <a:latin typeface="Arial"/>
            </a:endParaRPr>
          </a:p>
        </p:txBody>
      </p:sp>
      <p:cxnSp>
        <p:nvCxnSpPr>
          <p:cNvPr id="10" name="Google Shape;303;g11367acb823_0_672">
            <a:extLst>
              <a:ext uri="{FF2B5EF4-FFF2-40B4-BE49-F238E27FC236}">
                <a16:creationId xmlns:a16="http://schemas.microsoft.com/office/drawing/2014/main" id="{4C8677BA-6784-06B9-1258-9313B190F660}"/>
              </a:ext>
            </a:extLst>
          </p:cNvPr>
          <p:cNvCxnSpPr/>
          <p:nvPr/>
        </p:nvCxnSpPr>
        <p:spPr>
          <a:xfrm>
            <a:off x="8291643" y="1723305"/>
            <a:ext cx="3196800" cy="0"/>
          </a:xfrm>
          <a:prstGeom prst="straightConnector1">
            <a:avLst/>
          </a:prstGeom>
          <a:noFill/>
          <a:ln w="12700" cap="flat" cmpd="sng">
            <a:solidFill>
              <a:schemeClr val="accent2"/>
            </a:solidFill>
            <a:prstDash val="solid"/>
            <a:miter lim="800000"/>
            <a:headEnd type="none" w="sm" len="sm"/>
            <a:tailEnd type="none" w="sm" len="sm"/>
          </a:ln>
        </p:spPr>
      </p:cxnSp>
      <p:sp>
        <p:nvSpPr>
          <p:cNvPr id="11" name="Google Shape;304;g11367acb823_0_672">
            <a:extLst>
              <a:ext uri="{FF2B5EF4-FFF2-40B4-BE49-F238E27FC236}">
                <a16:creationId xmlns:a16="http://schemas.microsoft.com/office/drawing/2014/main" id="{BDB9E12F-A80D-B709-4CC6-09AB3826F4CD}"/>
              </a:ext>
            </a:extLst>
          </p:cNvPr>
          <p:cNvSpPr txBox="1"/>
          <p:nvPr/>
        </p:nvSpPr>
        <p:spPr>
          <a:xfrm>
            <a:off x="684213" y="4014000"/>
            <a:ext cx="251700" cy="410400"/>
          </a:xfrm>
          <a:prstGeom prst="rect">
            <a:avLst/>
          </a:prstGeom>
          <a:noFill/>
          <a:ln>
            <a:noFill/>
          </a:ln>
        </p:spPr>
        <p:txBody>
          <a:bodyPr spcFirstLastPara="1" wrap="square" lIns="0" tIns="0" rIns="0" bIns="0" anchor="t" anchorCtr="0">
            <a:noAutofit/>
          </a:bodyPr>
          <a:lstStyle/>
          <a:p>
            <a:pPr defTabSz="609585">
              <a:lnSpc>
                <a:spcPct val="90000"/>
              </a:lnSpc>
            </a:pPr>
            <a:r>
              <a:rPr lang="en-US" sz="2200">
                <a:solidFill>
                  <a:srgbClr val="F38417"/>
                </a:solidFill>
                <a:latin typeface="Barlow Semi Condensed SemiBold"/>
                <a:ea typeface="Barlow Semi Condensed SemiBold"/>
                <a:cs typeface="Barlow Semi Condensed SemiBold"/>
                <a:sym typeface="Barlow Semi Condensed SemiBold"/>
              </a:rPr>
              <a:t>4.</a:t>
            </a:r>
            <a:endParaRPr>
              <a:solidFill>
                <a:srgbClr val="000000"/>
              </a:solidFill>
              <a:latin typeface="Arial"/>
            </a:endParaRPr>
          </a:p>
        </p:txBody>
      </p:sp>
      <p:sp>
        <p:nvSpPr>
          <p:cNvPr id="12" name="Google Shape;305;g11367acb823_0_672">
            <a:extLst>
              <a:ext uri="{FF2B5EF4-FFF2-40B4-BE49-F238E27FC236}">
                <a16:creationId xmlns:a16="http://schemas.microsoft.com/office/drawing/2014/main" id="{6DEE9891-DA52-33B0-F585-547CB7F4221C}"/>
              </a:ext>
            </a:extLst>
          </p:cNvPr>
          <p:cNvSpPr txBox="1"/>
          <p:nvPr/>
        </p:nvSpPr>
        <p:spPr>
          <a:xfrm>
            <a:off x="684215" y="4428001"/>
            <a:ext cx="3468000" cy="1494000"/>
          </a:xfrm>
          <a:prstGeom prst="rect">
            <a:avLst/>
          </a:prstGeom>
          <a:noFill/>
          <a:ln>
            <a:noFill/>
          </a:ln>
        </p:spPr>
        <p:txBody>
          <a:bodyPr spcFirstLastPara="1" wrap="square" lIns="0" tIns="0" rIns="0" bIns="0" anchor="t" anchorCtr="0">
            <a:noAutofit/>
          </a:bodyPr>
          <a:lstStyle/>
          <a:p>
            <a:pPr defTabSz="609585">
              <a:lnSpc>
                <a:spcPct val="110000"/>
              </a:lnSpc>
            </a:pPr>
            <a:r>
              <a:rPr lang="en-US" dirty="0">
                <a:solidFill>
                  <a:srgbClr val="333333"/>
                </a:solidFill>
                <a:latin typeface="Roboto Light"/>
                <a:ea typeface="Roboto Light"/>
                <a:cs typeface="Roboto Light"/>
                <a:sym typeface="Roboto Light"/>
              </a:rPr>
              <a:t>Development of methods for </a:t>
            </a:r>
            <a:r>
              <a:rPr lang="en-US" dirty="0">
                <a:solidFill>
                  <a:srgbClr val="333333"/>
                </a:solidFill>
                <a:latin typeface="Barlow Semi Condensed Medium"/>
                <a:ea typeface="Barlow Semi Condensed Medium"/>
                <a:cs typeface="Barlow Semi Condensed Medium"/>
                <a:sym typeface="Barlow Semi Condensed Medium"/>
              </a:rPr>
              <a:t>trusted data / information exchange and interoperability across the value chain. </a:t>
            </a:r>
            <a:endParaRPr dirty="0">
              <a:solidFill>
                <a:srgbClr val="000000"/>
              </a:solidFill>
              <a:latin typeface="Arial"/>
            </a:endParaRPr>
          </a:p>
        </p:txBody>
      </p:sp>
      <p:cxnSp>
        <p:nvCxnSpPr>
          <p:cNvPr id="13" name="Google Shape;306;g11367acb823_0_672">
            <a:extLst>
              <a:ext uri="{FF2B5EF4-FFF2-40B4-BE49-F238E27FC236}">
                <a16:creationId xmlns:a16="http://schemas.microsoft.com/office/drawing/2014/main" id="{357DF9F0-2E78-E4E2-4E09-2F6AB4C26474}"/>
              </a:ext>
            </a:extLst>
          </p:cNvPr>
          <p:cNvCxnSpPr/>
          <p:nvPr/>
        </p:nvCxnSpPr>
        <p:spPr>
          <a:xfrm>
            <a:off x="936000" y="4151392"/>
            <a:ext cx="3196800" cy="0"/>
          </a:xfrm>
          <a:prstGeom prst="straightConnector1">
            <a:avLst/>
          </a:prstGeom>
          <a:noFill/>
          <a:ln w="12700" cap="flat" cmpd="sng">
            <a:solidFill>
              <a:schemeClr val="accent2"/>
            </a:solidFill>
            <a:prstDash val="solid"/>
            <a:miter lim="800000"/>
            <a:headEnd type="none" w="sm" len="sm"/>
            <a:tailEnd type="none" w="sm" len="sm"/>
          </a:ln>
        </p:spPr>
      </p:cxnSp>
      <p:sp>
        <p:nvSpPr>
          <p:cNvPr id="14" name="Google Shape;307;g11367acb823_0_672">
            <a:extLst>
              <a:ext uri="{FF2B5EF4-FFF2-40B4-BE49-F238E27FC236}">
                <a16:creationId xmlns:a16="http://schemas.microsoft.com/office/drawing/2014/main" id="{05B9108D-A9C5-5CF6-93CA-050E8EBD6C8B}"/>
              </a:ext>
            </a:extLst>
          </p:cNvPr>
          <p:cNvSpPr txBox="1"/>
          <p:nvPr/>
        </p:nvSpPr>
        <p:spPr>
          <a:xfrm>
            <a:off x="4362034" y="4014000"/>
            <a:ext cx="251700" cy="410400"/>
          </a:xfrm>
          <a:prstGeom prst="rect">
            <a:avLst/>
          </a:prstGeom>
          <a:noFill/>
          <a:ln>
            <a:noFill/>
          </a:ln>
        </p:spPr>
        <p:txBody>
          <a:bodyPr spcFirstLastPara="1" wrap="square" lIns="0" tIns="0" rIns="0" bIns="0" anchor="t" anchorCtr="0">
            <a:noAutofit/>
          </a:bodyPr>
          <a:lstStyle/>
          <a:p>
            <a:pPr defTabSz="609585">
              <a:lnSpc>
                <a:spcPct val="90000"/>
              </a:lnSpc>
            </a:pPr>
            <a:r>
              <a:rPr lang="en-US" sz="2200">
                <a:solidFill>
                  <a:srgbClr val="F38417"/>
                </a:solidFill>
                <a:latin typeface="Barlow Semi Condensed SemiBold"/>
                <a:ea typeface="Barlow Semi Condensed SemiBold"/>
                <a:cs typeface="Barlow Semi Condensed SemiBold"/>
                <a:sym typeface="Barlow Semi Condensed SemiBold"/>
              </a:rPr>
              <a:t>5.</a:t>
            </a:r>
            <a:endParaRPr>
              <a:solidFill>
                <a:srgbClr val="000000"/>
              </a:solidFill>
              <a:latin typeface="Arial"/>
            </a:endParaRPr>
          </a:p>
        </p:txBody>
      </p:sp>
      <p:sp>
        <p:nvSpPr>
          <p:cNvPr id="15" name="Google Shape;308;g11367acb823_0_672">
            <a:extLst>
              <a:ext uri="{FF2B5EF4-FFF2-40B4-BE49-F238E27FC236}">
                <a16:creationId xmlns:a16="http://schemas.microsoft.com/office/drawing/2014/main" id="{D1D9495E-6B25-33C9-5464-015C5366FEF5}"/>
              </a:ext>
            </a:extLst>
          </p:cNvPr>
          <p:cNvSpPr txBox="1"/>
          <p:nvPr/>
        </p:nvSpPr>
        <p:spPr>
          <a:xfrm>
            <a:off x="4362035" y="4428003"/>
            <a:ext cx="3468000" cy="951600"/>
          </a:xfrm>
          <a:prstGeom prst="rect">
            <a:avLst/>
          </a:prstGeom>
          <a:noFill/>
          <a:ln>
            <a:noFill/>
          </a:ln>
        </p:spPr>
        <p:txBody>
          <a:bodyPr spcFirstLastPara="1" wrap="square" lIns="0" tIns="0" rIns="0" bIns="0" anchor="t" anchorCtr="0">
            <a:noAutofit/>
          </a:bodyPr>
          <a:lstStyle/>
          <a:p>
            <a:pPr defTabSz="609585">
              <a:lnSpc>
                <a:spcPct val="110000"/>
              </a:lnSpc>
            </a:pPr>
            <a:r>
              <a:rPr lang="en-US" dirty="0">
                <a:solidFill>
                  <a:srgbClr val="333333"/>
                </a:solidFill>
                <a:latin typeface="Barlow Semi Condensed Medium"/>
                <a:ea typeface="Barlow Semi Condensed Medium"/>
                <a:cs typeface="Barlow Semi Condensed Medium"/>
                <a:sym typeface="Barlow Semi Condensed Medium"/>
              </a:rPr>
              <a:t>Innovative and sustainable </a:t>
            </a:r>
            <a:br>
              <a:rPr lang="en-US" dirty="0">
                <a:solidFill>
                  <a:srgbClr val="333333"/>
                </a:solidFill>
                <a:latin typeface="Barlow Semi Condensed Medium"/>
                <a:ea typeface="Barlow Semi Condensed Medium"/>
                <a:cs typeface="Barlow Semi Condensed Medium"/>
                <a:sym typeface="Barlow Semi Condensed Medium"/>
              </a:rPr>
            </a:br>
            <a:r>
              <a:rPr lang="en-US" dirty="0">
                <a:solidFill>
                  <a:srgbClr val="333333"/>
                </a:solidFill>
                <a:latin typeface="Barlow Semi Condensed Medium"/>
                <a:ea typeface="Barlow Semi Condensed Medium"/>
                <a:cs typeface="Barlow Semi Condensed Medium"/>
                <a:sym typeface="Barlow Semi Condensed Medium"/>
              </a:rPr>
              <a:t>applications </a:t>
            </a:r>
            <a:r>
              <a:rPr lang="en-US" dirty="0">
                <a:solidFill>
                  <a:srgbClr val="333333"/>
                </a:solidFill>
                <a:latin typeface="Roboto Light"/>
                <a:ea typeface="Roboto Light"/>
                <a:cs typeface="Roboto Light"/>
                <a:sym typeface="Roboto Light"/>
              </a:rPr>
              <a:t>for coastal solutions/</a:t>
            </a:r>
            <a:br>
              <a:rPr lang="en-US" dirty="0">
                <a:solidFill>
                  <a:srgbClr val="333333"/>
                </a:solidFill>
                <a:latin typeface="Roboto Light"/>
                <a:ea typeface="Roboto Light"/>
                <a:cs typeface="Roboto Light"/>
                <a:sym typeface="Roboto Light"/>
              </a:rPr>
            </a:br>
            <a:r>
              <a:rPr lang="en-US" dirty="0">
                <a:solidFill>
                  <a:srgbClr val="333333"/>
                </a:solidFill>
                <a:latin typeface="Roboto Light"/>
                <a:ea typeface="Roboto Light"/>
                <a:cs typeface="Roboto Light"/>
                <a:sym typeface="Roboto Light"/>
              </a:rPr>
              <a:t>services that directly benefit local populations including well-being and human health.</a:t>
            </a:r>
            <a:endParaRPr dirty="0">
              <a:solidFill>
                <a:srgbClr val="000000"/>
              </a:solidFill>
              <a:latin typeface="Arial"/>
            </a:endParaRPr>
          </a:p>
        </p:txBody>
      </p:sp>
      <p:cxnSp>
        <p:nvCxnSpPr>
          <p:cNvPr id="16" name="Google Shape;309;g11367acb823_0_672">
            <a:extLst>
              <a:ext uri="{FF2B5EF4-FFF2-40B4-BE49-F238E27FC236}">
                <a16:creationId xmlns:a16="http://schemas.microsoft.com/office/drawing/2014/main" id="{1FC087C2-5B95-11E9-2A12-8EE1D936CBEB}"/>
              </a:ext>
            </a:extLst>
          </p:cNvPr>
          <p:cNvCxnSpPr/>
          <p:nvPr/>
        </p:nvCxnSpPr>
        <p:spPr>
          <a:xfrm>
            <a:off x="4613821" y="4151392"/>
            <a:ext cx="3196800" cy="0"/>
          </a:xfrm>
          <a:prstGeom prst="straightConnector1">
            <a:avLst/>
          </a:prstGeom>
          <a:noFill/>
          <a:ln w="12700" cap="flat" cmpd="sng">
            <a:solidFill>
              <a:schemeClr val="accent2"/>
            </a:solidFill>
            <a:prstDash val="solid"/>
            <a:miter lim="800000"/>
            <a:headEnd type="none" w="sm" len="sm"/>
            <a:tailEnd type="none" w="sm" len="sm"/>
          </a:ln>
        </p:spPr>
      </p:cxnSp>
      <p:sp>
        <p:nvSpPr>
          <p:cNvPr id="17" name="Google Shape;310;g11367acb823_0_672">
            <a:extLst>
              <a:ext uri="{FF2B5EF4-FFF2-40B4-BE49-F238E27FC236}">
                <a16:creationId xmlns:a16="http://schemas.microsoft.com/office/drawing/2014/main" id="{68DEB1FC-913F-6EE9-AD4B-A0CBEC033B1A}"/>
              </a:ext>
            </a:extLst>
          </p:cNvPr>
          <p:cNvSpPr txBox="1"/>
          <p:nvPr/>
        </p:nvSpPr>
        <p:spPr>
          <a:xfrm>
            <a:off x="8172035" y="4428003"/>
            <a:ext cx="3468000" cy="951600"/>
          </a:xfrm>
          <a:prstGeom prst="rect">
            <a:avLst/>
          </a:prstGeom>
          <a:noFill/>
          <a:ln>
            <a:noFill/>
          </a:ln>
        </p:spPr>
        <p:txBody>
          <a:bodyPr spcFirstLastPara="1" wrap="square" lIns="0" tIns="0" rIns="0" bIns="0" anchor="t" anchorCtr="0">
            <a:noAutofit/>
          </a:bodyPr>
          <a:lstStyle/>
          <a:p>
            <a:pPr defTabSz="609585">
              <a:lnSpc>
                <a:spcPct val="110000"/>
              </a:lnSpc>
            </a:pPr>
            <a:r>
              <a:rPr lang="en-US" dirty="0">
                <a:solidFill>
                  <a:srgbClr val="333333"/>
                </a:solidFill>
                <a:latin typeface="Barlow Semi Condensed Medium"/>
                <a:ea typeface="Barlow Semi Condensed Medium"/>
                <a:cs typeface="Barlow Semi Condensed Medium"/>
                <a:sym typeface="Barlow Semi Condensed Medium"/>
              </a:rPr>
              <a:t>Increased equitable education and capacity  </a:t>
            </a:r>
            <a:r>
              <a:rPr lang="en-US" dirty="0">
                <a:solidFill>
                  <a:srgbClr val="333333"/>
                </a:solidFill>
                <a:latin typeface="Roboto Light"/>
                <a:ea typeface="Roboto Light"/>
                <a:cs typeface="Roboto Light"/>
                <a:sym typeface="Roboto Light"/>
              </a:rPr>
              <a:t>for observing and forecasting in the global coastal ocean. </a:t>
            </a:r>
            <a:endParaRPr dirty="0">
              <a:solidFill>
                <a:srgbClr val="000000"/>
              </a:solidFill>
              <a:latin typeface="Arial"/>
            </a:endParaRPr>
          </a:p>
        </p:txBody>
      </p:sp>
      <p:cxnSp>
        <p:nvCxnSpPr>
          <p:cNvPr id="18" name="Google Shape;311;g11367acb823_0_672">
            <a:extLst>
              <a:ext uri="{FF2B5EF4-FFF2-40B4-BE49-F238E27FC236}">
                <a16:creationId xmlns:a16="http://schemas.microsoft.com/office/drawing/2014/main" id="{640A3DD5-4DEC-27AF-51E0-5189C38F89FD}"/>
              </a:ext>
            </a:extLst>
          </p:cNvPr>
          <p:cNvCxnSpPr/>
          <p:nvPr/>
        </p:nvCxnSpPr>
        <p:spPr>
          <a:xfrm>
            <a:off x="8423821" y="4151392"/>
            <a:ext cx="3196800" cy="0"/>
          </a:xfrm>
          <a:prstGeom prst="straightConnector1">
            <a:avLst/>
          </a:prstGeom>
          <a:noFill/>
          <a:ln w="12700" cap="flat" cmpd="sng">
            <a:solidFill>
              <a:schemeClr val="accent2"/>
            </a:solidFill>
            <a:prstDash val="solid"/>
            <a:miter lim="800000"/>
            <a:headEnd type="none" w="sm" len="sm"/>
            <a:tailEnd type="none" w="sm" len="sm"/>
          </a:ln>
        </p:spPr>
      </p:cxnSp>
      <p:sp>
        <p:nvSpPr>
          <p:cNvPr id="19" name="Google Shape;312;g11367acb823_0_672">
            <a:extLst>
              <a:ext uri="{FF2B5EF4-FFF2-40B4-BE49-F238E27FC236}">
                <a16:creationId xmlns:a16="http://schemas.microsoft.com/office/drawing/2014/main" id="{53C05788-A22A-DA29-89DD-408D519EAC30}"/>
              </a:ext>
            </a:extLst>
          </p:cNvPr>
          <p:cNvSpPr txBox="1"/>
          <p:nvPr/>
        </p:nvSpPr>
        <p:spPr>
          <a:xfrm>
            <a:off x="8116055" y="1585913"/>
            <a:ext cx="251700" cy="410400"/>
          </a:xfrm>
          <a:prstGeom prst="rect">
            <a:avLst/>
          </a:prstGeom>
          <a:noFill/>
          <a:ln>
            <a:noFill/>
          </a:ln>
        </p:spPr>
        <p:txBody>
          <a:bodyPr spcFirstLastPara="1" wrap="square" lIns="0" tIns="0" rIns="0" bIns="0" anchor="t" anchorCtr="0">
            <a:noAutofit/>
          </a:bodyPr>
          <a:lstStyle/>
          <a:p>
            <a:pPr defTabSz="609585">
              <a:lnSpc>
                <a:spcPct val="90000"/>
              </a:lnSpc>
            </a:pPr>
            <a:r>
              <a:rPr lang="en-US" sz="2200">
                <a:solidFill>
                  <a:srgbClr val="F38417"/>
                </a:solidFill>
                <a:latin typeface="Barlow Semi Condensed SemiBold"/>
                <a:ea typeface="Barlow Semi Condensed SemiBold"/>
                <a:cs typeface="Barlow Semi Condensed SemiBold"/>
                <a:sym typeface="Barlow Semi Condensed SemiBold"/>
              </a:rPr>
              <a:t>3.</a:t>
            </a:r>
            <a:endParaRPr>
              <a:solidFill>
                <a:srgbClr val="000000"/>
              </a:solidFill>
              <a:latin typeface="Arial"/>
            </a:endParaRPr>
          </a:p>
        </p:txBody>
      </p:sp>
      <p:sp>
        <p:nvSpPr>
          <p:cNvPr id="20" name="Google Shape;313;g11367acb823_0_672">
            <a:extLst>
              <a:ext uri="{FF2B5EF4-FFF2-40B4-BE49-F238E27FC236}">
                <a16:creationId xmlns:a16="http://schemas.microsoft.com/office/drawing/2014/main" id="{B5314B88-1AA8-23D5-04C4-C1CB3A85B842}"/>
              </a:ext>
            </a:extLst>
          </p:cNvPr>
          <p:cNvSpPr txBox="1"/>
          <p:nvPr/>
        </p:nvSpPr>
        <p:spPr>
          <a:xfrm>
            <a:off x="704435" y="2085425"/>
            <a:ext cx="2881200" cy="1429200"/>
          </a:xfrm>
          <a:prstGeom prst="rect">
            <a:avLst/>
          </a:prstGeom>
          <a:noFill/>
          <a:ln>
            <a:noFill/>
          </a:ln>
        </p:spPr>
        <p:txBody>
          <a:bodyPr spcFirstLastPara="1" wrap="square" lIns="0" tIns="0" rIns="0" bIns="0" anchor="t" anchorCtr="0">
            <a:noAutofit/>
          </a:bodyPr>
          <a:lstStyle/>
          <a:p>
            <a:pPr defTabSz="609585">
              <a:lnSpc>
                <a:spcPct val="110000"/>
              </a:lnSpc>
            </a:pPr>
            <a:r>
              <a:rPr lang="en-US" dirty="0">
                <a:solidFill>
                  <a:srgbClr val="333333"/>
                </a:solidFill>
                <a:latin typeface="Roboto Light"/>
                <a:ea typeface="Roboto Light"/>
                <a:cs typeface="Roboto Light"/>
                <a:sym typeface="Roboto Light"/>
              </a:rPr>
              <a:t>Integrated knowledge of global coastal ocean from </a:t>
            </a:r>
            <a:r>
              <a:rPr lang="en-US" dirty="0">
                <a:solidFill>
                  <a:srgbClr val="333333"/>
                </a:solidFill>
                <a:latin typeface="Barlow Semi Condensed Medium"/>
                <a:ea typeface="Barlow Semi Condensed Medium"/>
                <a:cs typeface="Barlow Semi Condensed Medium"/>
                <a:sym typeface="Barlow Semi Condensed Medium"/>
              </a:rPr>
              <a:t>events to climate.</a:t>
            </a:r>
            <a:endParaRPr b="1" dirty="0">
              <a:solidFill>
                <a:srgbClr val="000000"/>
              </a:solidFill>
              <a:latin typeface="Barlow Semi Condensed"/>
              <a:ea typeface="Barlow Semi Condensed"/>
              <a:cs typeface="Barlow Semi Condensed"/>
              <a:sym typeface="Barlow Semi Condensed"/>
            </a:endParaRPr>
          </a:p>
        </p:txBody>
      </p:sp>
      <p:pic>
        <p:nvPicPr>
          <p:cNvPr id="21" name="Google Shape;82;p1">
            <a:extLst>
              <a:ext uri="{FF2B5EF4-FFF2-40B4-BE49-F238E27FC236}">
                <a16:creationId xmlns:a16="http://schemas.microsoft.com/office/drawing/2014/main" id="{F07CFEFC-0538-A1AA-5770-360214F1F03F}"/>
              </a:ext>
            </a:extLst>
          </p:cNvPr>
          <p:cNvPicPr preferRelativeResize="0"/>
          <p:nvPr/>
        </p:nvPicPr>
        <p:blipFill rotWithShape="1">
          <a:blip r:embed="rId2">
            <a:alphaModFix/>
          </a:blip>
          <a:srcRect t="1605" b="-10077"/>
          <a:stretch/>
        </p:blipFill>
        <p:spPr>
          <a:xfrm>
            <a:off x="8727563" y="70935"/>
            <a:ext cx="3464437" cy="521913"/>
          </a:xfrm>
          <a:prstGeom prst="rect">
            <a:avLst/>
          </a:prstGeom>
          <a:noFill/>
          <a:ln>
            <a:noFill/>
          </a:ln>
        </p:spPr>
      </p:pic>
      <p:sp>
        <p:nvSpPr>
          <p:cNvPr id="22" name="Rectangle 21">
            <a:extLst>
              <a:ext uri="{FF2B5EF4-FFF2-40B4-BE49-F238E27FC236}">
                <a16:creationId xmlns:a16="http://schemas.microsoft.com/office/drawing/2014/main" id="{C045FE81-66A8-118A-C7AF-4BA33D4CAFC7}"/>
              </a:ext>
            </a:extLst>
          </p:cNvPr>
          <p:cNvSpPr/>
          <p:nvPr/>
        </p:nvSpPr>
        <p:spPr>
          <a:xfrm>
            <a:off x="3064114" y="694166"/>
            <a:ext cx="7883436" cy="584775"/>
          </a:xfrm>
          <a:prstGeom prst="rect">
            <a:avLst/>
          </a:prstGeom>
        </p:spPr>
        <p:txBody>
          <a:bodyPr wrap="square">
            <a:spAutoFit/>
          </a:bodyPr>
          <a:lstStyle/>
          <a:p>
            <a:r>
              <a:rPr lang="en-US" sz="3200" b="1" dirty="0" err="1"/>
              <a:t>CoastPredict</a:t>
            </a:r>
            <a:r>
              <a:rPr lang="en-US" sz="3200" b="1" dirty="0"/>
              <a:t> expected outcomes</a:t>
            </a:r>
            <a:endParaRPr lang="fr-FR" sz="2400" b="1" spc="60" dirty="0">
              <a:solidFill>
                <a:srgbClr val="0A1F50"/>
              </a:solidFill>
              <a:latin typeface="Bierstadt Display" panose="020B0604020202020204" pitchFamily="34" charset="0"/>
            </a:endParaRPr>
          </a:p>
        </p:txBody>
      </p:sp>
      <p:sp>
        <p:nvSpPr>
          <p:cNvPr id="23" name="Rectangle 22">
            <a:extLst>
              <a:ext uri="{FF2B5EF4-FFF2-40B4-BE49-F238E27FC236}">
                <a16:creationId xmlns:a16="http://schemas.microsoft.com/office/drawing/2014/main" id="{C0F13610-EE49-46F5-903D-A183D58746A9}"/>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oogle Shape;80;p1">
            <a:extLst>
              <a:ext uri="{FF2B5EF4-FFF2-40B4-BE49-F238E27FC236}">
                <a16:creationId xmlns:a16="http://schemas.microsoft.com/office/drawing/2014/main" id="{DE2481CF-4317-43FC-9E38-AF8BF80B3B79}"/>
              </a:ext>
            </a:extLst>
          </p:cNvPr>
          <p:cNvPicPr preferRelativeResize="0"/>
          <p:nvPr/>
        </p:nvPicPr>
        <p:blipFill rotWithShape="1">
          <a:blip r:embed="rId3">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110360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355;g11367acb823_0_937">
            <a:extLst>
              <a:ext uri="{FF2B5EF4-FFF2-40B4-BE49-F238E27FC236}">
                <a16:creationId xmlns:a16="http://schemas.microsoft.com/office/drawing/2014/main" id="{1D4B3257-E189-8F89-5430-67D008212160}"/>
              </a:ext>
            </a:extLst>
          </p:cNvPr>
          <p:cNvSpPr/>
          <p:nvPr/>
        </p:nvSpPr>
        <p:spPr>
          <a:xfrm>
            <a:off x="768353" y="1626137"/>
            <a:ext cx="5327700" cy="1344000"/>
          </a:xfrm>
          <a:prstGeom prst="rect">
            <a:avLst/>
          </a:prstGeom>
          <a:solidFill>
            <a:srgbClr val="C5D8D8"/>
          </a:solidFill>
          <a:ln>
            <a:noFill/>
          </a:ln>
        </p:spPr>
        <p:txBody>
          <a:bodyPr spcFirstLastPara="1" wrap="square" lIns="91425" tIns="45700" rIns="91425" bIns="45700" anchor="ctr" anchorCtr="0">
            <a:noAutofit/>
          </a:bodyPr>
          <a:lstStyle/>
          <a:p>
            <a:pPr algn="ctr" defTabSz="609585">
              <a:buClr>
                <a:srgbClr val="000000"/>
              </a:buClr>
              <a:buSzPts val="2400"/>
            </a:pPr>
            <a:endParaRPr sz="2400">
              <a:solidFill>
                <a:srgbClr val="FFFFFF"/>
              </a:solidFill>
              <a:latin typeface="Calibri"/>
              <a:ea typeface="Calibri"/>
              <a:cs typeface="Calibri"/>
              <a:sym typeface="Calibri"/>
            </a:endParaRPr>
          </a:p>
          <a:p>
            <a:pPr algn="ctr" defTabSz="609585">
              <a:buClr>
                <a:srgbClr val="000000"/>
              </a:buClr>
              <a:buSzPts val="2400"/>
            </a:pPr>
            <a:endParaRPr sz="2400">
              <a:solidFill>
                <a:srgbClr val="FFFFFF"/>
              </a:solidFill>
              <a:latin typeface="Calibri"/>
              <a:ea typeface="Calibri"/>
              <a:cs typeface="Calibri"/>
              <a:sym typeface="Calibri"/>
            </a:endParaRPr>
          </a:p>
        </p:txBody>
      </p:sp>
      <p:sp>
        <p:nvSpPr>
          <p:cNvPr id="29" name="Google Shape;357;g11367acb823_0_937">
            <a:extLst>
              <a:ext uri="{FF2B5EF4-FFF2-40B4-BE49-F238E27FC236}">
                <a16:creationId xmlns:a16="http://schemas.microsoft.com/office/drawing/2014/main" id="{B8BE4D33-65C5-6FAC-0AEF-C490B9BF6465}"/>
              </a:ext>
            </a:extLst>
          </p:cNvPr>
          <p:cNvSpPr/>
          <p:nvPr/>
        </p:nvSpPr>
        <p:spPr>
          <a:xfrm>
            <a:off x="768353" y="2972339"/>
            <a:ext cx="5327700" cy="1344000"/>
          </a:xfrm>
          <a:prstGeom prst="rect">
            <a:avLst/>
          </a:prstGeom>
          <a:solidFill>
            <a:srgbClr val="E4D8E7"/>
          </a:solidFill>
          <a:ln>
            <a:noFill/>
          </a:ln>
        </p:spPr>
        <p:txBody>
          <a:bodyPr spcFirstLastPara="1" wrap="square" lIns="91425" tIns="45700" rIns="91425" bIns="45700" anchor="ctr" anchorCtr="0">
            <a:noAutofit/>
          </a:bodyPr>
          <a:lstStyle/>
          <a:p>
            <a:pPr algn="ctr" defTabSz="609585">
              <a:buClr>
                <a:srgbClr val="000000"/>
              </a:buClr>
              <a:buSzPts val="2400"/>
            </a:pPr>
            <a:endParaRPr sz="2400">
              <a:solidFill>
                <a:srgbClr val="FFFFFF"/>
              </a:solidFill>
              <a:latin typeface="Calibri"/>
              <a:ea typeface="Calibri"/>
              <a:cs typeface="Calibri"/>
              <a:sym typeface="Calibri"/>
            </a:endParaRPr>
          </a:p>
        </p:txBody>
      </p:sp>
      <p:sp>
        <p:nvSpPr>
          <p:cNvPr id="30" name="Google Shape;358;g11367acb823_0_937">
            <a:extLst>
              <a:ext uri="{FF2B5EF4-FFF2-40B4-BE49-F238E27FC236}">
                <a16:creationId xmlns:a16="http://schemas.microsoft.com/office/drawing/2014/main" id="{97B93246-A7B8-5F9D-2964-024FF71A6913}"/>
              </a:ext>
            </a:extLst>
          </p:cNvPr>
          <p:cNvSpPr/>
          <p:nvPr/>
        </p:nvSpPr>
        <p:spPr>
          <a:xfrm>
            <a:off x="6096003" y="1626137"/>
            <a:ext cx="5327700" cy="1344000"/>
          </a:xfrm>
          <a:prstGeom prst="rect">
            <a:avLst/>
          </a:prstGeom>
          <a:solidFill>
            <a:srgbClr val="D9E8E1"/>
          </a:solidFill>
          <a:ln>
            <a:noFill/>
          </a:ln>
        </p:spPr>
        <p:txBody>
          <a:bodyPr spcFirstLastPara="1" wrap="square" lIns="91425" tIns="45700" rIns="91425" bIns="45700" anchor="ctr" anchorCtr="0">
            <a:noAutofit/>
          </a:bodyPr>
          <a:lstStyle/>
          <a:p>
            <a:pPr algn="ctr" defTabSz="609585">
              <a:buClr>
                <a:srgbClr val="000000"/>
              </a:buClr>
              <a:buSzPts val="2400"/>
            </a:pPr>
            <a:endParaRPr sz="2400">
              <a:solidFill>
                <a:srgbClr val="FFFFFF"/>
              </a:solidFill>
              <a:latin typeface="Calibri"/>
              <a:ea typeface="Calibri"/>
              <a:cs typeface="Calibri"/>
              <a:sym typeface="Calibri"/>
            </a:endParaRPr>
          </a:p>
        </p:txBody>
      </p:sp>
      <p:sp>
        <p:nvSpPr>
          <p:cNvPr id="31" name="Google Shape;359;g11367acb823_0_937">
            <a:extLst>
              <a:ext uri="{FF2B5EF4-FFF2-40B4-BE49-F238E27FC236}">
                <a16:creationId xmlns:a16="http://schemas.microsoft.com/office/drawing/2014/main" id="{18904A5E-D06F-F678-4F85-ED32B6C9B80A}"/>
              </a:ext>
            </a:extLst>
          </p:cNvPr>
          <p:cNvSpPr/>
          <p:nvPr/>
        </p:nvSpPr>
        <p:spPr>
          <a:xfrm>
            <a:off x="778771" y="4318413"/>
            <a:ext cx="5327700" cy="1344000"/>
          </a:xfrm>
          <a:prstGeom prst="rect">
            <a:avLst/>
          </a:prstGeom>
          <a:solidFill>
            <a:srgbClr val="D8DDE7"/>
          </a:solidFill>
          <a:ln>
            <a:noFill/>
          </a:ln>
        </p:spPr>
        <p:txBody>
          <a:bodyPr spcFirstLastPara="1" wrap="square" lIns="91425" tIns="45700" rIns="91425" bIns="45700" anchor="ctr" anchorCtr="0">
            <a:noAutofit/>
          </a:bodyPr>
          <a:lstStyle/>
          <a:p>
            <a:pPr algn="ctr" defTabSz="609585">
              <a:buClr>
                <a:srgbClr val="000000"/>
              </a:buClr>
              <a:buSzPts val="2400"/>
            </a:pPr>
            <a:endParaRPr sz="2400">
              <a:solidFill>
                <a:srgbClr val="FFFFFF"/>
              </a:solidFill>
              <a:latin typeface="Calibri"/>
              <a:ea typeface="Calibri"/>
              <a:cs typeface="Calibri"/>
              <a:sym typeface="Calibri"/>
            </a:endParaRPr>
          </a:p>
        </p:txBody>
      </p:sp>
      <p:sp>
        <p:nvSpPr>
          <p:cNvPr id="32" name="Google Shape;360;g11367acb823_0_937">
            <a:extLst>
              <a:ext uri="{FF2B5EF4-FFF2-40B4-BE49-F238E27FC236}">
                <a16:creationId xmlns:a16="http://schemas.microsoft.com/office/drawing/2014/main" id="{03ABB472-28DE-644C-5691-A6B6528F0976}"/>
              </a:ext>
            </a:extLst>
          </p:cNvPr>
          <p:cNvSpPr/>
          <p:nvPr/>
        </p:nvSpPr>
        <p:spPr>
          <a:xfrm>
            <a:off x="6096003" y="4316420"/>
            <a:ext cx="5327700" cy="1344000"/>
          </a:xfrm>
          <a:prstGeom prst="rect">
            <a:avLst/>
          </a:prstGeom>
          <a:solidFill>
            <a:srgbClr val="E8DED9"/>
          </a:solidFill>
          <a:ln>
            <a:noFill/>
          </a:ln>
        </p:spPr>
        <p:txBody>
          <a:bodyPr spcFirstLastPara="1" wrap="square" lIns="91425" tIns="45700" rIns="91425" bIns="45700" anchor="ctr" anchorCtr="0">
            <a:noAutofit/>
          </a:bodyPr>
          <a:lstStyle/>
          <a:p>
            <a:pPr algn="ctr" defTabSz="609585">
              <a:buClr>
                <a:srgbClr val="000000"/>
              </a:buClr>
              <a:buSzPts val="2400"/>
            </a:pPr>
            <a:endParaRPr sz="2400">
              <a:solidFill>
                <a:srgbClr val="FFFFFF"/>
              </a:solidFill>
              <a:latin typeface="Calibri"/>
              <a:ea typeface="Calibri"/>
              <a:cs typeface="Calibri"/>
              <a:sym typeface="Calibri"/>
            </a:endParaRPr>
          </a:p>
        </p:txBody>
      </p:sp>
      <p:sp>
        <p:nvSpPr>
          <p:cNvPr id="33" name="Google Shape;361;g11367acb823_0_937">
            <a:extLst>
              <a:ext uri="{FF2B5EF4-FFF2-40B4-BE49-F238E27FC236}">
                <a16:creationId xmlns:a16="http://schemas.microsoft.com/office/drawing/2014/main" id="{83977BAB-0D9E-21CA-5096-50B98CB0F461}"/>
              </a:ext>
            </a:extLst>
          </p:cNvPr>
          <p:cNvSpPr/>
          <p:nvPr/>
        </p:nvSpPr>
        <p:spPr>
          <a:xfrm>
            <a:off x="6085413" y="2968227"/>
            <a:ext cx="5327700" cy="1344000"/>
          </a:xfrm>
          <a:prstGeom prst="rect">
            <a:avLst/>
          </a:prstGeom>
          <a:solidFill>
            <a:srgbClr val="E1E8D9"/>
          </a:solidFill>
          <a:ln>
            <a:noFill/>
          </a:ln>
        </p:spPr>
        <p:txBody>
          <a:bodyPr spcFirstLastPara="1" wrap="square" lIns="91425" tIns="45700" rIns="91425" bIns="45700" anchor="ctr" anchorCtr="0">
            <a:noAutofit/>
          </a:bodyPr>
          <a:lstStyle/>
          <a:p>
            <a:pPr algn="ctr" defTabSz="609585">
              <a:buClr>
                <a:srgbClr val="000000"/>
              </a:buClr>
              <a:buSzPts val="2400"/>
            </a:pPr>
            <a:endParaRPr sz="2400">
              <a:solidFill>
                <a:srgbClr val="FFFFFF"/>
              </a:solidFill>
              <a:latin typeface="Calibri"/>
              <a:ea typeface="Calibri"/>
              <a:cs typeface="Calibri"/>
              <a:sym typeface="Calibri"/>
            </a:endParaRPr>
          </a:p>
        </p:txBody>
      </p:sp>
      <p:sp>
        <p:nvSpPr>
          <p:cNvPr id="34" name="Google Shape;362;g11367acb823_0_937">
            <a:extLst>
              <a:ext uri="{FF2B5EF4-FFF2-40B4-BE49-F238E27FC236}">
                <a16:creationId xmlns:a16="http://schemas.microsoft.com/office/drawing/2014/main" id="{938EBAAE-B708-70B9-5707-B232BD0B1E7B}"/>
              </a:ext>
            </a:extLst>
          </p:cNvPr>
          <p:cNvSpPr txBox="1"/>
          <p:nvPr/>
        </p:nvSpPr>
        <p:spPr>
          <a:xfrm>
            <a:off x="989950" y="1798239"/>
            <a:ext cx="3126300" cy="953875"/>
          </a:xfrm>
          <a:prstGeom prst="rect">
            <a:avLst/>
          </a:prstGeom>
          <a:noFill/>
          <a:ln>
            <a:noFill/>
          </a:ln>
        </p:spPr>
        <p:txBody>
          <a:bodyPr spcFirstLastPara="1" wrap="square" lIns="91425" tIns="45700" rIns="91425" bIns="45700" anchor="t" anchorCtr="0">
            <a:spAutoFit/>
          </a:bodyPr>
          <a:lstStyle/>
          <a:p>
            <a:pPr algn="r" defTabSz="609585">
              <a:buClr>
                <a:srgbClr val="000000"/>
              </a:buClr>
              <a:buSzPts val="1600"/>
            </a:pPr>
            <a:r>
              <a:rPr lang="en-US" sz="1600" b="1">
                <a:solidFill>
                  <a:srgbClr val="073763"/>
                </a:solidFill>
                <a:latin typeface="Calibri"/>
                <a:ea typeface="Calibri"/>
                <a:cs typeface="Calibri"/>
                <a:sym typeface="Calibri"/>
              </a:rPr>
              <a:t>Focus Area 1</a:t>
            </a:r>
            <a:endParaRPr sz="1333" b="1">
              <a:solidFill>
                <a:srgbClr val="073763"/>
              </a:solidFill>
              <a:latin typeface="Calibri"/>
              <a:ea typeface="Calibri"/>
              <a:cs typeface="Calibri"/>
              <a:sym typeface="Calibri"/>
            </a:endParaRPr>
          </a:p>
          <a:p>
            <a:pPr algn="r" defTabSz="609585">
              <a:buClr>
                <a:srgbClr val="000000"/>
              </a:buClr>
              <a:buSzPts val="1333"/>
            </a:pPr>
            <a:r>
              <a:rPr lang="en-US" sz="1333">
                <a:solidFill>
                  <a:srgbClr val="073763"/>
                </a:solidFill>
                <a:latin typeface="Calibri"/>
                <a:ea typeface="Calibri"/>
                <a:cs typeface="Calibri"/>
                <a:sym typeface="Calibri"/>
              </a:rPr>
              <a:t>Integrated observing and modelling for short term coastal forecasting and early warnings</a:t>
            </a:r>
            <a:endParaRPr sz="1333">
              <a:solidFill>
                <a:srgbClr val="073763"/>
              </a:solidFill>
              <a:latin typeface="Calibri"/>
              <a:ea typeface="Calibri"/>
              <a:cs typeface="Calibri"/>
              <a:sym typeface="Calibri"/>
            </a:endParaRPr>
          </a:p>
        </p:txBody>
      </p:sp>
      <p:sp>
        <p:nvSpPr>
          <p:cNvPr id="35" name="Google Shape;363;g11367acb823_0_937">
            <a:extLst>
              <a:ext uri="{FF2B5EF4-FFF2-40B4-BE49-F238E27FC236}">
                <a16:creationId xmlns:a16="http://schemas.microsoft.com/office/drawing/2014/main" id="{64CBF843-0231-963A-DC46-B7692C116C7D}"/>
              </a:ext>
            </a:extLst>
          </p:cNvPr>
          <p:cNvSpPr txBox="1"/>
          <p:nvPr/>
        </p:nvSpPr>
        <p:spPr>
          <a:xfrm>
            <a:off x="989950" y="3147827"/>
            <a:ext cx="3126300" cy="953875"/>
          </a:xfrm>
          <a:prstGeom prst="rect">
            <a:avLst/>
          </a:prstGeom>
          <a:noFill/>
          <a:ln>
            <a:noFill/>
          </a:ln>
        </p:spPr>
        <p:txBody>
          <a:bodyPr spcFirstLastPara="1" wrap="square" lIns="91425" tIns="45700" rIns="91425" bIns="45700" anchor="t" anchorCtr="0">
            <a:spAutoFit/>
          </a:bodyPr>
          <a:lstStyle/>
          <a:p>
            <a:pPr algn="r" defTabSz="609585">
              <a:buClr>
                <a:srgbClr val="000000"/>
              </a:buClr>
              <a:buSzPts val="1600"/>
            </a:pPr>
            <a:r>
              <a:rPr lang="en-US" sz="1600" b="1">
                <a:solidFill>
                  <a:srgbClr val="073763"/>
                </a:solidFill>
                <a:latin typeface="Calibri"/>
                <a:ea typeface="Calibri"/>
                <a:cs typeface="Calibri"/>
                <a:sym typeface="Calibri"/>
              </a:rPr>
              <a:t>Focus Area 2</a:t>
            </a:r>
            <a:endParaRPr sz="1333" b="1">
              <a:solidFill>
                <a:srgbClr val="073763"/>
              </a:solidFill>
              <a:latin typeface="Calibri"/>
              <a:ea typeface="Calibri"/>
              <a:cs typeface="Calibri"/>
              <a:sym typeface="Calibri"/>
            </a:endParaRPr>
          </a:p>
          <a:p>
            <a:pPr algn="r" defTabSz="609585">
              <a:buClr>
                <a:srgbClr val="000000"/>
              </a:buClr>
              <a:buSzPts val="1333"/>
            </a:pPr>
            <a:r>
              <a:rPr lang="en-US" sz="1333">
                <a:solidFill>
                  <a:srgbClr val="073763"/>
                </a:solidFill>
                <a:latin typeface="Calibri"/>
                <a:ea typeface="Calibri"/>
                <a:cs typeface="Calibri"/>
                <a:sym typeface="Calibri"/>
              </a:rPr>
              <a:t>Earth system observing and modelling for coastal climate monitoring and downscaling</a:t>
            </a:r>
            <a:endParaRPr sz="1333">
              <a:solidFill>
                <a:srgbClr val="073763"/>
              </a:solidFill>
              <a:latin typeface="Calibri"/>
              <a:ea typeface="Calibri"/>
              <a:cs typeface="Calibri"/>
              <a:sym typeface="Calibri"/>
            </a:endParaRPr>
          </a:p>
        </p:txBody>
      </p:sp>
      <p:sp>
        <p:nvSpPr>
          <p:cNvPr id="36" name="Google Shape;364;g11367acb823_0_937">
            <a:extLst>
              <a:ext uri="{FF2B5EF4-FFF2-40B4-BE49-F238E27FC236}">
                <a16:creationId xmlns:a16="http://schemas.microsoft.com/office/drawing/2014/main" id="{AA00105E-9649-0237-4D52-64DBC268FBC9}"/>
              </a:ext>
            </a:extLst>
          </p:cNvPr>
          <p:cNvSpPr txBox="1"/>
          <p:nvPr/>
        </p:nvSpPr>
        <p:spPr>
          <a:xfrm>
            <a:off x="979698" y="4491910"/>
            <a:ext cx="3126300" cy="748754"/>
          </a:xfrm>
          <a:prstGeom prst="rect">
            <a:avLst/>
          </a:prstGeom>
          <a:noFill/>
          <a:ln>
            <a:noFill/>
          </a:ln>
        </p:spPr>
        <p:txBody>
          <a:bodyPr spcFirstLastPara="1" wrap="square" lIns="91425" tIns="45700" rIns="91425" bIns="45700" anchor="t" anchorCtr="0">
            <a:spAutoFit/>
          </a:bodyPr>
          <a:lstStyle/>
          <a:p>
            <a:pPr algn="r" defTabSz="609585">
              <a:buClr>
                <a:srgbClr val="000000"/>
              </a:buClr>
              <a:buSzPts val="1600"/>
            </a:pPr>
            <a:r>
              <a:rPr lang="en-US" sz="1600" b="1">
                <a:solidFill>
                  <a:srgbClr val="073763"/>
                </a:solidFill>
                <a:latin typeface="Calibri"/>
                <a:ea typeface="Calibri"/>
                <a:cs typeface="Calibri"/>
                <a:sym typeface="Calibri"/>
              </a:rPr>
              <a:t>Focus Area 3</a:t>
            </a:r>
            <a:endParaRPr sz="1333" b="1">
              <a:solidFill>
                <a:srgbClr val="073763"/>
              </a:solidFill>
              <a:latin typeface="Calibri"/>
              <a:ea typeface="Calibri"/>
              <a:cs typeface="Calibri"/>
              <a:sym typeface="Calibri"/>
            </a:endParaRPr>
          </a:p>
          <a:p>
            <a:pPr algn="r" defTabSz="609585">
              <a:buClr>
                <a:srgbClr val="000000"/>
              </a:buClr>
              <a:buSzPts val="1333"/>
            </a:pPr>
            <a:r>
              <a:rPr lang="en-US" sz="1333">
                <a:solidFill>
                  <a:srgbClr val="073763"/>
                </a:solidFill>
                <a:latin typeface="Calibri"/>
                <a:ea typeface="Calibri"/>
                <a:cs typeface="Calibri"/>
                <a:sym typeface="Calibri"/>
              </a:rPr>
              <a:t>Solutions for integrated coastal management</a:t>
            </a:r>
            <a:endParaRPr sz="1400">
              <a:solidFill>
                <a:srgbClr val="000000"/>
              </a:solidFill>
              <a:latin typeface="Arial"/>
              <a:ea typeface="Arial"/>
              <a:cs typeface="Arial"/>
              <a:sym typeface="Arial"/>
            </a:endParaRPr>
          </a:p>
        </p:txBody>
      </p:sp>
      <p:sp>
        <p:nvSpPr>
          <p:cNvPr id="37" name="Google Shape;365;g11367acb823_0_937">
            <a:extLst>
              <a:ext uri="{FF2B5EF4-FFF2-40B4-BE49-F238E27FC236}">
                <a16:creationId xmlns:a16="http://schemas.microsoft.com/office/drawing/2014/main" id="{4BF03F70-3B84-CD70-9E2A-C3B8C98E8A82}"/>
              </a:ext>
            </a:extLst>
          </p:cNvPr>
          <p:cNvSpPr txBox="1"/>
          <p:nvPr/>
        </p:nvSpPr>
        <p:spPr>
          <a:xfrm>
            <a:off x="8075901" y="1784454"/>
            <a:ext cx="3126300" cy="543635"/>
          </a:xfrm>
          <a:prstGeom prst="rect">
            <a:avLst/>
          </a:prstGeom>
          <a:noFill/>
          <a:ln>
            <a:noFill/>
          </a:ln>
        </p:spPr>
        <p:txBody>
          <a:bodyPr spcFirstLastPara="1" wrap="square" lIns="91425" tIns="45700" rIns="91425" bIns="45700" anchor="t" anchorCtr="0">
            <a:spAutoFit/>
          </a:bodyPr>
          <a:lstStyle/>
          <a:p>
            <a:pPr defTabSz="609585">
              <a:buClr>
                <a:srgbClr val="000000"/>
              </a:buClr>
              <a:buSzPts val="1600"/>
            </a:pPr>
            <a:r>
              <a:rPr lang="en-US" sz="1600" b="1">
                <a:solidFill>
                  <a:srgbClr val="073763"/>
                </a:solidFill>
                <a:latin typeface="Calibri"/>
                <a:ea typeface="Calibri"/>
                <a:cs typeface="Calibri"/>
                <a:sym typeface="Calibri"/>
              </a:rPr>
              <a:t>Focus Area 4</a:t>
            </a:r>
            <a:endParaRPr sz="1333" b="1">
              <a:solidFill>
                <a:srgbClr val="073763"/>
              </a:solidFill>
              <a:latin typeface="Calibri"/>
              <a:ea typeface="Calibri"/>
              <a:cs typeface="Calibri"/>
              <a:sym typeface="Calibri"/>
            </a:endParaRPr>
          </a:p>
          <a:p>
            <a:pPr defTabSz="609585">
              <a:buClr>
                <a:srgbClr val="000000"/>
              </a:buClr>
              <a:buSzPts val="1333"/>
            </a:pPr>
            <a:r>
              <a:rPr lang="en-US" sz="1333">
                <a:solidFill>
                  <a:srgbClr val="073763"/>
                </a:solidFill>
                <a:latin typeface="Calibri"/>
                <a:ea typeface="Calibri"/>
                <a:cs typeface="Calibri"/>
                <a:sym typeface="Calibri"/>
              </a:rPr>
              <a:t>Coastal ocean and human health</a:t>
            </a:r>
            <a:endParaRPr sz="1333">
              <a:solidFill>
                <a:srgbClr val="073763"/>
              </a:solidFill>
              <a:latin typeface="Calibri"/>
              <a:ea typeface="Calibri"/>
              <a:cs typeface="Calibri"/>
              <a:sym typeface="Calibri"/>
            </a:endParaRPr>
          </a:p>
        </p:txBody>
      </p:sp>
      <p:sp>
        <p:nvSpPr>
          <p:cNvPr id="38" name="Google Shape;366;g11367acb823_0_937">
            <a:extLst>
              <a:ext uri="{FF2B5EF4-FFF2-40B4-BE49-F238E27FC236}">
                <a16:creationId xmlns:a16="http://schemas.microsoft.com/office/drawing/2014/main" id="{77904320-E26D-1796-4D9D-BF25FC7D7339}"/>
              </a:ext>
            </a:extLst>
          </p:cNvPr>
          <p:cNvSpPr txBox="1"/>
          <p:nvPr/>
        </p:nvSpPr>
        <p:spPr>
          <a:xfrm>
            <a:off x="8075901" y="3090362"/>
            <a:ext cx="3126300" cy="748754"/>
          </a:xfrm>
          <a:prstGeom prst="rect">
            <a:avLst/>
          </a:prstGeom>
          <a:noFill/>
          <a:ln>
            <a:noFill/>
          </a:ln>
        </p:spPr>
        <p:txBody>
          <a:bodyPr spcFirstLastPara="1" wrap="square" lIns="91425" tIns="45700" rIns="91425" bIns="45700" anchor="t" anchorCtr="0">
            <a:spAutoFit/>
          </a:bodyPr>
          <a:lstStyle/>
          <a:p>
            <a:pPr defTabSz="609585">
              <a:buClr>
                <a:srgbClr val="000000"/>
              </a:buClr>
              <a:buSzPts val="1600"/>
            </a:pPr>
            <a:r>
              <a:rPr lang="en-US" sz="1600" b="1">
                <a:solidFill>
                  <a:srgbClr val="073763"/>
                </a:solidFill>
                <a:latin typeface="Calibri"/>
                <a:ea typeface="Calibri"/>
                <a:cs typeface="Calibri"/>
                <a:sym typeface="Calibri"/>
              </a:rPr>
              <a:t>Focus Area 5</a:t>
            </a:r>
            <a:endParaRPr sz="1333" b="1">
              <a:solidFill>
                <a:srgbClr val="073763"/>
              </a:solidFill>
              <a:latin typeface="Calibri"/>
              <a:ea typeface="Calibri"/>
              <a:cs typeface="Calibri"/>
              <a:sym typeface="Calibri"/>
            </a:endParaRPr>
          </a:p>
          <a:p>
            <a:pPr defTabSz="609585">
              <a:buClr>
                <a:srgbClr val="000000"/>
              </a:buClr>
              <a:buSzPts val="1333"/>
            </a:pPr>
            <a:r>
              <a:rPr lang="en-US" sz="1333">
                <a:solidFill>
                  <a:srgbClr val="073763"/>
                </a:solidFill>
                <a:latin typeface="Calibri"/>
                <a:ea typeface="Calibri"/>
                <a:cs typeface="Calibri"/>
                <a:sym typeface="Calibri"/>
              </a:rPr>
              <a:t>International open and free access to coastal information</a:t>
            </a:r>
            <a:endParaRPr sz="1400">
              <a:solidFill>
                <a:srgbClr val="000000"/>
              </a:solidFill>
              <a:latin typeface="Arial"/>
              <a:ea typeface="Arial"/>
              <a:cs typeface="Arial"/>
              <a:sym typeface="Arial"/>
            </a:endParaRPr>
          </a:p>
        </p:txBody>
      </p:sp>
      <p:sp>
        <p:nvSpPr>
          <p:cNvPr id="39" name="Google Shape;367;g11367acb823_0_937">
            <a:extLst>
              <a:ext uri="{FF2B5EF4-FFF2-40B4-BE49-F238E27FC236}">
                <a16:creationId xmlns:a16="http://schemas.microsoft.com/office/drawing/2014/main" id="{0FA307C7-084A-3CED-5AC3-09396DBBD357}"/>
              </a:ext>
            </a:extLst>
          </p:cNvPr>
          <p:cNvSpPr txBox="1"/>
          <p:nvPr/>
        </p:nvSpPr>
        <p:spPr>
          <a:xfrm>
            <a:off x="8128002" y="4517306"/>
            <a:ext cx="3126300" cy="543635"/>
          </a:xfrm>
          <a:prstGeom prst="rect">
            <a:avLst/>
          </a:prstGeom>
          <a:noFill/>
          <a:ln>
            <a:noFill/>
          </a:ln>
        </p:spPr>
        <p:txBody>
          <a:bodyPr spcFirstLastPara="1" wrap="square" lIns="91425" tIns="45700" rIns="91425" bIns="45700" anchor="t" anchorCtr="0">
            <a:spAutoFit/>
          </a:bodyPr>
          <a:lstStyle/>
          <a:p>
            <a:pPr defTabSz="609585">
              <a:buClr>
                <a:srgbClr val="000000"/>
              </a:buClr>
              <a:buSzPts val="1600"/>
            </a:pPr>
            <a:r>
              <a:rPr lang="en-US" sz="1600" b="1">
                <a:solidFill>
                  <a:srgbClr val="073763"/>
                </a:solidFill>
                <a:latin typeface="Calibri"/>
                <a:ea typeface="Calibri"/>
                <a:cs typeface="Calibri"/>
                <a:sym typeface="Calibri"/>
              </a:rPr>
              <a:t>Focus Area 6</a:t>
            </a:r>
            <a:endParaRPr sz="1333" b="1">
              <a:solidFill>
                <a:srgbClr val="073763"/>
              </a:solidFill>
              <a:latin typeface="Calibri"/>
              <a:ea typeface="Calibri"/>
              <a:cs typeface="Calibri"/>
              <a:sym typeface="Calibri"/>
            </a:endParaRPr>
          </a:p>
          <a:p>
            <a:pPr defTabSz="609585">
              <a:buClr>
                <a:srgbClr val="000000"/>
              </a:buClr>
              <a:buSzPts val="1333"/>
            </a:pPr>
            <a:r>
              <a:rPr lang="en-US" sz="1333">
                <a:solidFill>
                  <a:srgbClr val="073763"/>
                </a:solidFill>
                <a:latin typeface="Calibri"/>
                <a:ea typeface="Calibri"/>
                <a:cs typeface="Calibri"/>
                <a:sym typeface="Calibri"/>
              </a:rPr>
              <a:t>Equitable coastal ocean capacity</a:t>
            </a:r>
            <a:endParaRPr sz="1333">
              <a:solidFill>
                <a:srgbClr val="073763"/>
              </a:solidFill>
              <a:latin typeface="Calibri"/>
              <a:ea typeface="Calibri"/>
              <a:cs typeface="Calibri"/>
              <a:sym typeface="Calibri"/>
            </a:endParaRPr>
          </a:p>
        </p:txBody>
      </p:sp>
      <p:sp>
        <p:nvSpPr>
          <p:cNvPr id="40" name="Google Shape;368;g11367acb823_0_937">
            <a:extLst>
              <a:ext uri="{FF2B5EF4-FFF2-40B4-BE49-F238E27FC236}">
                <a16:creationId xmlns:a16="http://schemas.microsoft.com/office/drawing/2014/main" id="{ADE95635-0467-3EEA-234F-D024CD9D325D}"/>
              </a:ext>
            </a:extLst>
          </p:cNvPr>
          <p:cNvSpPr txBox="1"/>
          <p:nvPr/>
        </p:nvSpPr>
        <p:spPr>
          <a:xfrm>
            <a:off x="5032942" y="2290680"/>
            <a:ext cx="2146500" cy="2758800"/>
          </a:xfrm>
          <a:prstGeom prst="rect">
            <a:avLst/>
          </a:prstGeom>
          <a:solidFill>
            <a:srgbClr val="073763"/>
          </a:solidFill>
          <a:ln>
            <a:noFill/>
          </a:ln>
        </p:spPr>
        <p:txBody>
          <a:bodyPr spcFirstLastPara="1" wrap="square" lIns="91425" tIns="45700" rIns="91425" bIns="45700" anchor="ctr" anchorCtr="0">
            <a:noAutofit/>
          </a:bodyPr>
          <a:lstStyle/>
          <a:p>
            <a:pPr algn="ctr" defTabSz="609585">
              <a:buClr>
                <a:srgbClr val="000000"/>
              </a:buClr>
              <a:buSzPts val="2000"/>
            </a:pPr>
            <a:r>
              <a:rPr lang="en-US" sz="2000" b="1">
                <a:solidFill>
                  <a:srgbClr val="FFFFFF"/>
                </a:solidFill>
                <a:latin typeface="Calibri"/>
                <a:ea typeface="Calibri"/>
                <a:cs typeface="Calibri"/>
                <a:sym typeface="Calibri"/>
              </a:rPr>
              <a:t>10 world ocean areas </a:t>
            </a:r>
            <a:endParaRPr sz="1400">
              <a:solidFill>
                <a:srgbClr val="000000"/>
              </a:solidFill>
              <a:latin typeface="Arial"/>
              <a:ea typeface="Arial"/>
              <a:cs typeface="Arial"/>
              <a:sym typeface="Arial"/>
            </a:endParaRPr>
          </a:p>
          <a:p>
            <a:pPr algn="ctr" defTabSz="609585">
              <a:buClr>
                <a:srgbClr val="000000"/>
              </a:buClr>
              <a:buSzPts val="2000"/>
            </a:pPr>
            <a:endParaRPr sz="2000" b="1">
              <a:solidFill>
                <a:srgbClr val="FFFFFF"/>
              </a:solidFill>
              <a:latin typeface="Calibri"/>
              <a:ea typeface="Calibri"/>
              <a:cs typeface="Calibri"/>
              <a:sym typeface="Calibri"/>
            </a:endParaRPr>
          </a:p>
          <a:p>
            <a:pPr algn="ctr" defTabSz="609585">
              <a:buClr>
                <a:srgbClr val="000000"/>
              </a:buClr>
              <a:buSzPts val="2000"/>
            </a:pPr>
            <a:r>
              <a:rPr lang="en-US" sz="2000">
                <a:solidFill>
                  <a:srgbClr val="FFFFFF"/>
                </a:solidFill>
                <a:latin typeface="Calibri"/>
                <a:ea typeface="Calibri"/>
                <a:cs typeface="Calibri"/>
                <a:sym typeface="Calibri"/>
              </a:rPr>
              <a:t>where</a:t>
            </a:r>
            <a:endParaRPr sz="2000">
              <a:solidFill>
                <a:srgbClr val="FFFFFF"/>
              </a:solidFill>
              <a:latin typeface="Calibri"/>
              <a:ea typeface="Calibri"/>
              <a:cs typeface="Calibri"/>
              <a:sym typeface="Calibri"/>
            </a:endParaRPr>
          </a:p>
          <a:p>
            <a:pPr algn="ctr" defTabSz="609585">
              <a:buClr>
                <a:srgbClr val="000000"/>
              </a:buClr>
              <a:buSzPts val="2000"/>
            </a:pPr>
            <a:r>
              <a:rPr lang="en-US" sz="2000" b="1">
                <a:solidFill>
                  <a:srgbClr val="FFFFFF"/>
                </a:solidFill>
                <a:latin typeface="Calibri"/>
                <a:ea typeface="Calibri"/>
                <a:cs typeface="Calibri"/>
                <a:sym typeface="Calibri"/>
              </a:rPr>
              <a:t> </a:t>
            </a:r>
            <a:endParaRPr sz="1400">
              <a:solidFill>
                <a:srgbClr val="000000"/>
              </a:solidFill>
              <a:latin typeface="Arial"/>
              <a:ea typeface="Arial"/>
              <a:cs typeface="Arial"/>
              <a:sym typeface="Arial"/>
            </a:endParaRPr>
          </a:p>
          <a:p>
            <a:pPr algn="ctr" defTabSz="609585">
              <a:buClr>
                <a:srgbClr val="000000"/>
              </a:buClr>
              <a:buSzPts val="2000"/>
            </a:pPr>
            <a:r>
              <a:rPr lang="en-US" sz="2000" b="1">
                <a:solidFill>
                  <a:srgbClr val="FFFFFF"/>
                </a:solidFill>
                <a:latin typeface="Calibri"/>
                <a:ea typeface="Calibri"/>
                <a:cs typeface="Calibri"/>
                <a:sym typeface="Calibri"/>
              </a:rPr>
              <a:t>CORE projects </a:t>
            </a:r>
            <a:endParaRPr sz="1400">
              <a:solidFill>
                <a:srgbClr val="000000"/>
              </a:solidFill>
              <a:latin typeface="Arial"/>
              <a:ea typeface="Arial"/>
              <a:cs typeface="Arial"/>
              <a:sym typeface="Arial"/>
            </a:endParaRPr>
          </a:p>
          <a:p>
            <a:pPr algn="ctr" defTabSz="609585">
              <a:buClr>
                <a:srgbClr val="000000"/>
              </a:buClr>
              <a:buSzPts val="2000"/>
            </a:pPr>
            <a:endParaRPr sz="2000" b="1">
              <a:solidFill>
                <a:srgbClr val="FFFFFF"/>
              </a:solidFill>
              <a:latin typeface="Calibri"/>
              <a:ea typeface="Calibri"/>
              <a:cs typeface="Calibri"/>
              <a:sym typeface="Calibri"/>
            </a:endParaRPr>
          </a:p>
          <a:p>
            <a:pPr algn="ctr" defTabSz="609585">
              <a:buClr>
                <a:srgbClr val="000000"/>
              </a:buClr>
              <a:buSzPts val="2000"/>
            </a:pPr>
            <a:r>
              <a:rPr lang="en-US" sz="2000">
                <a:solidFill>
                  <a:srgbClr val="FFFFFF"/>
                </a:solidFill>
                <a:latin typeface="Calibri"/>
                <a:ea typeface="Calibri"/>
                <a:cs typeface="Calibri"/>
                <a:sym typeface="Calibri"/>
              </a:rPr>
              <a:t>will be developed</a:t>
            </a:r>
            <a:endParaRPr sz="2000">
              <a:solidFill>
                <a:srgbClr val="FFFFFF"/>
              </a:solidFill>
              <a:latin typeface="Calibri"/>
              <a:ea typeface="Calibri"/>
              <a:cs typeface="Calibri"/>
              <a:sym typeface="Calibri"/>
            </a:endParaRPr>
          </a:p>
        </p:txBody>
      </p:sp>
      <p:cxnSp>
        <p:nvCxnSpPr>
          <p:cNvPr id="41" name="Google Shape;369;g11367acb823_0_937">
            <a:extLst>
              <a:ext uri="{FF2B5EF4-FFF2-40B4-BE49-F238E27FC236}">
                <a16:creationId xmlns:a16="http://schemas.microsoft.com/office/drawing/2014/main" id="{BC7075E5-FE7A-F113-956A-CAE213798EEC}"/>
              </a:ext>
            </a:extLst>
          </p:cNvPr>
          <p:cNvCxnSpPr/>
          <p:nvPr/>
        </p:nvCxnSpPr>
        <p:spPr>
          <a:xfrm>
            <a:off x="4116101" y="2415720"/>
            <a:ext cx="854400" cy="0"/>
          </a:xfrm>
          <a:prstGeom prst="straightConnector1">
            <a:avLst/>
          </a:prstGeom>
          <a:noFill/>
          <a:ln w="9525" cap="flat" cmpd="sng">
            <a:solidFill>
              <a:srgbClr val="073763"/>
            </a:solidFill>
            <a:prstDash val="solid"/>
            <a:miter lim="800000"/>
            <a:headEnd type="none" w="sm" len="sm"/>
            <a:tailEnd type="none" w="sm" len="sm"/>
          </a:ln>
        </p:spPr>
      </p:cxnSp>
      <p:cxnSp>
        <p:nvCxnSpPr>
          <p:cNvPr id="42" name="Google Shape;370;g11367acb823_0_937">
            <a:extLst>
              <a:ext uri="{FF2B5EF4-FFF2-40B4-BE49-F238E27FC236}">
                <a16:creationId xmlns:a16="http://schemas.microsoft.com/office/drawing/2014/main" id="{12BCBE8C-A2C4-6A2A-762A-80B142E088D9}"/>
              </a:ext>
            </a:extLst>
          </p:cNvPr>
          <p:cNvCxnSpPr/>
          <p:nvPr/>
        </p:nvCxnSpPr>
        <p:spPr>
          <a:xfrm>
            <a:off x="4105849" y="1915531"/>
            <a:ext cx="0" cy="792900"/>
          </a:xfrm>
          <a:prstGeom prst="straightConnector1">
            <a:avLst/>
          </a:prstGeom>
          <a:noFill/>
          <a:ln w="9525" cap="flat" cmpd="sng">
            <a:solidFill>
              <a:srgbClr val="073763"/>
            </a:solidFill>
            <a:prstDash val="solid"/>
            <a:miter lim="800000"/>
            <a:headEnd type="none" w="sm" len="sm"/>
            <a:tailEnd type="none" w="sm" len="sm"/>
          </a:ln>
        </p:spPr>
      </p:cxnSp>
      <p:cxnSp>
        <p:nvCxnSpPr>
          <p:cNvPr id="43" name="Google Shape;371;g11367acb823_0_937">
            <a:extLst>
              <a:ext uri="{FF2B5EF4-FFF2-40B4-BE49-F238E27FC236}">
                <a16:creationId xmlns:a16="http://schemas.microsoft.com/office/drawing/2014/main" id="{31040640-32A8-3C38-AAAF-768B0C77FFB9}"/>
              </a:ext>
            </a:extLst>
          </p:cNvPr>
          <p:cNvCxnSpPr/>
          <p:nvPr/>
        </p:nvCxnSpPr>
        <p:spPr>
          <a:xfrm>
            <a:off x="4116101" y="3753060"/>
            <a:ext cx="854400" cy="0"/>
          </a:xfrm>
          <a:prstGeom prst="straightConnector1">
            <a:avLst/>
          </a:prstGeom>
          <a:noFill/>
          <a:ln w="9525" cap="flat" cmpd="sng">
            <a:solidFill>
              <a:srgbClr val="073763"/>
            </a:solidFill>
            <a:prstDash val="solid"/>
            <a:miter lim="800000"/>
            <a:headEnd type="none" w="sm" len="sm"/>
            <a:tailEnd type="none" w="sm" len="sm"/>
          </a:ln>
        </p:spPr>
      </p:cxnSp>
      <p:cxnSp>
        <p:nvCxnSpPr>
          <p:cNvPr id="44" name="Google Shape;372;g11367acb823_0_937">
            <a:extLst>
              <a:ext uri="{FF2B5EF4-FFF2-40B4-BE49-F238E27FC236}">
                <a16:creationId xmlns:a16="http://schemas.microsoft.com/office/drawing/2014/main" id="{47CF05B1-95F5-F481-4115-4669A5F4B35D}"/>
              </a:ext>
            </a:extLst>
          </p:cNvPr>
          <p:cNvCxnSpPr/>
          <p:nvPr/>
        </p:nvCxnSpPr>
        <p:spPr>
          <a:xfrm>
            <a:off x="4116101" y="4836904"/>
            <a:ext cx="854400" cy="0"/>
          </a:xfrm>
          <a:prstGeom prst="straightConnector1">
            <a:avLst/>
          </a:prstGeom>
          <a:noFill/>
          <a:ln w="9525" cap="flat" cmpd="sng">
            <a:solidFill>
              <a:srgbClr val="073763"/>
            </a:solidFill>
            <a:prstDash val="solid"/>
            <a:miter lim="800000"/>
            <a:headEnd type="none" w="sm" len="sm"/>
            <a:tailEnd type="none" w="sm" len="sm"/>
          </a:ln>
        </p:spPr>
      </p:cxnSp>
      <p:cxnSp>
        <p:nvCxnSpPr>
          <p:cNvPr id="45" name="Google Shape;373;g11367acb823_0_937">
            <a:extLst>
              <a:ext uri="{FF2B5EF4-FFF2-40B4-BE49-F238E27FC236}">
                <a16:creationId xmlns:a16="http://schemas.microsoft.com/office/drawing/2014/main" id="{7B4E7333-04D9-8BBD-D733-6AEA100C85EA}"/>
              </a:ext>
            </a:extLst>
          </p:cNvPr>
          <p:cNvCxnSpPr/>
          <p:nvPr/>
        </p:nvCxnSpPr>
        <p:spPr>
          <a:xfrm>
            <a:off x="4105849" y="4591891"/>
            <a:ext cx="0" cy="792900"/>
          </a:xfrm>
          <a:prstGeom prst="straightConnector1">
            <a:avLst/>
          </a:prstGeom>
          <a:noFill/>
          <a:ln w="9525" cap="flat" cmpd="sng">
            <a:solidFill>
              <a:srgbClr val="073763"/>
            </a:solidFill>
            <a:prstDash val="solid"/>
            <a:miter lim="800000"/>
            <a:headEnd type="none" w="sm" len="sm"/>
            <a:tailEnd type="none" w="sm" len="sm"/>
          </a:ln>
        </p:spPr>
      </p:cxnSp>
      <p:cxnSp>
        <p:nvCxnSpPr>
          <p:cNvPr id="46" name="Google Shape;374;g11367acb823_0_937">
            <a:extLst>
              <a:ext uri="{FF2B5EF4-FFF2-40B4-BE49-F238E27FC236}">
                <a16:creationId xmlns:a16="http://schemas.microsoft.com/office/drawing/2014/main" id="{56CE7CB6-6F3A-EF12-A42E-DB6A7D9060DF}"/>
              </a:ext>
            </a:extLst>
          </p:cNvPr>
          <p:cNvCxnSpPr/>
          <p:nvPr/>
        </p:nvCxnSpPr>
        <p:spPr>
          <a:xfrm>
            <a:off x="7264963" y="2434361"/>
            <a:ext cx="854400" cy="0"/>
          </a:xfrm>
          <a:prstGeom prst="straightConnector1">
            <a:avLst/>
          </a:prstGeom>
          <a:noFill/>
          <a:ln w="9525" cap="flat" cmpd="sng">
            <a:solidFill>
              <a:srgbClr val="073763"/>
            </a:solidFill>
            <a:prstDash val="solid"/>
            <a:miter lim="800000"/>
            <a:headEnd type="none" w="sm" len="sm"/>
            <a:tailEnd type="none" w="sm" len="sm"/>
          </a:ln>
        </p:spPr>
      </p:cxnSp>
      <p:cxnSp>
        <p:nvCxnSpPr>
          <p:cNvPr id="47" name="Google Shape;375;g11367acb823_0_937">
            <a:extLst>
              <a:ext uri="{FF2B5EF4-FFF2-40B4-BE49-F238E27FC236}">
                <a16:creationId xmlns:a16="http://schemas.microsoft.com/office/drawing/2014/main" id="{0C4416E9-0B07-FEC2-07BF-C0FE98EA3894}"/>
              </a:ext>
            </a:extLst>
          </p:cNvPr>
          <p:cNvCxnSpPr/>
          <p:nvPr/>
        </p:nvCxnSpPr>
        <p:spPr>
          <a:xfrm>
            <a:off x="7264963" y="3728880"/>
            <a:ext cx="854400" cy="0"/>
          </a:xfrm>
          <a:prstGeom prst="straightConnector1">
            <a:avLst/>
          </a:prstGeom>
          <a:noFill/>
          <a:ln w="9525" cap="flat" cmpd="sng">
            <a:solidFill>
              <a:srgbClr val="073763"/>
            </a:solidFill>
            <a:prstDash val="solid"/>
            <a:miter lim="800000"/>
            <a:headEnd type="none" w="sm" len="sm"/>
            <a:tailEnd type="none" w="sm" len="sm"/>
          </a:ln>
        </p:spPr>
      </p:cxnSp>
      <p:cxnSp>
        <p:nvCxnSpPr>
          <p:cNvPr id="48" name="Google Shape;376;g11367acb823_0_937">
            <a:extLst>
              <a:ext uri="{FF2B5EF4-FFF2-40B4-BE49-F238E27FC236}">
                <a16:creationId xmlns:a16="http://schemas.microsoft.com/office/drawing/2014/main" id="{7B28030D-B50A-FCF7-1804-F2A994FCE713}"/>
              </a:ext>
            </a:extLst>
          </p:cNvPr>
          <p:cNvCxnSpPr/>
          <p:nvPr/>
        </p:nvCxnSpPr>
        <p:spPr>
          <a:xfrm>
            <a:off x="7273520" y="4845705"/>
            <a:ext cx="854400" cy="0"/>
          </a:xfrm>
          <a:prstGeom prst="straightConnector1">
            <a:avLst/>
          </a:prstGeom>
          <a:noFill/>
          <a:ln w="9525" cap="flat" cmpd="sng">
            <a:solidFill>
              <a:srgbClr val="073763"/>
            </a:solidFill>
            <a:prstDash val="solid"/>
            <a:miter lim="800000"/>
            <a:headEnd type="none" w="sm" len="sm"/>
            <a:tailEnd type="none" w="sm" len="sm"/>
          </a:ln>
        </p:spPr>
      </p:cxnSp>
      <p:cxnSp>
        <p:nvCxnSpPr>
          <p:cNvPr id="49" name="Google Shape;377;g11367acb823_0_937">
            <a:extLst>
              <a:ext uri="{FF2B5EF4-FFF2-40B4-BE49-F238E27FC236}">
                <a16:creationId xmlns:a16="http://schemas.microsoft.com/office/drawing/2014/main" id="{FC667126-8BB6-2BE1-DA52-9F3C774B4873}"/>
              </a:ext>
            </a:extLst>
          </p:cNvPr>
          <p:cNvCxnSpPr/>
          <p:nvPr/>
        </p:nvCxnSpPr>
        <p:spPr>
          <a:xfrm>
            <a:off x="8136557" y="4608003"/>
            <a:ext cx="0" cy="792900"/>
          </a:xfrm>
          <a:prstGeom prst="straightConnector1">
            <a:avLst/>
          </a:prstGeom>
          <a:noFill/>
          <a:ln w="9525" cap="flat" cmpd="sng">
            <a:solidFill>
              <a:srgbClr val="073763"/>
            </a:solidFill>
            <a:prstDash val="solid"/>
            <a:miter lim="800000"/>
            <a:headEnd type="none" w="sm" len="sm"/>
            <a:tailEnd type="none" w="sm" len="sm"/>
          </a:ln>
        </p:spPr>
      </p:cxnSp>
      <p:cxnSp>
        <p:nvCxnSpPr>
          <p:cNvPr id="50" name="Google Shape;378;g11367acb823_0_937">
            <a:extLst>
              <a:ext uri="{FF2B5EF4-FFF2-40B4-BE49-F238E27FC236}">
                <a16:creationId xmlns:a16="http://schemas.microsoft.com/office/drawing/2014/main" id="{4FEE2432-FE46-A604-234F-12C388E76AEF}"/>
              </a:ext>
            </a:extLst>
          </p:cNvPr>
          <p:cNvCxnSpPr/>
          <p:nvPr/>
        </p:nvCxnSpPr>
        <p:spPr>
          <a:xfrm>
            <a:off x="8128000" y="1891855"/>
            <a:ext cx="0" cy="792900"/>
          </a:xfrm>
          <a:prstGeom prst="straightConnector1">
            <a:avLst/>
          </a:prstGeom>
          <a:noFill/>
          <a:ln w="9525" cap="flat" cmpd="sng">
            <a:solidFill>
              <a:srgbClr val="073763"/>
            </a:solidFill>
            <a:prstDash val="solid"/>
            <a:miter lim="800000"/>
            <a:headEnd type="none" w="sm" len="sm"/>
            <a:tailEnd type="none" w="sm" len="sm"/>
          </a:ln>
        </p:spPr>
      </p:cxnSp>
      <p:cxnSp>
        <p:nvCxnSpPr>
          <p:cNvPr id="51" name="Google Shape;379;g11367acb823_0_937">
            <a:extLst>
              <a:ext uri="{FF2B5EF4-FFF2-40B4-BE49-F238E27FC236}">
                <a16:creationId xmlns:a16="http://schemas.microsoft.com/office/drawing/2014/main" id="{73D326B9-2EDE-1882-53E9-A5E4EAA4C545}"/>
              </a:ext>
            </a:extLst>
          </p:cNvPr>
          <p:cNvCxnSpPr/>
          <p:nvPr/>
        </p:nvCxnSpPr>
        <p:spPr>
          <a:xfrm>
            <a:off x="8128000" y="3186374"/>
            <a:ext cx="0" cy="792900"/>
          </a:xfrm>
          <a:prstGeom prst="straightConnector1">
            <a:avLst/>
          </a:prstGeom>
          <a:noFill/>
          <a:ln w="9525" cap="flat" cmpd="sng">
            <a:solidFill>
              <a:srgbClr val="073763"/>
            </a:solidFill>
            <a:prstDash val="solid"/>
            <a:miter lim="800000"/>
            <a:headEnd type="none" w="sm" len="sm"/>
            <a:tailEnd type="none" w="sm" len="sm"/>
          </a:ln>
        </p:spPr>
      </p:cxnSp>
      <p:cxnSp>
        <p:nvCxnSpPr>
          <p:cNvPr id="52" name="Google Shape;380;g11367acb823_0_937">
            <a:extLst>
              <a:ext uri="{FF2B5EF4-FFF2-40B4-BE49-F238E27FC236}">
                <a16:creationId xmlns:a16="http://schemas.microsoft.com/office/drawing/2014/main" id="{D4D8331D-3C5B-C704-43B9-D3BB3306D388}"/>
              </a:ext>
            </a:extLst>
          </p:cNvPr>
          <p:cNvCxnSpPr/>
          <p:nvPr/>
        </p:nvCxnSpPr>
        <p:spPr>
          <a:xfrm>
            <a:off x="4105849" y="3252871"/>
            <a:ext cx="0" cy="792900"/>
          </a:xfrm>
          <a:prstGeom prst="straightConnector1">
            <a:avLst/>
          </a:prstGeom>
          <a:noFill/>
          <a:ln w="9525" cap="flat" cmpd="sng">
            <a:solidFill>
              <a:srgbClr val="073763"/>
            </a:solidFill>
            <a:prstDash val="solid"/>
            <a:miter lim="800000"/>
            <a:headEnd type="none" w="sm" len="sm"/>
            <a:tailEnd type="none" w="sm" len="sm"/>
          </a:ln>
        </p:spPr>
      </p:cxnSp>
      <p:sp>
        <p:nvSpPr>
          <p:cNvPr id="53" name="Google Shape;381;g11367acb823_0_937">
            <a:extLst>
              <a:ext uri="{FF2B5EF4-FFF2-40B4-BE49-F238E27FC236}">
                <a16:creationId xmlns:a16="http://schemas.microsoft.com/office/drawing/2014/main" id="{E1662A09-DC06-EA93-81CE-86A3DFAD0D4B}"/>
              </a:ext>
            </a:extLst>
          </p:cNvPr>
          <p:cNvSpPr txBox="1">
            <a:spLocks/>
          </p:cNvSpPr>
          <p:nvPr/>
        </p:nvSpPr>
        <p:spPr>
          <a:xfrm>
            <a:off x="778771" y="5668574"/>
            <a:ext cx="10634342" cy="510337"/>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lumMod val="8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indent="-285750">
              <a:buClr>
                <a:schemeClr val="accent2"/>
              </a:buClr>
              <a:buSzPts val="2400"/>
              <a:buFont typeface="Roboto Medium"/>
              <a:buChar char="-"/>
            </a:pPr>
            <a:r>
              <a:rPr lang="en-US" sz="1800" b="1" dirty="0">
                <a:solidFill>
                  <a:schemeClr val="accent6">
                    <a:lumMod val="75000"/>
                  </a:schemeClr>
                </a:solidFill>
                <a:latin typeface="Roboto Medium"/>
                <a:ea typeface="Roboto Medium"/>
                <a:cs typeface="Roboto Medium"/>
                <a:sym typeface="Roboto Medium"/>
              </a:rPr>
              <a:t>3 Core projects and</a:t>
            </a:r>
            <a:r>
              <a:rPr lang="en-US" sz="1800" b="1" i="1" dirty="0">
                <a:solidFill>
                  <a:schemeClr val="accent6">
                    <a:lumMod val="75000"/>
                  </a:schemeClr>
                </a:solidFill>
                <a:latin typeface="Roboto Medium"/>
                <a:ea typeface="Roboto Medium"/>
                <a:cs typeface="Roboto Medium"/>
                <a:sym typeface="Roboto Medium"/>
              </a:rPr>
              <a:t> </a:t>
            </a:r>
            <a:r>
              <a:rPr lang="en-US" sz="1800" b="1" dirty="0">
                <a:solidFill>
                  <a:schemeClr val="accent6">
                    <a:lumMod val="75000"/>
                  </a:schemeClr>
                </a:solidFill>
                <a:latin typeface="Roboto Medium"/>
                <a:ea typeface="Roboto Medium"/>
                <a:cs typeface="Roboto Medium"/>
                <a:sym typeface="Roboto Medium"/>
              </a:rPr>
              <a:t>4 affiliated projects already endorsed that plan the strategy for each focus area  </a:t>
            </a:r>
          </a:p>
        </p:txBody>
      </p:sp>
      <p:pic>
        <p:nvPicPr>
          <p:cNvPr id="54" name="Google Shape;82;p1">
            <a:extLst>
              <a:ext uri="{FF2B5EF4-FFF2-40B4-BE49-F238E27FC236}">
                <a16:creationId xmlns:a16="http://schemas.microsoft.com/office/drawing/2014/main" id="{157864BF-965A-B478-26B8-A18AEF9FA017}"/>
              </a:ext>
            </a:extLst>
          </p:cNvPr>
          <p:cNvPicPr preferRelativeResize="0"/>
          <p:nvPr/>
        </p:nvPicPr>
        <p:blipFill rotWithShape="1">
          <a:blip r:embed="rId2">
            <a:alphaModFix/>
          </a:blip>
          <a:srcRect t="1605" b="-10077"/>
          <a:stretch/>
        </p:blipFill>
        <p:spPr>
          <a:xfrm>
            <a:off x="8727563" y="70935"/>
            <a:ext cx="3464437" cy="521913"/>
          </a:xfrm>
          <a:prstGeom prst="rect">
            <a:avLst/>
          </a:prstGeom>
          <a:noFill/>
          <a:ln>
            <a:noFill/>
          </a:ln>
        </p:spPr>
      </p:pic>
      <p:sp>
        <p:nvSpPr>
          <p:cNvPr id="55" name="Rectangle 54">
            <a:extLst>
              <a:ext uri="{FF2B5EF4-FFF2-40B4-BE49-F238E27FC236}">
                <a16:creationId xmlns:a16="http://schemas.microsoft.com/office/drawing/2014/main" id="{FBFD11D1-3EC0-AC7B-D0E7-77471A392F97}"/>
              </a:ext>
            </a:extLst>
          </p:cNvPr>
          <p:cNvSpPr/>
          <p:nvPr/>
        </p:nvSpPr>
        <p:spPr>
          <a:xfrm>
            <a:off x="3064114" y="694166"/>
            <a:ext cx="7883436" cy="584775"/>
          </a:xfrm>
          <a:prstGeom prst="rect">
            <a:avLst/>
          </a:prstGeom>
        </p:spPr>
        <p:txBody>
          <a:bodyPr wrap="square">
            <a:spAutoFit/>
          </a:bodyPr>
          <a:lstStyle/>
          <a:p>
            <a:r>
              <a:rPr lang="en-US" sz="3200" b="1" dirty="0" err="1"/>
              <a:t>CoastPredict</a:t>
            </a:r>
            <a:r>
              <a:rPr lang="en-US" sz="3200" b="1" dirty="0"/>
              <a:t> strategic planning and groups</a:t>
            </a:r>
            <a:endParaRPr lang="fr-FR" sz="2400" b="1" spc="60" dirty="0">
              <a:solidFill>
                <a:srgbClr val="0A1F50"/>
              </a:solidFill>
              <a:latin typeface="Bierstadt Display" panose="020B0604020202020204" pitchFamily="34" charset="0"/>
            </a:endParaRPr>
          </a:p>
        </p:txBody>
      </p:sp>
      <p:sp>
        <p:nvSpPr>
          <p:cNvPr id="56" name="Rectangle 55">
            <a:extLst>
              <a:ext uri="{FF2B5EF4-FFF2-40B4-BE49-F238E27FC236}">
                <a16:creationId xmlns:a16="http://schemas.microsoft.com/office/drawing/2014/main" id="{B660DE40-796A-4D78-8BE5-10FE9453BD58}"/>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Google Shape;80;p1">
            <a:extLst>
              <a:ext uri="{FF2B5EF4-FFF2-40B4-BE49-F238E27FC236}">
                <a16:creationId xmlns:a16="http://schemas.microsoft.com/office/drawing/2014/main" id="{DADA7E97-DD6E-46F8-94FE-9D9F35B5FC0E}"/>
              </a:ext>
            </a:extLst>
          </p:cNvPr>
          <p:cNvPicPr preferRelativeResize="0"/>
          <p:nvPr/>
        </p:nvPicPr>
        <p:blipFill rotWithShape="1">
          <a:blip r:embed="rId3">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3672225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
          <p:cNvSpPr txBox="1">
            <a:spLocks noGrp="1"/>
          </p:cNvSpPr>
          <p:nvPr>
            <p:ph type="title"/>
          </p:nvPr>
        </p:nvSpPr>
        <p:spPr>
          <a:xfrm>
            <a:off x="696716" y="2394603"/>
            <a:ext cx="2192776" cy="2605907"/>
          </a:xfrm>
          <a:prstGeom prst="rect">
            <a:avLst/>
          </a:prstGeom>
          <a:noFill/>
          <a:ln>
            <a:noFill/>
          </a:ln>
        </p:spPr>
        <p:txBody>
          <a:bodyPr spcFirstLastPara="1" vert="horz" wrap="square" lIns="91425" tIns="93600" rIns="91425" bIns="0" rtlCol="0" anchor="b" anchorCtr="0">
            <a:spAutoFit/>
          </a:bodyPr>
          <a:lstStyle/>
          <a:p>
            <a:pPr>
              <a:spcBef>
                <a:spcPts val="0"/>
              </a:spcBef>
              <a:buClr>
                <a:schemeClr val="accent1"/>
              </a:buClr>
              <a:buSzPts val="2400"/>
            </a:pPr>
            <a:r>
              <a:rPr lang="en-US" sz="2400" dirty="0"/>
              <a:t>The challenge: expand operational oceanography to the global coastal ocean</a:t>
            </a:r>
            <a:br>
              <a:rPr lang="en-US" sz="3733" dirty="0">
                <a:latin typeface="Arial"/>
                <a:ea typeface="Arial"/>
                <a:cs typeface="Arial"/>
                <a:sym typeface="Arial"/>
              </a:rPr>
            </a:br>
            <a:endParaRPr sz="3733" dirty="0"/>
          </a:p>
        </p:txBody>
      </p:sp>
      <p:grpSp>
        <p:nvGrpSpPr>
          <p:cNvPr id="187" name="Google Shape;187;p3"/>
          <p:cNvGrpSpPr/>
          <p:nvPr/>
        </p:nvGrpSpPr>
        <p:grpSpPr>
          <a:xfrm>
            <a:off x="3337727" y="1200150"/>
            <a:ext cx="8840462" cy="5657850"/>
            <a:chOff x="-1257215" y="1772355"/>
            <a:chExt cx="8070151" cy="4523290"/>
          </a:xfrm>
        </p:grpSpPr>
        <p:sp>
          <p:nvSpPr>
            <p:cNvPr id="188" name="Google Shape;188;p3"/>
            <p:cNvSpPr txBox="1"/>
            <p:nvPr/>
          </p:nvSpPr>
          <p:spPr>
            <a:xfrm>
              <a:off x="-1257215" y="2490264"/>
              <a:ext cx="1799088" cy="1845407"/>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b="1" dirty="0">
                  <a:solidFill>
                    <a:srgbClr val="1E689C"/>
                  </a:solidFill>
                  <a:latin typeface="Arial"/>
                  <a:ea typeface="Arial"/>
                  <a:cs typeface="Arial"/>
                  <a:sym typeface="Arial"/>
                </a:rPr>
                <a:t>Real time with </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international </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standards,</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open and </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free data, relocatable sensors and sampling</a:t>
              </a:r>
              <a:endParaRPr b="1" dirty="0">
                <a:solidFill>
                  <a:srgbClr val="1E689C"/>
                </a:solidFill>
                <a:latin typeface="Arial"/>
                <a:ea typeface="Arial"/>
                <a:cs typeface="Arial"/>
                <a:sym typeface="Arial"/>
              </a:endParaRPr>
            </a:p>
          </p:txBody>
        </p:sp>
        <p:grpSp>
          <p:nvGrpSpPr>
            <p:cNvPr id="189" name="Google Shape;189;p3"/>
            <p:cNvGrpSpPr/>
            <p:nvPr/>
          </p:nvGrpSpPr>
          <p:grpSpPr>
            <a:xfrm>
              <a:off x="-1253540" y="1772355"/>
              <a:ext cx="8066476" cy="4523290"/>
              <a:chOff x="-525270" y="1700347"/>
              <a:chExt cx="8066476" cy="4523290"/>
            </a:xfrm>
          </p:grpSpPr>
          <p:grpSp>
            <p:nvGrpSpPr>
              <p:cNvPr id="190" name="Google Shape;190;p3"/>
              <p:cNvGrpSpPr/>
              <p:nvPr/>
            </p:nvGrpSpPr>
            <p:grpSpPr>
              <a:xfrm>
                <a:off x="1451258" y="1700347"/>
                <a:ext cx="6089948" cy="4523290"/>
                <a:chOff x="-365687" y="85173"/>
                <a:chExt cx="10098656" cy="6553752"/>
              </a:xfrm>
            </p:grpSpPr>
            <p:sp>
              <p:nvSpPr>
                <p:cNvPr id="191" name="Google Shape;191;p3"/>
                <p:cNvSpPr txBox="1"/>
                <p:nvPr/>
              </p:nvSpPr>
              <p:spPr>
                <a:xfrm>
                  <a:off x="6111873" y="85173"/>
                  <a:ext cx="3293456" cy="336965"/>
                </a:xfrm>
                <a:prstGeom prst="rect">
                  <a:avLst/>
                </a:prstGeom>
                <a:solidFill>
                  <a:schemeClr val="lt1"/>
                </a:solidFill>
                <a:ln>
                  <a:noFill/>
                </a:ln>
              </p:spPr>
              <p:txBody>
                <a:bodyPr spcFirstLastPara="1" wrap="square" lIns="91425" tIns="45700" rIns="91425" bIns="45700" anchor="t" anchorCtr="0">
                  <a:spAutoFit/>
                </a:bodyPr>
                <a:lstStyle/>
                <a:p>
                  <a:pPr algn="ctr">
                    <a:buClr>
                      <a:srgbClr val="000000"/>
                    </a:buClr>
                    <a:buSzPts val="1351"/>
                  </a:pPr>
                  <a:r>
                    <a:rPr lang="en-US" sz="1351" b="1">
                      <a:solidFill>
                        <a:srgbClr val="000000"/>
                      </a:solidFill>
                      <a:latin typeface="Arial"/>
                      <a:ea typeface="Arial"/>
                      <a:cs typeface="Arial"/>
                      <a:sym typeface="Arial"/>
                    </a:rPr>
                    <a:t>COASTAL SCALE</a:t>
                  </a:r>
                  <a:endParaRPr sz="1400" b="1">
                    <a:solidFill>
                      <a:srgbClr val="000000"/>
                    </a:solidFill>
                    <a:latin typeface="Arial"/>
                    <a:ea typeface="Arial"/>
                    <a:cs typeface="Arial"/>
                    <a:sym typeface="Arial"/>
                  </a:endParaRPr>
                </a:p>
              </p:txBody>
            </p:sp>
            <p:sp>
              <p:nvSpPr>
                <p:cNvPr id="192" name="Google Shape;192;p3"/>
                <p:cNvSpPr txBox="1"/>
                <p:nvPr/>
              </p:nvSpPr>
              <p:spPr>
                <a:xfrm>
                  <a:off x="-365687" y="123983"/>
                  <a:ext cx="3293456" cy="336965"/>
                </a:xfrm>
                <a:prstGeom prst="rect">
                  <a:avLst/>
                </a:prstGeom>
                <a:solidFill>
                  <a:srgbClr val="FFFFFF"/>
                </a:solidFill>
                <a:ln>
                  <a:noFill/>
                </a:ln>
              </p:spPr>
              <p:txBody>
                <a:bodyPr spcFirstLastPara="1" wrap="square" lIns="91425" tIns="45700" rIns="91425" bIns="45700" anchor="t" anchorCtr="0">
                  <a:spAutoFit/>
                </a:bodyPr>
                <a:lstStyle/>
                <a:p>
                  <a:pPr algn="ctr">
                    <a:buClr>
                      <a:srgbClr val="000000"/>
                    </a:buClr>
                    <a:buSzPts val="1351"/>
                  </a:pPr>
                  <a:r>
                    <a:rPr lang="en-US" sz="1351" b="1">
                      <a:solidFill>
                        <a:srgbClr val="000000"/>
                      </a:solidFill>
                      <a:latin typeface="Arial"/>
                      <a:ea typeface="Arial"/>
                      <a:cs typeface="Arial"/>
                      <a:sym typeface="Arial"/>
                    </a:rPr>
                    <a:t>LARGE SCALE</a:t>
                  </a:r>
                  <a:endParaRPr sz="1400" b="1">
                    <a:solidFill>
                      <a:srgbClr val="000000"/>
                    </a:solidFill>
                    <a:latin typeface="Arial"/>
                    <a:ea typeface="Arial"/>
                    <a:cs typeface="Arial"/>
                    <a:sym typeface="Arial"/>
                  </a:endParaRPr>
                </a:p>
              </p:txBody>
            </p:sp>
            <p:sp>
              <p:nvSpPr>
                <p:cNvPr id="193" name="Google Shape;193;p3"/>
                <p:cNvSpPr/>
                <p:nvPr/>
              </p:nvSpPr>
              <p:spPr>
                <a:xfrm>
                  <a:off x="-80547" y="530195"/>
                  <a:ext cx="2976147" cy="2481263"/>
                </a:xfrm>
                <a:prstGeom prst="flowChartAlternateProcess">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sp>
              <p:nvSpPr>
                <p:cNvPr id="194" name="Google Shape;194;p3"/>
                <p:cNvSpPr/>
                <p:nvPr/>
              </p:nvSpPr>
              <p:spPr>
                <a:xfrm>
                  <a:off x="4267133" y="2743374"/>
                  <a:ext cx="457193" cy="1371539"/>
                </a:xfrm>
                <a:prstGeom prst="upDownArrow">
                  <a:avLst>
                    <a:gd name="adj1" fmla="val 50000"/>
                    <a:gd name="adj2" fmla="val 60000"/>
                  </a:avLst>
                </a:prstGeom>
                <a:solidFill>
                  <a:srgbClr val="92D05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sp>
              <p:nvSpPr>
                <p:cNvPr id="195" name="Google Shape;195;p3" descr="20%"/>
                <p:cNvSpPr/>
                <p:nvPr/>
              </p:nvSpPr>
              <p:spPr>
                <a:xfrm>
                  <a:off x="2933655" y="457476"/>
                  <a:ext cx="3124149" cy="2285898"/>
                </a:xfrm>
                <a:prstGeom prst="leftRightArrowCallout">
                  <a:avLst>
                    <a:gd name="adj1" fmla="val 25000"/>
                    <a:gd name="adj2" fmla="val 25000"/>
                    <a:gd name="adj3" fmla="val 17083"/>
                    <a:gd name="adj4" fmla="val 50000"/>
                  </a:avLst>
                </a:prstGeom>
                <a:solidFill>
                  <a:srgbClr val="FF6828"/>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sp>
              <p:nvSpPr>
                <p:cNvPr id="196" name="Google Shape;196;p3"/>
                <p:cNvSpPr/>
                <p:nvPr/>
              </p:nvSpPr>
              <p:spPr>
                <a:xfrm>
                  <a:off x="6111875" y="457200"/>
                  <a:ext cx="3119278" cy="2554258"/>
                </a:xfrm>
                <a:prstGeom prst="flowChartAlternateProcess">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sp>
              <p:nvSpPr>
                <p:cNvPr id="197" name="Google Shape;197;p3"/>
                <p:cNvSpPr/>
                <p:nvPr/>
              </p:nvSpPr>
              <p:spPr>
                <a:xfrm>
                  <a:off x="3638149" y="1311511"/>
                  <a:ext cx="1818347" cy="570324"/>
                </a:xfrm>
                <a:prstGeom prst="rect">
                  <a:avLst/>
                </a:prstGeom>
                <a:noFill/>
                <a:ln>
                  <a:noFill/>
                </a:ln>
              </p:spPr>
              <p:txBody>
                <a:bodyPr spcFirstLastPara="1" wrap="square" lIns="91425" tIns="45700" rIns="91425" bIns="45700" anchor="t" anchorCtr="0">
                  <a:spAutoFit/>
                </a:bodyPr>
                <a:lstStyle/>
                <a:p>
                  <a:pPr algn="ctr">
                    <a:buClr>
                      <a:srgbClr val="000000"/>
                    </a:buClr>
                    <a:buSzPts val="1351"/>
                  </a:pPr>
                  <a:r>
                    <a:rPr lang="en-US" sz="1351">
                      <a:solidFill>
                        <a:srgbClr val="000000"/>
                      </a:solidFill>
                      <a:latin typeface="Arial"/>
                      <a:ea typeface="Arial"/>
                      <a:cs typeface="Arial"/>
                      <a:sym typeface="Arial"/>
                    </a:rPr>
                    <a:t>OBSERVING</a:t>
                  </a:r>
                  <a:endParaRPr sz="1400">
                    <a:solidFill>
                      <a:srgbClr val="000000"/>
                    </a:solidFill>
                    <a:latin typeface="Arial"/>
                    <a:ea typeface="Arial"/>
                    <a:cs typeface="Arial"/>
                    <a:sym typeface="Arial"/>
                  </a:endParaRPr>
                </a:p>
                <a:p>
                  <a:pPr algn="ctr">
                    <a:buClr>
                      <a:srgbClr val="000000"/>
                    </a:buClr>
                    <a:buSzPts val="1351"/>
                  </a:pPr>
                  <a:r>
                    <a:rPr lang="en-US" sz="1351">
                      <a:solidFill>
                        <a:srgbClr val="000000"/>
                      </a:solidFill>
                      <a:latin typeface="Arial"/>
                      <a:ea typeface="Arial"/>
                      <a:cs typeface="Arial"/>
                      <a:sym typeface="Arial"/>
                    </a:rPr>
                    <a:t>SYSTEM</a:t>
                  </a:r>
                  <a:endParaRPr sz="1400">
                    <a:solidFill>
                      <a:srgbClr val="000000"/>
                    </a:solidFill>
                    <a:latin typeface="Arial"/>
                    <a:ea typeface="Arial"/>
                    <a:cs typeface="Arial"/>
                    <a:sym typeface="Arial"/>
                  </a:endParaRPr>
                </a:p>
              </p:txBody>
            </p:sp>
            <p:sp>
              <p:nvSpPr>
                <p:cNvPr id="198" name="Google Shape;198;p3" descr="20%"/>
                <p:cNvSpPr/>
                <p:nvPr/>
              </p:nvSpPr>
              <p:spPr>
                <a:xfrm>
                  <a:off x="2933655" y="4114913"/>
                  <a:ext cx="3124149" cy="2285898"/>
                </a:xfrm>
                <a:prstGeom prst="leftRightArrowCallout">
                  <a:avLst>
                    <a:gd name="adj1" fmla="val 25000"/>
                    <a:gd name="adj2" fmla="val 25000"/>
                    <a:gd name="adj3" fmla="val 17083"/>
                    <a:gd name="adj4" fmla="val 50000"/>
                  </a:avLst>
                </a:prstGeom>
                <a:solidFill>
                  <a:srgbClr val="52A0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sp>
              <p:nvSpPr>
                <p:cNvPr id="199" name="Google Shape;199;p3"/>
                <p:cNvSpPr txBox="1"/>
                <p:nvPr/>
              </p:nvSpPr>
              <p:spPr>
                <a:xfrm>
                  <a:off x="3546577" y="4968949"/>
                  <a:ext cx="1880848" cy="570324"/>
                </a:xfrm>
                <a:prstGeom prst="rect">
                  <a:avLst/>
                </a:prstGeom>
                <a:noFill/>
                <a:ln>
                  <a:noFill/>
                </a:ln>
              </p:spPr>
              <p:txBody>
                <a:bodyPr spcFirstLastPara="1" wrap="square" lIns="91425" tIns="45700" rIns="91425" bIns="45700" anchor="t" anchorCtr="0">
                  <a:spAutoFit/>
                </a:bodyPr>
                <a:lstStyle/>
                <a:p>
                  <a:pPr algn="ctr">
                    <a:buClr>
                      <a:srgbClr val="000000"/>
                    </a:buClr>
                    <a:buSzPts val="1351"/>
                  </a:pPr>
                  <a:r>
                    <a:rPr lang="en-US" sz="1351">
                      <a:solidFill>
                        <a:srgbClr val="000000"/>
                      </a:solidFill>
                      <a:latin typeface="Arial"/>
                      <a:ea typeface="Arial"/>
                      <a:cs typeface="Arial"/>
                      <a:sym typeface="Arial"/>
                    </a:rPr>
                    <a:t>PREDICTING</a:t>
                  </a:r>
                  <a:endParaRPr sz="1400">
                    <a:solidFill>
                      <a:srgbClr val="000000"/>
                    </a:solidFill>
                    <a:latin typeface="Arial"/>
                    <a:ea typeface="Arial"/>
                    <a:cs typeface="Arial"/>
                    <a:sym typeface="Arial"/>
                  </a:endParaRPr>
                </a:p>
                <a:p>
                  <a:pPr algn="ctr">
                    <a:buClr>
                      <a:srgbClr val="000000"/>
                    </a:buClr>
                    <a:buSzPts val="1351"/>
                  </a:pPr>
                  <a:r>
                    <a:rPr lang="en-US" sz="1351">
                      <a:solidFill>
                        <a:srgbClr val="000000"/>
                      </a:solidFill>
                      <a:latin typeface="Arial"/>
                      <a:ea typeface="Arial"/>
                      <a:cs typeface="Arial"/>
                      <a:sym typeface="Arial"/>
                    </a:rPr>
                    <a:t>SYSTEM</a:t>
                  </a:r>
                  <a:endParaRPr sz="1400">
                    <a:solidFill>
                      <a:srgbClr val="000000"/>
                    </a:solidFill>
                    <a:latin typeface="Arial"/>
                    <a:ea typeface="Arial"/>
                    <a:cs typeface="Arial"/>
                    <a:sym typeface="Arial"/>
                  </a:endParaRPr>
                </a:p>
              </p:txBody>
            </p:sp>
            <p:sp>
              <p:nvSpPr>
                <p:cNvPr id="200" name="Google Shape;200;p3"/>
                <p:cNvSpPr txBox="1"/>
                <p:nvPr/>
              </p:nvSpPr>
              <p:spPr>
                <a:xfrm>
                  <a:off x="-36028" y="693467"/>
                  <a:ext cx="2698799" cy="2268781"/>
                </a:xfrm>
                <a:prstGeom prst="rect">
                  <a:avLst/>
                </a:prstGeom>
                <a:noFill/>
                <a:ln>
                  <a:noFill/>
                </a:ln>
              </p:spPr>
              <p:txBody>
                <a:bodyPr spcFirstLastPara="1" wrap="square" lIns="91425" tIns="45700" rIns="91425" bIns="45700" anchor="t" anchorCtr="0">
                  <a:spAutoFit/>
                </a:bodyPr>
                <a:lstStyle/>
                <a:p>
                  <a:pPr>
                    <a:buClr>
                      <a:srgbClr val="000000"/>
                    </a:buClr>
                    <a:buSzPts val="933"/>
                  </a:pPr>
                  <a:r>
                    <a:rPr lang="en-US" sz="933" dirty="0">
                      <a:solidFill>
                        <a:srgbClr val="000000"/>
                      </a:solidFill>
                      <a:latin typeface="Arial"/>
                      <a:ea typeface="Arial"/>
                      <a:cs typeface="Arial"/>
                      <a:sym typeface="Arial"/>
                    </a:rPr>
                    <a:t>● MOORED BUOY ARRAYS</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SOOP EXPANDABLE </a:t>
                  </a:r>
                  <a:endParaRPr sz="1400" dirty="0">
                    <a:solidFill>
                      <a:srgbClr val="000000"/>
                    </a:solidFill>
                    <a:latin typeface="Arial"/>
                    <a:ea typeface="Arial"/>
                    <a:cs typeface="Arial"/>
                    <a:sym typeface="Arial"/>
                  </a:endParaRPr>
                </a:p>
                <a:p>
                  <a:pPr indent="-59244">
                    <a:buClr>
                      <a:srgbClr val="000000"/>
                    </a:buClr>
                    <a:buSzPts val="933"/>
                    <a:buFont typeface="Noto Sans Symbols"/>
                    <a:buChar char="●"/>
                  </a:pPr>
                  <a:r>
                    <a:rPr lang="en-US" sz="933" dirty="0">
                      <a:solidFill>
                        <a:srgbClr val="000000"/>
                      </a:solidFill>
                      <a:latin typeface="Arial"/>
                      <a:ea typeface="Arial"/>
                      <a:cs typeface="Arial"/>
                      <a:sym typeface="Arial"/>
                    </a:rPr>
                    <a:t>SATELLITE SENSING: </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SEA LEVEL, </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SEA SURFACE</a:t>
                  </a:r>
                  <a:endParaRPr sz="933" dirty="0"/>
                </a:p>
                <a:p>
                  <a:pPr>
                    <a:buClr>
                      <a:srgbClr val="000000"/>
                    </a:buClr>
                    <a:buSzPts val="933"/>
                  </a:pPr>
                  <a:r>
                    <a:rPr lang="en-US" sz="933" dirty="0"/>
                    <a:t>    </a:t>
                  </a:r>
                  <a:r>
                    <a:rPr lang="en-US" sz="933" dirty="0">
                      <a:solidFill>
                        <a:srgbClr val="000000"/>
                      </a:solidFill>
                      <a:latin typeface="Arial"/>
                      <a:ea typeface="Arial"/>
                      <a:cs typeface="Arial"/>
                      <a:sym typeface="Arial"/>
                    </a:rPr>
                    <a:t>TEMPERATURE,</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SEA SURFACE SALINITY,</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COLOR, WINDS</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DRIFTING BUOYS</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(SURFACE AND    SUBSURFACE)</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GLIDERS</a:t>
                  </a:r>
                  <a:endParaRPr sz="1400" dirty="0">
                    <a:solidFill>
                      <a:srgbClr val="000000"/>
                    </a:solidFill>
                    <a:latin typeface="Arial"/>
                    <a:ea typeface="Arial"/>
                    <a:cs typeface="Arial"/>
                    <a:sym typeface="Arial"/>
                  </a:endParaRPr>
                </a:p>
              </p:txBody>
            </p:sp>
            <p:sp>
              <p:nvSpPr>
                <p:cNvPr id="201" name="Google Shape;201;p3"/>
                <p:cNvSpPr txBox="1"/>
                <p:nvPr/>
              </p:nvSpPr>
              <p:spPr>
                <a:xfrm>
                  <a:off x="6301885" y="444104"/>
                  <a:ext cx="3054808" cy="2601377"/>
                </a:xfrm>
                <a:prstGeom prst="rect">
                  <a:avLst/>
                </a:prstGeom>
                <a:noFill/>
                <a:ln>
                  <a:noFill/>
                </a:ln>
              </p:spPr>
              <p:txBody>
                <a:bodyPr spcFirstLastPara="1" wrap="square" lIns="91425" tIns="45700" rIns="91425" bIns="45700" anchor="t" anchorCtr="0">
                  <a:spAutoFit/>
                </a:bodyPr>
                <a:lstStyle/>
                <a:p>
                  <a:pPr indent="-59244">
                    <a:buClr>
                      <a:srgbClr val="000000"/>
                    </a:buClr>
                    <a:buSzPts val="933"/>
                    <a:buFont typeface="Noto Sans Symbols"/>
                    <a:buChar char="●"/>
                  </a:pPr>
                  <a:r>
                    <a:rPr lang="en-US" sz="933" dirty="0">
                      <a:solidFill>
                        <a:srgbClr val="000000"/>
                      </a:solidFill>
                    </a:rPr>
                    <a:t> HF RADAR</a:t>
                  </a:r>
                  <a:br>
                    <a:rPr lang="en-US" sz="933" dirty="0">
                      <a:solidFill>
                        <a:srgbClr val="000000"/>
                      </a:solidFill>
                    </a:rPr>
                  </a:br>
                  <a:r>
                    <a:rPr lang="en-US" sz="933" dirty="0">
                      <a:solidFill>
                        <a:srgbClr val="000000"/>
                      </a:solidFill>
                    </a:rPr>
                    <a:t>HR </a:t>
                  </a:r>
                  <a:r>
                    <a:rPr lang="en-US" sz="933" dirty="0">
                      <a:solidFill>
                        <a:srgbClr val="0E1A2F"/>
                      </a:solidFill>
                    </a:rPr>
                    <a:t>SATELLITE </a:t>
                  </a:r>
                  <a:endParaRPr sz="1400" dirty="0">
                    <a:solidFill>
                      <a:srgbClr val="000000"/>
                    </a:solidFill>
                  </a:endParaRPr>
                </a:p>
                <a:p>
                  <a:pPr indent="-59244">
                    <a:buClr>
                      <a:srgbClr val="0E1A2F"/>
                    </a:buClr>
                    <a:buSzPts val="933"/>
                    <a:buFont typeface="Noto Sans Symbols"/>
                    <a:buChar char="●"/>
                  </a:pPr>
                  <a:r>
                    <a:rPr lang="en-US" sz="933" dirty="0">
                      <a:solidFill>
                        <a:srgbClr val="0E1A2F"/>
                      </a:solidFill>
                    </a:rPr>
                    <a:t>AERIAL SURVEYS/DRONES</a:t>
                  </a:r>
                  <a:endParaRPr sz="1400" dirty="0">
                    <a:solidFill>
                      <a:srgbClr val="000000"/>
                    </a:solidFill>
                  </a:endParaRPr>
                </a:p>
                <a:p>
                  <a:pPr indent="-59244">
                    <a:buClr>
                      <a:srgbClr val="000000"/>
                    </a:buClr>
                    <a:buSzPts val="933"/>
                    <a:buFont typeface="Noto Sans Symbols"/>
                    <a:buChar char="●"/>
                  </a:pPr>
                  <a:r>
                    <a:rPr lang="en-US" sz="933" dirty="0">
                      <a:solidFill>
                        <a:srgbClr val="000000"/>
                      </a:solidFill>
                    </a:rPr>
                    <a:t>TIDE GAUGES</a:t>
                  </a:r>
                  <a:endParaRPr sz="1400" dirty="0">
                    <a:solidFill>
                      <a:srgbClr val="000000"/>
                    </a:solidFill>
                  </a:endParaRPr>
                </a:p>
                <a:p>
                  <a:pPr indent="-59244">
                    <a:buClr>
                      <a:srgbClr val="0E1A2F"/>
                    </a:buClr>
                    <a:buSzPts val="933"/>
                    <a:buFont typeface="Noto Sans Symbols"/>
                    <a:buChar char="●"/>
                  </a:pPr>
                  <a:r>
                    <a:rPr lang="en-US" sz="933" dirty="0">
                      <a:solidFill>
                        <a:srgbClr val="0E1A2F"/>
                      </a:solidFill>
                    </a:rPr>
                    <a:t> REPEATED MULTIPARAMETRIC SECTIONS </a:t>
                  </a:r>
                  <a:endParaRPr sz="1400" dirty="0">
                    <a:solidFill>
                      <a:srgbClr val="000000"/>
                    </a:solidFill>
                  </a:endParaRPr>
                </a:p>
                <a:p>
                  <a:pPr indent="-59244">
                    <a:buClr>
                      <a:srgbClr val="000000"/>
                    </a:buClr>
                    <a:buSzPts val="933"/>
                    <a:buFont typeface="Noto Sans Symbols"/>
                    <a:buChar char="●"/>
                  </a:pPr>
                  <a:r>
                    <a:rPr lang="en-US" sz="933" dirty="0">
                      <a:solidFill>
                        <a:srgbClr val="000000"/>
                      </a:solidFill>
                    </a:rPr>
                    <a:t>COASTAL RADARS</a:t>
                  </a:r>
                  <a:endParaRPr sz="1400" dirty="0">
                    <a:solidFill>
                      <a:srgbClr val="000000"/>
                    </a:solidFill>
                  </a:endParaRPr>
                </a:p>
                <a:p>
                  <a:pPr indent="-59244">
                    <a:buClr>
                      <a:srgbClr val="0E1A2F"/>
                    </a:buClr>
                    <a:buSzPts val="933"/>
                    <a:buFont typeface="Noto Sans Symbols"/>
                    <a:buChar char="●"/>
                  </a:pPr>
                  <a:r>
                    <a:rPr lang="en-US" sz="933" dirty="0">
                      <a:solidFill>
                        <a:srgbClr val="0E1A2F"/>
                      </a:solidFill>
                    </a:rPr>
                    <a:t>CITIZEN SCIENCE MONITORING</a:t>
                  </a:r>
                  <a:endParaRPr sz="1400" dirty="0">
                    <a:solidFill>
                      <a:srgbClr val="000000"/>
                    </a:solidFill>
                  </a:endParaRPr>
                </a:p>
                <a:p>
                  <a:pPr>
                    <a:buClr>
                      <a:srgbClr val="000000"/>
                    </a:buClr>
                    <a:buSzPts val="933"/>
                  </a:pPr>
                  <a:r>
                    <a:rPr lang="en-US" sz="933" dirty="0">
                      <a:solidFill>
                        <a:srgbClr val="000000"/>
                      </a:solidFill>
                    </a:rPr>
                    <a:t>●AUTONOMOUS UNDERWATER</a:t>
                  </a:r>
                  <a:endParaRPr sz="1400" dirty="0">
                    <a:solidFill>
                      <a:srgbClr val="000000"/>
                    </a:solidFill>
                  </a:endParaRPr>
                </a:p>
                <a:p>
                  <a:pPr>
                    <a:buClr>
                      <a:srgbClr val="000000"/>
                    </a:buClr>
                    <a:buSzPts val="933"/>
                  </a:pPr>
                  <a:r>
                    <a:rPr lang="en-US" sz="933" dirty="0">
                      <a:solidFill>
                        <a:srgbClr val="000000"/>
                      </a:solidFill>
                    </a:rPr>
                    <a:t>   VEHICLES </a:t>
                  </a:r>
                  <a:endParaRPr sz="1400" dirty="0">
                    <a:solidFill>
                      <a:srgbClr val="000000"/>
                    </a:solidFill>
                  </a:endParaRPr>
                </a:p>
                <a:p>
                  <a:pPr indent="-59244">
                    <a:buClr>
                      <a:srgbClr val="000000"/>
                    </a:buClr>
                    <a:buSzPts val="933"/>
                    <a:buFont typeface="Noto Sans Symbols"/>
                    <a:buChar char="●"/>
                  </a:pPr>
                  <a:r>
                    <a:rPr lang="en-US" sz="933" dirty="0">
                      <a:solidFill>
                        <a:srgbClr val="000000"/>
                      </a:solidFill>
                    </a:rPr>
                    <a:t> CABLED MULTIPARAMETRIC STATIONS</a:t>
                  </a:r>
                  <a:endParaRPr sz="1400" dirty="0">
                    <a:solidFill>
                      <a:srgbClr val="000000"/>
                    </a:solidFill>
                  </a:endParaRPr>
                </a:p>
                <a:p>
                  <a:pPr>
                    <a:buClr>
                      <a:srgbClr val="000000"/>
                    </a:buClr>
                    <a:buSzPts val="933"/>
                  </a:pPr>
                  <a:r>
                    <a:rPr lang="en-US" sz="933" dirty="0">
                      <a:solidFill>
                        <a:srgbClr val="000000"/>
                      </a:solidFill>
                    </a:rPr>
                    <a:t>● RIVER RUNOFF AND LOADING</a:t>
                  </a:r>
                  <a:endParaRPr sz="1400" dirty="0">
                    <a:solidFill>
                      <a:srgbClr val="000000"/>
                    </a:solidFill>
                  </a:endParaRPr>
                </a:p>
                <a:p>
                  <a:pPr>
                    <a:buClr>
                      <a:srgbClr val="000000"/>
                    </a:buClr>
                    <a:buSzPts val="933"/>
                  </a:pPr>
                  <a:r>
                    <a:rPr lang="en-US" sz="933" dirty="0">
                      <a:solidFill>
                        <a:srgbClr val="000000"/>
                      </a:solidFill>
                    </a:rPr>
                    <a:t>    MONITORING</a:t>
                  </a:r>
                  <a:endParaRPr sz="1400" dirty="0">
                    <a:solidFill>
                      <a:srgbClr val="000000"/>
                    </a:solidFill>
                  </a:endParaRPr>
                </a:p>
                <a:p>
                  <a:pPr indent="-59244">
                    <a:buClr>
                      <a:srgbClr val="000000"/>
                    </a:buClr>
                    <a:buSzPts val="933"/>
                    <a:buFont typeface="Noto Sans Symbols"/>
                    <a:buChar char="●"/>
                  </a:pPr>
                  <a:r>
                    <a:rPr lang="en-US" sz="933" dirty="0">
                      <a:solidFill>
                        <a:srgbClr val="000000"/>
                      </a:solidFill>
                    </a:rPr>
                    <a:t>SEDIMENT/WQ MONITORING</a:t>
                  </a:r>
                  <a:endParaRPr sz="1400" dirty="0">
                    <a:solidFill>
                      <a:srgbClr val="000000"/>
                    </a:solidFill>
                  </a:endParaRPr>
                </a:p>
              </p:txBody>
            </p:sp>
            <p:sp>
              <p:nvSpPr>
                <p:cNvPr id="202" name="Google Shape;202;p3"/>
                <p:cNvSpPr/>
                <p:nvPr/>
              </p:nvSpPr>
              <p:spPr>
                <a:xfrm>
                  <a:off x="-12656" y="3222825"/>
                  <a:ext cx="2963815" cy="3381375"/>
                </a:xfrm>
                <a:prstGeom prst="flowChartAlternateProcess">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sp>
              <p:nvSpPr>
                <p:cNvPr id="203" name="Google Shape;203;p3"/>
                <p:cNvSpPr/>
                <p:nvPr/>
              </p:nvSpPr>
              <p:spPr>
                <a:xfrm>
                  <a:off x="6127748" y="3224213"/>
                  <a:ext cx="3228945" cy="3414712"/>
                </a:xfrm>
                <a:prstGeom prst="flowChartAlternateProcess">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351"/>
                  </a:pPr>
                  <a:endParaRPr sz="1351">
                    <a:solidFill>
                      <a:srgbClr val="000000"/>
                    </a:solidFill>
                    <a:latin typeface="Arial"/>
                    <a:ea typeface="Arial"/>
                    <a:cs typeface="Arial"/>
                    <a:sym typeface="Arial"/>
                  </a:endParaRPr>
                </a:p>
              </p:txBody>
            </p:sp>
            <p:cxnSp>
              <p:nvCxnSpPr>
                <p:cNvPr id="204" name="Google Shape;204;p3"/>
                <p:cNvCxnSpPr/>
                <p:nvPr/>
              </p:nvCxnSpPr>
              <p:spPr>
                <a:xfrm>
                  <a:off x="168275" y="4095864"/>
                  <a:ext cx="2743155" cy="0"/>
                </a:xfrm>
                <a:prstGeom prst="straightConnector1">
                  <a:avLst/>
                </a:prstGeom>
                <a:noFill/>
                <a:ln w="28575" cap="flat" cmpd="sng">
                  <a:solidFill>
                    <a:schemeClr val="dk1"/>
                  </a:solidFill>
                  <a:prstDash val="solid"/>
                  <a:round/>
                  <a:headEnd type="none" w="sm" len="sm"/>
                  <a:tailEnd type="none" w="sm" len="sm"/>
                </a:ln>
              </p:spPr>
            </p:cxnSp>
            <p:cxnSp>
              <p:nvCxnSpPr>
                <p:cNvPr id="205" name="Google Shape;205;p3"/>
                <p:cNvCxnSpPr/>
                <p:nvPr/>
              </p:nvCxnSpPr>
              <p:spPr>
                <a:xfrm>
                  <a:off x="168275" y="4780047"/>
                  <a:ext cx="2743155" cy="0"/>
                </a:xfrm>
                <a:prstGeom prst="straightConnector1">
                  <a:avLst/>
                </a:prstGeom>
                <a:noFill/>
                <a:ln w="28575" cap="flat" cmpd="sng">
                  <a:solidFill>
                    <a:schemeClr val="dk1"/>
                  </a:solidFill>
                  <a:prstDash val="solid"/>
                  <a:round/>
                  <a:headEnd type="none" w="sm" len="sm"/>
                  <a:tailEnd type="none" w="sm" len="sm"/>
                </a:ln>
              </p:spPr>
            </p:cxnSp>
            <p:cxnSp>
              <p:nvCxnSpPr>
                <p:cNvPr id="206" name="Google Shape;206;p3"/>
                <p:cNvCxnSpPr/>
                <p:nvPr/>
              </p:nvCxnSpPr>
              <p:spPr>
                <a:xfrm>
                  <a:off x="177800" y="5588047"/>
                  <a:ext cx="2743155" cy="0"/>
                </a:xfrm>
                <a:prstGeom prst="straightConnector1">
                  <a:avLst/>
                </a:prstGeom>
                <a:noFill/>
                <a:ln w="28575" cap="flat" cmpd="sng">
                  <a:solidFill>
                    <a:schemeClr val="dk1"/>
                  </a:solidFill>
                  <a:prstDash val="solid"/>
                  <a:round/>
                  <a:headEnd type="none" w="sm" len="sm"/>
                  <a:tailEnd type="none" w="sm" len="sm"/>
                </a:ln>
              </p:spPr>
            </p:cxnSp>
            <p:cxnSp>
              <p:nvCxnSpPr>
                <p:cNvPr id="207" name="Google Shape;207;p3"/>
                <p:cNvCxnSpPr/>
                <p:nvPr/>
              </p:nvCxnSpPr>
              <p:spPr>
                <a:xfrm>
                  <a:off x="6144043" y="4292186"/>
                  <a:ext cx="3124149" cy="32027"/>
                </a:xfrm>
                <a:prstGeom prst="straightConnector1">
                  <a:avLst/>
                </a:prstGeom>
                <a:noFill/>
                <a:ln w="28575" cap="flat" cmpd="sng">
                  <a:solidFill>
                    <a:schemeClr val="dk1"/>
                  </a:solidFill>
                  <a:prstDash val="solid"/>
                  <a:round/>
                  <a:headEnd type="none" w="sm" len="sm"/>
                  <a:tailEnd type="none" w="sm" len="sm"/>
                </a:ln>
              </p:spPr>
            </p:cxnSp>
            <p:cxnSp>
              <p:nvCxnSpPr>
                <p:cNvPr id="208" name="Google Shape;208;p3"/>
                <p:cNvCxnSpPr/>
                <p:nvPr/>
              </p:nvCxnSpPr>
              <p:spPr>
                <a:xfrm>
                  <a:off x="6095903" y="4873978"/>
                  <a:ext cx="3149548" cy="0"/>
                </a:xfrm>
                <a:prstGeom prst="straightConnector1">
                  <a:avLst/>
                </a:prstGeom>
                <a:noFill/>
                <a:ln w="28575" cap="flat" cmpd="sng">
                  <a:solidFill>
                    <a:schemeClr val="dk1"/>
                  </a:solidFill>
                  <a:prstDash val="solid"/>
                  <a:round/>
                  <a:headEnd type="none" w="sm" len="sm"/>
                  <a:tailEnd type="none" w="sm" len="sm"/>
                </a:ln>
              </p:spPr>
            </p:cxnSp>
            <p:cxnSp>
              <p:nvCxnSpPr>
                <p:cNvPr id="209" name="Google Shape;209;p3"/>
                <p:cNvCxnSpPr/>
                <p:nvPr/>
              </p:nvCxnSpPr>
              <p:spPr>
                <a:xfrm>
                  <a:off x="6146703" y="5821400"/>
                  <a:ext cx="3084449" cy="0"/>
                </a:xfrm>
                <a:prstGeom prst="straightConnector1">
                  <a:avLst/>
                </a:prstGeom>
                <a:noFill/>
                <a:ln w="28575" cap="flat" cmpd="sng">
                  <a:solidFill>
                    <a:schemeClr val="dk1"/>
                  </a:solidFill>
                  <a:prstDash val="solid"/>
                  <a:round/>
                  <a:headEnd type="none" w="sm" len="sm"/>
                  <a:tailEnd type="none" w="sm" len="sm"/>
                </a:ln>
              </p:spPr>
            </p:cxnSp>
            <p:sp>
              <p:nvSpPr>
                <p:cNvPr id="210" name="Google Shape;210;p3"/>
                <p:cNvSpPr txBox="1"/>
                <p:nvPr/>
              </p:nvSpPr>
              <p:spPr>
                <a:xfrm>
                  <a:off x="46274" y="3298676"/>
                  <a:ext cx="2817434" cy="772098"/>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dirty="0">
                      <a:solidFill>
                        <a:srgbClr val="000000"/>
                      </a:solidFill>
                      <a:latin typeface="Arial"/>
                      <a:ea typeface="Arial"/>
                      <a:cs typeface="Arial"/>
                      <a:sym typeface="Arial"/>
                    </a:rPr>
                    <a:t>MODEL PHYSICS</a:t>
                  </a:r>
                  <a:endParaRPr sz="1400" dirty="0">
                    <a:solidFill>
                      <a:srgbClr val="000000"/>
                    </a:solidFill>
                    <a:latin typeface="Arial"/>
                    <a:ea typeface="Arial"/>
                    <a:cs typeface="Arial"/>
                    <a:sym typeface="Arial"/>
                  </a:endParaRPr>
                </a:p>
                <a:p>
                  <a:pPr marL="228589" indent="-228589">
                    <a:buClr>
                      <a:srgbClr val="000000"/>
                    </a:buClr>
                    <a:buSzPts val="933"/>
                    <a:buFont typeface="Noto Sans Symbols"/>
                    <a:buChar char="●"/>
                  </a:pPr>
                  <a:r>
                    <a:rPr lang="en-US" sz="933" dirty="0">
                      <a:solidFill>
                        <a:srgbClr val="000000"/>
                      </a:solidFill>
                      <a:latin typeface="Arial"/>
                      <a:ea typeface="Arial"/>
                      <a:cs typeface="Arial"/>
                      <a:sym typeface="Arial"/>
                    </a:rPr>
                    <a:t>PRIMITIVE EQUATION (&gt; 1-5 KM)</a:t>
                  </a:r>
                  <a:endParaRPr sz="1400" dirty="0">
                    <a:solidFill>
                      <a:srgbClr val="000000"/>
                    </a:solidFill>
                    <a:latin typeface="Arial"/>
                    <a:ea typeface="Arial"/>
                    <a:cs typeface="Arial"/>
                    <a:sym typeface="Arial"/>
                  </a:endParaRPr>
                </a:p>
                <a:p>
                  <a:pPr marL="228589" indent="-228589">
                    <a:buClr>
                      <a:srgbClr val="000000"/>
                    </a:buClr>
                    <a:buSzPts val="933"/>
                    <a:buFont typeface="Noto Sans Symbols"/>
                    <a:buChar char="●"/>
                  </a:pPr>
                  <a:r>
                    <a:rPr lang="en-US" sz="933" dirty="0">
                      <a:solidFill>
                        <a:srgbClr val="000000"/>
                      </a:solidFill>
                      <a:latin typeface="Arial"/>
                      <a:ea typeface="Arial"/>
                      <a:cs typeface="Arial"/>
                      <a:sym typeface="Arial"/>
                    </a:rPr>
                    <a:t>TURB.PARAM.</a:t>
                  </a:r>
                  <a:endParaRPr sz="933" dirty="0">
                    <a:solidFill>
                      <a:srgbClr val="000000"/>
                    </a:solidFill>
                    <a:latin typeface="Arial"/>
                    <a:ea typeface="Arial"/>
                    <a:cs typeface="Arial"/>
                    <a:sym typeface="Arial"/>
                  </a:endParaRPr>
                </a:p>
              </p:txBody>
            </p:sp>
            <p:sp>
              <p:nvSpPr>
                <p:cNvPr id="211" name="Google Shape;211;p3"/>
                <p:cNvSpPr txBox="1"/>
                <p:nvPr/>
              </p:nvSpPr>
              <p:spPr>
                <a:xfrm>
                  <a:off x="5751468" y="3249753"/>
                  <a:ext cx="3981501" cy="1070586"/>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dirty="0">
                      <a:solidFill>
                        <a:srgbClr val="000000"/>
                      </a:solidFill>
                      <a:latin typeface="Arial"/>
                      <a:ea typeface="Arial"/>
                      <a:cs typeface="Arial"/>
                      <a:sym typeface="Arial"/>
                    </a:rPr>
                    <a:t>MODEL PHYSICS</a:t>
                  </a:r>
                  <a:endParaRPr sz="1400" dirty="0">
                    <a:solidFill>
                      <a:srgbClr val="000000"/>
                    </a:solidFill>
                    <a:latin typeface="Arial"/>
                    <a:ea typeface="Arial"/>
                    <a:cs typeface="Arial"/>
                    <a:sym typeface="Arial"/>
                  </a:endParaRPr>
                </a:p>
                <a:p>
                  <a:pPr indent="-59244" algn="ctr">
                    <a:buClr>
                      <a:srgbClr val="000000"/>
                    </a:buClr>
                    <a:buSzPts val="933"/>
                    <a:buFont typeface="Noto Sans Symbols"/>
                    <a:buChar char="●"/>
                  </a:pPr>
                  <a:r>
                    <a:rPr lang="en-US" sz="933" dirty="0">
                      <a:solidFill>
                        <a:srgbClr val="000000"/>
                      </a:solidFill>
                      <a:latin typeface="Arial"/>
                      <a:ea typeface="Arial"/>
                      <a:cs typeface="Arial"/>
                      <a:sym typeface="Arial"/>
                    </a:rPr>
                    <a:t>PRIMITIVE EQUATION (&lt;1- 5 KM)</a:t>
                  </a:r>
                  <a:endParaRPr sz="933"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TURBULENCE AND LIGHT</a:t>
                  </a:r>
                  <a:endParaRPr sz="1400"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SUBMODELS</a:t>
                  </a:r>
                  <a:endParaRPr sz="1400" dirty="0">
                    <a:solidFill>
                      <a:srgbClr val="000000"/>
                    </a:solidFill>
                    <a:latin typeface="Arial"/>
                    <a:ea typeface="Arial"/>
                    <a:cs typeface="Arial"/>
                    <a:sym typeface="Arial"/>
                  </a:endParaRPr>
                </a:p>
                <a:p>
                  <a:pPr marL="228589" indent="-228589" algn="ctr">
                    <a:buClr>
                      <a:srgbClr val="000000"/>
                    </a:buClr>
                    <a:buSzPts val="933"/>
                    <a:buFont typeface="Noto Sans Symbols"/>
                    <a:buChar char="●"/>
                  </a:pPr>
                  <a:r>
                    <a:rPr lang="en-US" sz="933" dirty="0">
                      <a:solidFill>
                        <a:srgbClr val="000000"/>
                      </a:solidFill>
                      <a:latin typeface="Arial"/>
                      <a:ea typeface="Arial"/>
                      <a:cs typeface="Arial"/>
                      <a:sym typeface="Arial"/>
                    </a:rPr>
                    <a:t>RIVER CATCHMENT </a:t>
                  </a:r>
                  <a:endParaRPr sz="1400"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AND ESTUARIES</a:t>
                  </a:r>
                  <a:endParaRPr sz="1400" dirty="0">
                    <a:solidFill>
                      <a:srgbClr val="000000"/>
                    </a:solidFill>
                    <a:latin typeface="Arial"/>
                    <a:ea typeface="Arial"/>
                    <a:cs typeface="Arial"/>
                    <a:sym typeface="Arial"/>
                  </a:endParaRPr>
                </a:p>
              </p:txBody>
            </p:sp>
            <p:sp>
              <p:nvSpPr>
                <p:cNvPr id="212" name="Google Shape;212;p3"/>
                <p:cNvSpPr txBox="1"/>
                <p:nvPr/>
              </p:nvSpPr>
              <p:spPr>
                <a:xfrm>
                  <a:off x="91247" y="4136487"/>
                  <a:ext cx="2924052" cy="587097"/>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a:solidFill>
                        <a:srgbClr val="000000"/>
                      </a:solidFill>
                      <a:latin typeface="Arial"/>
                      <a:ea typeface="Arial"/>
                      <a:cs typeface="Arial"/>
                      <a:sym typeface="Arial"/>
                    </a:rPr>
                    <a:t>DATA ASSIMILATION</a:t>
                  </a:r>
                  <a:endParaRPr sz="1400">
                    <a:solidFill>
                      <a:srgbClr val="000000"/>
                    </a:solidFill>
                    <a:latin typeface="Arial"/>
                    <a:ea typeface="Arial"/>
                    <a:cs typeface="Arial"/>
                    <a:sym typeface="Arial"/>
                  </a:endParaRPr>
                </a:p>
                <a:p>
                  <a:pPr indent="-59244">
                    <a:buClr>
                      <a:srgbClr val="000000"/>
                    </a:buClr>
                    <a:buSzPts val="933"/>
                    <a:buFont typeface="Noto Sans Symbols"/>
                    <a:buChar char="●"/>
                  </a:pPr>
                  <a:r>
                    <a:rPr lang="en-US" sz="933">
                      <a:solidFill>
                        <a:srgbClr val="000000"/>
                      </a:solidFill>
                      <a:latin typeface="Arial"/>
                      <a:ea typeface="Arial"/>
                      <a:cs typeface="Arial"/>
                      <a:sym typeface="Arial"/>
                    </a:rPr>
                    <a:t>OPTIMAL INTERPOLATION </a:t>
                  </a:r>
                  <a:endParaRPr sz="1400">
                    <a:solidFill>
                      <a:srgbClr val="000000"/>
                    </a:solidFill>
                    <a:latin typeface="Arial"/>
                    <a:ea typeface="Arial"/>
                    <a:cs typeface="Arial"/>
                    <a:sym typeface="Arial"/>
                  </a:endParaRPr>
                </a:p>
                <a:p>
                  <a:pPr indent="-59244">
                    <a:buClr>
                      <a:srgbClr val="000000"/>
                    </a:buClr>
                    <a:buSzPts val="933"/>
                    <a:buFont typeface="Noto Sans Symbols"/>
                    <a:buChar char="●"/>
                  </a:pPr>
                  <a:r>
                    <a:rPr lang="en-US" sz="933">
                      <a:solidFill>
                        <a:srgbClr val="000000"/>
                      </a:solidFill>
                      <a:latin typeface="Arial"/>
                      <a:ea typeface="Arial"/>
                      <a:cs typeface="Arial"/>
                      <a:sym typeface="Arial"/>
                    </a:rPr>
                    <a:t> 3-DVAR, KALMAN FILTER</a:t>
                  </a:r>
                  <a:endParaRPr sz="933">
                    <a:solidFill>
                      <a:srgbClr val="000000"/>
                    </a:solidFill>
                    <a:latin typeface="Arial"/>
                    <a:ea typeface="Arial"/>
                    <a:cs typeface="Arial"/>
                    <a:sym typeface="Arial"/>
                  </a:endParaRPr>
                </a:p>
              </p:txBody>
            </p:sp>
            <p:sp>
              <p:nvSpPr>
                <p:cNvPr id="213" name="Google Shape;213;p3"/>
                <p:cNvSpPr txBox="1"/>
                <p:nvPr/>
              </p:nvSpPr>
              <p:spPr>
                <a:xfrm>
                  <a:off x="6409167" y="4307770"/>
                  <a:ext cx="2698705" cy="587097"/>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dirty="0">
                      <a:solidFill>
                        <a:srgbClr val="000000"/>
                      </a:solidFill>
                      <a:latin typeface="Arial"/>
                      <a:ea typeface="Arial"/>
                      <a:cs typeface="Arial"/>
                      <a:sym typeface="Arial"/>
                    </a:rPr>
                    <a:t>DATA ASSIMILATION</a:t>
                  </a:r>
                  <a:endParaRPr sz="1400"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KALMAN FILTERS</a:t>
                  </a:r>
                  <a:endParaRPr sz="933"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ADJOINT MODELS</a:t>
                  </a:r>
                  <a:endParaRPr sz="1400" dirty="0">
                    <a:solidFill>
                      <a:srgbClr val="000000"/>
                    </a:solidFill>
                    <a:latin typeface="Arial"/>
                    <a:ea typeface="Arial"/>
                    <a:cs typeface="Arial"/>
                    <a:sym typeface="Arial"/>
                  </a:endParaRPr>
                </a:p>
              </p:txBody>
            </p:sp>
            <p:sp>
              <p:nvSpPr>
                <p:cNvPr id="214" name="Google Shape;214;p3"/>
                <p:cNvSpPr txBox="1"/>
                <p:nvPr/>
              </p:nvSpPr>
              <p:spPr>
                <a:xfrm>
                  <a:off x="57236" y="4872860"/>
                  <a:ext cx="2765175" cy="587097"/>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dirty="0">
                      <a:solidFill>
                        <a:srgbClr val="000000"/>
                      </a:solidFill>
                      <a:latin typeface="Arial"/>
                      <a:ea typeface="Arial"/>
                      <a:cs typeface="Arial"/>
                      <a:sym typeface="Arial"/>
                    </a:rPr>
                    <a:t>BIOCHEMICAL MODELS</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PELAGIC COMPARTMENT</a:t>
                  </a:r>
                  <a:endParaRPr sz="1400" dirty="0">
                    <a:solidFill>
                      <a:srgbClr val="000000"/>
                    </a:solidFill>
                    <a:latin typeface="Arial"/>
                    <a:ea typeface="Arial"/>
                    <a:cs typeface="Arial"/>
                    <a:sym typeface="Arial"/>
                  </a:endParaRPr>
                </a:p>
                <a:p>
                  <a:pPr>
                    <a:buClr>
                      <a:srgbClr val="000000"/>
                    </a:buClr>
                    <a:buSzPts val="933"/>
                  </a:pPr>
                  <a:r>
                    <a:rPr lang="en-US" sz="933" dirty="0">
                      <a:solidFill>
                        <a:srgbClr val="000000"/>
                      </a:solidFill>
                      <a:latin typeface="Arial"/>
                      <a:ea typeface="Arial"/>
                      <a:cs typeface="Arial"/>
                      <a:sym typeface="Arial"/>
                    </a:rPr>
                    <a:t>● BENTHIC CLOSURE</a:t>
                  </a:r>
                  <a:endParaRPr sz="1400" dirty="0">
                    <a:solidFill>
                      <a:srgbClr val="000000"/>
                    </a:solidFill>
                    <a:latin typeface="Arial"/>
                    <a:ea typeface="Arial"/>
                    <a:cs typeface="Arial"/>
                    <a:sym typeface="Arial"/>
                  </a:endParaRPr>
                </a:p>
              </p:txBody>
            </p:sp>
            <p:sp>
              <p:nvSpPr>
                <p:cNvPr id="215" name="Google Shape;215;p3"/>
                <p:cNvSpPr txBox="1"/>
                <p:nvPr/>
              </p:nvSpPr>
              <p:spPr>
                <a:xfrm>
                  <a:off x="6342191" y="4887075"/>
                  <a:ext cx="2840366" cy="909424"/>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dirty="0">
                      <a:solidFill>
                        <a:srgbClr val="000000"/>
                      </a:solidFill>
                      <a:latin typeface="Arial"/>
                      <a:ea typeface="Arial"/>
                      <a:cs typeface="Arial"/>
                      <a:sym typeface="Arial"/>
                    </a:rPr>
                    <a:t>BIOCHEMICAL MODELS</a:t>
                  </a:r>
                  <a:endParaRPr sz="1400"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PELAGIC COMPARTMENT</a:t>
                  </a:r>
                  <a:endParaRPr sz="1400"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BENTHIC-PELAGIC COUPLING</a:t>
                  </a:r>
                  <a:endParaRPr sz="1400" dirty="0">
                    <a:solidFill>
                      <a:srgbClr val="000000"/>
                    </a:solidFill>
                    <a:latin typeface="Arial"/>
                    <a:ea typeface="Arial"/>
                    <a:cs typeface="Arial"/>
                    <a:sym typeface="Arial"/>
                  </a:endParaRPr>
                </a:p>
                <a:p>
                  <a:pPr algn="ctr">
                    <a:buClr>
                      <a:srgbClr val="000000"/>
                    </a:buClr>
                    <a:buSzPts val="933"/>
                  </a:pPr>
                  <a:r>
                    <a:rPr lang="en-US" sz="933" dirty="0">
                      <a:solidFill>
                        <a:srgbClr val="000000"/>
                      </a:solidFill>
                      <a:latin typeface="Arial"/>
                      <a:ea typeface="Arial"/>
                      <a:cs typeface="Arial"/>
                      <a:sym typeface="Arial"/>
                    </a:rPr>
                    <a:t>● SEDIMENT DYNAMICS</a:t>
                  </a:r>
                  <a:endParaRPr sz="1400" dirty="0">
                    <a:solidFill>
                      <a:srgbClr val="000000"/>
                    </a:solidFill>
                    <a:latin typeface="Arial"/>
                    <a:ea typeface="Arial"/>
                    <a:cs typeface="Arial"/>
                    <a:sym typeface="Arial"/>
                  </a:endParaRPr>
                </a:p>
              </p:txBody>
            </p:sp>
            <p:sp>
              <p:nvSpPr>
                <p:cNvPr id="216" name="Google Shape;216;p3"/>
                <p:cNvSpPr txBox="1"/>
                <p:nvPr/>
              </p:nvSpPr>
              <p:spPr>
                <a:xfrm>
                  <a:off x="46274" y="5665748"/>
                  <a:ext cx="2817434" cy="748259"/>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a:solidFill>
                        <a:srgbClr val="000000"/>
                      </a:solidFill>
                      <a:latin typeface="Arial"/>
                      <a:ea typeface="Arial"/>
                      <a:cs typeface="Arial"/>
                      <a:sym typeface="Arial"/>
                    </a:rPr>
                    <a:t>ATMOSPHERIC FORCING</a:t>
                  </a:r>
                  <a:endParaRPr sz="1400">
                    <a:solidFill>
                      <a:srgbClr val="000000"/>
                    </a:solidFill>
                    <a:latin typeface="Arial"/>
                    <a:ea typeface="Arial"/>
                    <a:cs typeface="Arial"/>
                    <a:sym typeface="Arial"/>
                  </a:endParaRPr>
                </a:p>
                <a:p>
                  <a:pPr indent="-59244" algn="ctr">
                    <a:buClr>
                      <a:srgbClr val="000000"/>
                    </a:buClr>
                    <a:buSzPts val="933"/>
                    <a:buFont typeface="Noto Sans Symbols"/>
                    <a:buChar char="●"/>
                  </a:pPr>
                  <a:r>
                    <a:rPr lang="en-US" sz="933">
                      <a:solidFill>
                        <a:srgbClr val="000000"/>
                      </a:solidFill>
                      <a:latin typeface="Arial"/>
                      <a:ea typeface="Arial"/>
                      <a:cs typeface="Arial"/>
                      <a:sym typeface="Arial"/>
                    </a:rPr>
                    <a:t>OPERATIONAL ANALYSES AND FORECASTS FROM  GLOBAL  SCALE MODELS</a:t>
                  </a:r>
                  <a:endParaRPr sz="1400">
                    <a:solidFill>
                      <a:srgbClr val="000000"/>
                    </a:solidFill>
                    <a:latin typeface="Arial"/>
                    <a:ea typeface="Arial"/>
                    <a:cs typeface="Arial"/>
                    <a:sym typeface="Arial"/>
                  </a:endParaRPr>
                </a:p>
              </p:txBody>
            </p:sp>
            <p:sp>
              <p:nvSpPr>
                <p:cNvPr id="217" name="Google Shape;217;p3"/>
                <p:cNvSpPr txBox="1"/>
                <p:nvPr/>
              </p:nvSpPr>
              <p:spPr>
                <a:xfrm>
                  <a:off x="6342191" y="5856129"/>
                  <a:ext cx="3017471" cy="748259"/>
                </a:xfrm>
                <a:prstGeom prst="rect">
                  <a:avLst/>
                </a:prstGeom>
                <a:noFill/>
                <a:ln>
                  <a:noFill/>
                </a:ln>
              </p:spPr>
              <p:txBody>
                <a:bodyPr spcFirstLastPara="1" wrap="square" lIns="91425" tIns="45700" rIns="91425" bIns="45700" anchor="t" anchorCtr="0">
                  <a:spAutoFit/>
                </a:bodyPr>
                <a:lstStyle/>
                <a:p>
                  <a:pPr algn="ctr">
                    <a:buClr>
                      <a:srgbClr val="000000"/>
                    </a:buClr>
                    <a:buSzPts val="933"/>
                  </a:pPr>
                  <a:r>
                    <a:rPr lang="en-US" sz="933" dirty="0">
                      <a:solidFill>
                        <a:srgbClr val="000000"/>
                      </a:solidFill>
                      <a:latin typeface="Arial"/>
                      <a:ea typeface="Arial"/>
                      <a:cs typeface="Arial"/>
                      <a:sym typeface="Arial"/>
                    </a:rPr>
                    <a:t>ATMOSPHERIC FORCING</a:t>
                  </a:r>
                  <a:endParaRPr sz="1400" dirty="0">
                    <a:solidFill>
                      <a:srgbClr val="000000"/>
                    </a:solidFill>
                    <a:latin typeface="Arial"/>
                    <a:ea typeface="Arial"/>
                    <a:cs typeface="Arial"/>
                    <a:sym typeface="Arial"/>
                  </a:endParaRPr>
                </a:p>
                <a:p>
                  <a:pPr indent="-59244" algn="ctr">
                    <a:buClr>
                      <a:srgbClr val="000000"/>
                    </a:buClr>
                    <a:buSzPts val="933"/>
                    <a:buFont typeface="Noto Sans Symbols"/>
                    <a:buChar char="●"/>
                  </a:pPr>
                  <a:r>
                    <a:rPr lang="en-US" sz="933" dirty="0">
                      <a:solidFill>
                        <a:srgbClr val="000000"/>
                      </a:solidFill>
                      <a:latin typeface="Arial"/>
                      <a:ea typeface="Arial"/>
                      <a:cs typeface="Arial"/>
                      <a:sym typeface="Arial"/>
                    </a:rPr>
                    <a:t>OPERATIONAL ANALYSES  AND FORECASTS FROM LIMITED AREA MODELS</a:t>
                  </a:r>
                  <a:endParaRPr sz="1400" dirty="0">
                    <a:solidFill>
                      <a:srgbClr val="000000"/>
                    </a:solidFill>
                    <a:latin typeface="Arial"/>
                    <a:ea typeface="Arial"/>
                    <a:cs typeface="Arial"/>
                    <a:sym typeface="Arial"/>
                  </a:endParaRPr>
                </a:p>
              </p:txBody>
            </p:sp>
          </p:grpSp>
          <p:sp>
            <p:nvSpPr>
              <p:cNvPr id="218" name="Google Shape;218;p3"/>
              <p:cNvSpPr txBox="1"/>
              <p:nvPr/>
            </p:nvSpPr>
            <p:spPr>
              <a:xfrm>
                <a:off x="-525270" y="4502316"/>
                <a:ext cx="1602429" cy="1181049"/>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b="1" dirty="0">
                    <a:solidFill>
                      <a:srgbClr val="1E689C"/>
                    </a:solidFill>
                    <a:latin typeface="Arial"/>
                    <a:ea typeface="Arial"/>
                    <a:cs typeface="Arial"/>
                    <a:sym typeface="Arial"/>
                  </a:rPr>
                  <a:t>Short term </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predictions</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and climate</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coastal</a:t>
                </a:r>
                <a:endParaRPr sz="1400" dirty="0">
                  <a:solidFill>
                    <a:srgbClr val="000000"/>
                  </a:solidFill>
                  <a:latin typeface="Arial"/>
                  <a:ea typeface="Arial"/>
                  <a:cs typeface="Arial"/>
                  <a:sym typeface="Arial"/>
                </a:endParaRPr>
              </a:p>
              <a:p>
                <a:pPr>
                  <a:buClr>
                    <a:srgbClr val="000000"/>
                  </a:buClr>
                  <a:buSzPts val="1800"/>
                </a:pPr>
                <a:r>
                  <a:rPr lang="en-US" b="1" dirty="0">
                    <a:solidFill>
                      <a:srgbClr val="1E689C"/>
                    </a:solidFill>
                    <a:latin typeface="Arial"/>
                    <a:ea typeface="Arial"/>
                    <a:cs typeface="Arial"/>
                    <a:sym typeface="Arial"/>
                  </a:rPr>
                  <a:t>downscaling</a:t>
                </a:r>
                <a:endParaRPr b="1" dirty="0">
                  <a:solidFill>
                    <a:srgbClr val="1E689C"/>
                  </a:solidFill>
                  <a:latin typeface="Arial"/>
                  <a:ea typeface="Arial"/>
                  <a:cs typeface="Arial"/>
                  <a:sym typeface="Arial"/>
                </a:endParaRPr>
              </a:p>
            </p:txBody>
          </p:sp>
        </p:grpSp>
      </p:grpSp>
      <p:sp>
        <p:nvSpPr>
          <p:cNvPr id="219" name="Google Shape;219;p3"/>
          <p:cNvSpPr txBox="1"/>
          <p:nvPr/>
        </p:nvSpPr>
        <p:spPr>
          <a:xfrm>
            <a:off x="2259501" y="318680"/>
            <a:ext cx="9427223" cy="946884"/>
          </a:xfrm>
          <a:prstGeom prst="rect">
            <a:avLst/>
          </a:prstGeom>
          <a:noFill/>
          <a:ln>
            <a:noFill/>
          </a:ln>
        </p:spPr>
        <p:txBody>
          <a:bodyPr spcFirstLastPara="1" wrap="square" lIns="121900" tIns="124800" rIns="121900" bIns="0" anchor="b" anchorCtr="0">
            <a:spAutoFit/>
          </a:bodyPr>
          <a:lstStyle/>
          <a:p>
            <a:pPr algn="ctr">
              <a:buClr>
                <a:srgbClr val="1E345E"/>
              </a:buClr>
              <a:buSzPts val="2667"/>
            </a:pPr>
            <a:r>
              <a:rPr lang="en-US" sz="2667" b="1" dirty="0">
                <a:solidFill>
                  <a:srgbClr val="1E345E"/>
                </a:solidFill>
                <a:latin typeface="Verdana"/>
                <a:ea typeface="Verdana"/>
                <a:cs typeface="Verdana"/>
                <a:sym typeface="Verdana"/>
              </a:rPr>
              <a:t>The </a:t>
            </a:r>
            <a:r>
              <a:rPr lang="en-US" sz="2667" b="1" dirty="0" err="1">
                <a:solidFill>
                  <a:srgbClr val="1E345E"/>
                </a:solidFill>
                <a:latin typeface="Verdana"/>
                <a:ea typeface="Verdana"/>
                <a:cs typeface="Verdana"/>
                <a:sym typeface="Verdana"/>
              </a:rPr>
              <a:t>CoastPredict</a:t>
            </a:r>
            <a:r>
              <a:rPr lang="en-US" sz="2667" b="1" dirty="0">
                <a:solidFill>
                  <a:srgbClr val="1E345E"/>
                </a:solidFill>
                <a:latin typeface="Verdana"/>
                <a:ea typeface="Verdana"/>
                <a:cs typeface="Verdana"/>
                <a:sym typeface="Verdana"/>
              </a:rPr>
              <a:t> solutions: </a:t>
            </a:r>
            <a:endParaRPr sz="1400" dirty="0">
              <a:solidFill>
                <a:srgbClr val="000000"/>
              </a:solidFill>
              <a:latin typeface="Arial"/>
              <a:ea typeface="Arial"/>
              <a:cs typeface="Arial"/>
              <a:sym typeface="Arial"/>
            </a:endParaRPr>
          </a:p>
          <a:p>
            <a:pPr algn="ctr">
              <a:buClr>
                <a:srgbClr val="1E345E"/>
              </a:buClr>
              <a:buSzPts val="2667"/>
            </a:pPr>
            <a:r>
              <a:rPr lang="en-US" sz="2667" b="1" dirty="0">
                <a:solidFill>
                  <a:srgbClr val="1E345E"/>
                </a:solidFill>
                <a:latin typeface="Verdana"/>
                <a:ea typeface="Verdana"/>
                <a:cs typeface="Verdana"/>
                <a:sym typeface="Verdana"/>
              </a:rPr>
              <a:t>use of new technologies with best practices</a:t>
            </a:r>
            <a:endParaRPr sz="1400" dirty="0">
              <a:solidFill>
                <a:srgbClr val="000000"/>
              </a:solidFill>
              <a:latin typeface="Arial"/>
              <a:ea typeface="Arial"/>
              <a:cs typeface="Arial"/>
              <a:sym typeface="Arial"/>
            </a:endParaRPr>
          </a:p>
        </p:txBody>
      </p:sp>
      <p:pic>
        <p:nvPicPr>
          <p:cNvPr id="2" name="Google Shape;82;p1">
            <a:extLst>
              <a:ext uri="{FF2B5EF4-FFF2-40B4-BE49-F238E27FC236}">
                <a16:creationId xmlns:a16="http://schemas.microsoft.com/office/drawing/2014/main" id="{3BED03FF-19E8-6CBA-121A-FA6EF15DE286}"/>
              </a:ext>
            </a:extLst>
          </p:cNvPr>
          <p:cNvPicPr preferRelativeResize="0"/>
          <p:nvPr/>
        </p:nvPicPr>
        <p:blipFill rotWithShape="1">
          <a:blip r:embed="rId3">
            <a:alphaModFix/>
          </a:blip>
          <a:srcRect t="1605" b="-10077"/>
          <a:stretch/>
        </p:blipFill>
        <p:spPr>
          <a:xfrm>
            <a:off x="8727563" y="70935"/>
            <a:ext cx="3464437" cy="521913"/>
          </a:xfrm>
          <a:prstGeom prst="rect">
            <a:avLst/>
          </a:prstGeom>
          <a:noFill/>
          <a:ln>
            <a:noFill/>
          </a:ln>
        </p:spPr>
      </p:pic>
      <p:sp>
        <p:nvSpPr>
          <p:cNvPr id="37" name="Rectangle 36">
            <a:extLst>
              <a:ext uri="{FF2B5EF4-FFF2-40B4-BE49-F238E27FC236}">
                <a16:creationId xmlns:a16="http://schemas.microsoft.com/office/drawing/2014/main" id="{B53F86A7-DFF6-437B-8F79-B5CA6C5788D1}"/>
              </a:ext>
            </a:extLst>
          </p:cNvPr>
          <p:cNvSpPr/>
          <p:nvPr/>
        </p:nvSpPr>
        <p:spPr>
          <a:xfrm>
            <a:off x="0" y="6272213"/>
            <a:ext cx="3807999"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Google Shape;80;p1">
            <a:extLst>
              <a:ext uri="{FF2B5EF4-FFF2-40B4-BE49-F238E27FC236}">
                <a16:creationId xmlns:a16="http://schemas.microsoft.com/office/drawing/2014/main" id="{219A4105-2E6E-4642-8D55-D62A9283B6A0}"/>
              </a:ext>
            </a:extLst>
          </p:cNvPr>
          <p:cNvPicPr preferRelativeResize="0"/>
          <p:nvPr/>
        </p:nvPicPr>
        <p:blipFill rotWithShape="1">
          <a:blip r:embed="rId4">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172836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DD77-E457-17AF-BCCD-3174D15F846A}"/>
              </a:ext>
            </a:extLst>
          </p:cNvPr>
          <p:cNvSpPr>
            <a:spLocks noGrp="1"/>
          </p:cNvSpPr>
          <p:nvPr>
            <p:ph type="title"/>
          </p:nvPr>
        </p:nvSpPr>
        <p:spPr>
          <a:xfrm>
            <a:off x="2867025" y="302813"/>
            <a:ext cx="6457950" cy="1439199"/>
          </a:xfrm>
        </p:spPr>
        <p:txBody>
          <a:bodyPr/>
          <a:lstStyle/>
          <a:p>
            <a:pPr algn="ctr">
              <a:buClr>
                <a:srgbClr val="1E345E"/>
              </a:buClr>
              <a:buSzPts val="2667"/>
            </a:pPr>
            <a:r>
              <a:rPr lang="en-US" sz="2667" b="1" dirty="0">
                <a:solidFill>
                  <a:srgbClr val="1E345E"/>
                </a:solidFill>
                <a:latin typeface="Verdana"/>
                <a:ea typeface="Verdana"/>
                <a:cs typeface="Verdana"/>
              </a:rPr>
              <a:t>The </a:t>
            </a:r>
            <a:r>
              <a:rPr lang="en-US" sz="2667" b="1" dirty="0" err="1">
                <a:solidFill>
                  <a:srgbClr val="1E345E"/>
                </a:solidFill>
                <a:latin typeface="Verdana"/>
                <a:ea typeface="Verdana"/>
                <a:cs typeface="Verdana"/>
              </a:rPr>
              <a:t>CoastPredict</a:t>
            </a:r>
            <a:r>
              <a:rPr lang="en-US" sz="2667" b="1" dirty="0">
                <a:solidFill>
                  <a:srgbClr val="1E345E"/>
                </a:solidFill>
                <a:latin typeface="Verdana"/>
                <a:ea typeface="Verdana"/>
                <a:cs typeface="Verdana"/>
              </a:rPr>
              <a:t> solutions: transform the OBSERVING</a:t>
            </a:r>
          </a:p>
        </p:txBody>
      </p:sp>
      <p:pic>
        <p:nvPicPr>
          <p:cNvPr id="4" name="Picture 3" descr="Map&#10;&#10;Description automatically generated">
            <a:extLst>
              <a:ext uri="{FF2B5EF4-FFF2-40B4-BE49-F238E27FC236}">
                <a16:creationId xmlns:a16="http://schemas.microsoft.com/office/drawing/2014/main" id="{F0AE3582-66E9-BDC3-ACDE-3FCD1FECE394}"/>
              </a:ext>
            </a:extLst>
          </p:cNvPr>
          <p:cNvPicPr>
            <a:picLocks noChangeAspect="1"/>
          </p:cNvPicPr>
          <p:nvPr/>
        </p:nvPicPr>
        <p:blipFill rotWithShape="1">
          <a:blip r:embed="rId2"/>
          <a:srcRect l="27000" t="5673" r="12778" b="3108"/>
          <a:stretch/>
        </p:blipFill>
        <p:spPr>
          <a:xfrm>
            <a:off x="108375" y="2384214"/>
            <a:ext cx="4877964" cy="3761972"/>
          </a:xfrm>
          <a:prstGeom prst="rect">
            <a:avLst/>
          </a:prstGeom>
        </p:spPr>
      </p:pic>
      <p:sp>
        <p:nvSpPr>
          <p:cNvPr id="5" name="TextBox 4">
            <a:extLst>
              <a:ext uri="{FF2B5EF4-FFF2-40B4-BE49-F238E27FC236}">
                <a16:creationId xmlns:a16="http://schemas.microsoft.com/office/drawing/2014/main" id="{2BD3CC3A-BFF3-5D08-29C3-210EC2495A31}"/>
              </a:ext>
            </a:extLst>
          </p:cNvPr>
          <p:cNvSpPr txBox="1"/>
          <p:nvPr/>
        </p:nvSpPr>
        <p:spPr>
          <a:xfrm>
            <a:off x="369257" y="1451502"/>
            <a:ext cx="4734373" cy="830997"/>
          </a:xfrm>
          <a:prstGeom prst="rect">
            <a:avLst/>
          </a:prstGeom>
          <a:noFill/>
        </p:spPr>
        <p:txBody>
          <a:bodyPr wrap="none" rtlCol="0">
            <a:spAutoFit/>
          </a:bodyPr>
          <a:lstStyle/>
          <a:p>
            <a:pPr algn="ctr"/>
            <a:r>
              <a:rPr lang="en-US" sz="2400" dirty="0"/>
              <a:t>Example: Internet sea level low-cost </a:t>
            </a:r>
          </a:p>
          <a:p>
            <a:pPr algn="ctr"/>
            <a:r>
              <a:rPr lang="en-US" sz="2400" dirty="0"/>
              <a:t>Sensors (USA)</a:t>
            </a:r>
          </a:p>
        </p:txBody>
      </p:sp>
      <p:pic>
        <p:nvPicPr>
          <p:cNvPr id="7" name="Picture 6" descr="Logo, company name&#10;&#10;Description automatically generated">
            <a:extLst>
              <a:ext uri="{FF2B5EF4-FFF2-40B4-BE49-F238E27FC236}">
                <a16:creationId xmlns:a16="http://schemas.microsoft.com/office/drawing/2014/main" id="{21013AA2-826A-7C83-A386-60F7753F72E5}"/>
              </a:ext>
            </a:extLst>
          </p:cNvPr>
          <p:cNvPicPr>
            <a:picLocks noChangeAspect="1"/>
          </p:cNvPicPr>
          <p:nvPr/>
        </p:nvPicPr>
        <p:blipFill>
          <a:blip r:embed="rId3"/>
          <a:stretch>
            <a:fillRect/>
          </a:stretch>
        </p:blipFill>
        <p:spPr>
          <a:xfrm>
            <a:off x="3593676" y="5274942"/>
            <a:ext cx="2141035" cy="871244"/>
          </a:xfrm>
          <a:prstGeom prst="rect">
            <a:avLst/>
          </a:prstGeom>
        </p:spPr>
      </p:pic>
      <p:pic>
        <p:nvPicPr>
          <p:cNvPr id="9" name="Picture 8" descr="Chart, bar chart&#10;&#10;Description automatically generated">
            <a:extLst>
              <a:ext uri="{FF2B5EF4-FFF2-40B4-BE49-F238E27FC236}">
                <a16:creationId xmlns:a16="http://schemas.microsoft.com/office/drawing/2014/main" id="{4D1B8E26-6047-61A8-96E2-FD8F415AAA96}"/>
              </a:ext>
            </a:extLst>
          </p:cNvPr>
          <p:cNvPicPr>
            <a:picLocks noChangeAspect="1"/>
          </p:cNvPicPr>
          <p:nvPr/>
        </p:nvPicPr>
        <p:blipFill>
          <a:blip r:embed="rId4"/>
          <a:stretch>
            <a:fillRect/>
          </a:stretch>
        </p:blipFill>
        <p:spPr>
          <a:xfrm>
            <a:off x="5944919" y="2318742"/>
            <a:ext cx="5952668" cy="4021217"/>
          </a:xfrm>
          <a:prstGeom prst="rect">
            <a:avLst/>
          </a:prstGeom>
        </p:spPr>
      </p:pic>
      <p:sp>
        <p:nvSpPr>
          <p:cNvPr id="10" name="TextBox 9">
            <a:extLst>
              <a:ext uri="{FF2B5EF4-FFF2-40B4-BE49-F238E27FC236}">
                <a16:creationId xmlns:a16="http://schemas.microsoft.com/office/drawing/2014/main" id="{7838995B-840C-7228-CBD4-EABDD9402777}"/>
              </a:ext>
            </a:extLst>
          </p:cNvPr>
          <p:cNvSpPr txBox="1"/>
          <p:nvPr/>
        </p:nvSpPr>
        <p:spPr>
          <a:xfrm>
            <a:off x="6205284" y="1522438"/>
            <a:ext cx="5431936" cy="830997"/>
          </a:xfrm>
          <a:prstGeom prst="rect">
            <a:avLst/>
          </a:prstGeom>
          <a:noFill/>
        </p:spPr>
        <p:txBody>
          <a:bodyPr wrap="none" rtlCol="0">
            <a:spAutoFit/>
          </a:bodyPr>
          <a:lstStyle/>
          <a:p>
            <a:pPr algn="ctr"/>
            <a:r>
              <a:rPr lang="en-US" sz="2400" dirty="0"/>
              <a:t>Example: the Species Observation System </a:t>
            </a:r>
            <a:br>
              <a:rPr lang="en-US" sz="2400" dirty="0"/>
            </a:br>
            <a:r>
              <a:rPr lang="en-US" sz="2400" dirty="0"/>
              <a:t>for taxa recognition (Norway)</a:t>
            </a:r>
          </a:p>
        </p:txBody>
      </p:sp>
      <p:sp>
        <p:nvSpPr>
          <p:cNvPr id="11" name="TextBox 10">
            <a:extLst>
              <a:ext uri="{FF2B5EF4-FFF2-40B4-BE49-F238E27FC236}">
                <a16:creationId xmlns:a16="http://schemas.microsoft.com/office/drawing/2014/main" id="{CAD0D827-30A3-ADAB-DC2F-F391F6C17AD5}"/>
              </a:ext>
            </a:extLst>
          </p:cNvPr>
          <p:cNvSpPr txBox="1"/>
          <p:nvPr/>
        </p:nvSpPr>
        <p:spPr>
          <a:xfrm>
            <a:off x="7775787" y="6519446"/>
            <a:ext cx="2921184" cy="307777"/>
          </a:xfrm>
          <a:prstGeom prst="rect">
            <a:avLst/>
          </a:prstGeom>
          <a:noFill/>
        </p:spPr>
        <p:txBody>
          <a:bodyPr wrap="none" rtlCol="0">
            <a:spAutoFit/>
          </a:bodyPr>
          <a:lstStyle/>
          <a:p>
            <a:r>
              <a:rPr lang="en-US" sz="1400" dirty="0"/>
              <a:t>Koch, </a:t>
            </a:r>
            <a:r>
              <a:rPr lang="en-US" sz="1400" dirty="0" err="1"/>
              <a:t>W.,</a:t>
            </a:r>
            <a:r>
              <a:rPr lang="en-US" sz="1400" i="1" dirty="0" err="1"/>
              <a:t>et</a:t>
            </a:r>
            <a:r>
              <a:rPr lang="en-US" sz="1400" i="1" dirty="0"/>
              <a:t> </a:t>
            </a:r>
            <a:r>
              <a:rPr lang="en-US" sz="1400" i="1" dirty="0" err="1"/>
              <a:t>al.Sci</a:t>
            </a:r>
            <a:r>
              <a:rPr lang="en-US" sz="1400" i="1" dirty="0"/>
              <a:t> Rep</a:t>
            </a:r>
            <a:r>
              <a:rPr lang="en-US" sz="1400" dirty="0"/>
              <a:t> </a:t>
            </a:r>
            <a:r>
              <a:rPr lang="en-US" sz="1400" b="1" dirty="0"/>
              <a:t>12, </a:t>
            </a:r>
            <a:r>
              <a:rPr lang="en-US" sz="1400" dirty="0"/>
              <a:t>7648 (2022)</a:t>
            </a:r>
          </a:p>
        </p:txBody>
      </p:sp>
      <p:sp>
        <p:nvSpPr>
          <p:cNvPr id="12" name="TextBox 11">
            <a:extLst>
              <a:ext uri="{FF2B5EF4-FFF2-40B4-BE49-F238E27FC236}">
                <a16:creationId xmlns:a16="http://schemas.microsoft.com/office/drawing/2014/main" id="{50007D0A-FF55-8028-9AEF-ABF6F2732F7F}"/>
              </a:ext>
            </a:extLst>
          </p:cNvPr>
          <p:cNvSpPr txBox="1"/>
          <p:nvPr/>
        </p:nvSpPr>
        <p:spPr>
          <a:xfrm>
            <a:off x="6545535" y="2467452"/>
            <a:ext cx="2138855" cy="307777"/>
          </a:xfrm>
          <a:prstGeom prst="rect">
            <a:avLst/>
          </a:prstGeom>
          <a:noFill/>
        </p:spPr>
        <p:txBody>
          <a:bodyPr wrap="none" rtlCol="0">
            <a:spAutoFit/>
          </a:bodyPr>
          <a:lstStyle/>
          <a:p>
            <a:r>
              <a:rPr lang="en-US" sz="1400" dirty="0"/>
              <a:t>Species recognized visually</a:t>
            </a:r>
          </a:p>
        </p:txBody>
      </p:sp>
      <p:sp>
        <p:nvSpPr>
          <p:cNvPr id="13" name="TextBox 12">
            <a:extLst>
              <a:ext uri="{FF2B5EF4-FFF2-40B4-BE49-F238E27FC236}">
                <a16:creationId xmlns:a16="http://schemas.microsoft.com/office/drawing/2014/main" id="{BF8BC424-54C8-7510-7AC1-BFA60B3B2CED}"/>
              </a:ext>
            </a:extLst>
          </p:cNvPr>
          <p:cNvSpPr txBox="1"/>
          <p:nvPr/>
        </p:nvSpPr>
        <p:spPr>
          <a:xfrm>
            <a:off x="9481591" y="2359729"/>
            <a:ext cx="1814151" cy="523220"/>
          </a:xfrm>
          <a:prstGeom prst="rect">
            <a:avLst/>
          </a:prstGeom>
          <a:noFill/>
        </p:spPr>
        <p:txBody>
          <a:bodyPr wrap="none" rtlCol="0">
            <a:spAutoFit/>
          </a:bodyPr>
          <a:lstStyle/>
          <a:p>
            <a:r>
              <a:rPr lang="en-US" sz="1400" dirty="0"/>
              <a:t>Species recognized by </a:t>
            </a:r>
          </a:p>
          <a:p>
            <a:r>
              <a:rPr lang="en-US" sz="1400" dirty="0"/>
              <a:t>image processing</a:t>
            </a:r>
          </a:p>
        </p:txBody>
      </p:sp>
      <p:pic>
        <p:nvPicPr>
          <p:cNvPr id="3" name="Google Shape;82;p1">
            <a:extLst>
              <a:ext uri="{FF2B5EF4-FFF2-40B4-BE49-F238E27FC236}">
                <a16:creationId xmlns:a16="http://schemas.microsoft.com/office/drawing/2014/main" id="{01C915BD-ECDC-D826-7DA9-355CCFC09206}"/>
              </a:ext>
            </a:extLst>
          </p:cNvPr>
          <p:cNvPicPr preferRelativeResize="0"/>
          <p:nvPr/>
        </p:nvPicPr>
        <p:blipFill rotWithShape="1">
          <a:blip r:embed="rId5">
            <a:alphaModFix/>
          </a:blip>
          <a:srcRect t="1605" b="-10077"/>
          <a:stretch/>
        </p:blipFill>
        <p:spPr>
          <a:xfrm>
            <a:off x="8727563" y="70935"/>
            <a:ext cx="3464437" cy="521913"/>
          </a:xfrm>
          <a:prstGeom prst="rect">
            <a:avLst/>
          </a:prstGeom>
          <a:noFill/>
          <a:ln>
            <a:noFill/>
          </a:ln>
        </p:spPr>
      </p:pic>
      <p:sp>
        <p:nvSpPr>
          <p:cNvPr id="14" name="Rectangle 13">
            <a:extLst>
              <a:ext uri="{FF2B5EF4-FFF2-40B4-BE49-F238E27FC236}">
                <a16:creationId xmlns:a16="http://schemas.microsoft.com/office/drawing/2014/main" id="{4E4F4EF3-AFE9-4552-9992-E31C12BDBC18}"/>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oogle Shape;80;p1">
            <a:extLst>
              <a:ext uri="{FF2B5EF4-FFF2-40B4-BE49-F238E27FC236}">
                <a16:creationId xmlns:a16="http://schemas.microsoft.com/office/drawing/2014/main" id="{15424F22-5810-4B10-8999-397B44887BBA}"/>
              </a:ext>
            </a:extLst>
          </p:cNvPr>
          <p:cNvPicPr preferRelativeResize="0"/>
          <p:nvPr/>
        </p:nvPicPr>
        <p:blipFill rotWithShape="1">
          <a:blip r:embed="rId6">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374779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DD77-E457-17AF-BCCD-3174D15F846A}"/>
              </a:ext>
            </a:extLst>
          </p:cNvPr>
          <p:cNvSpPr>
            <a:spLocks noGrp="1"/>
          </p:cNvSpPr>
          <p:nvPr>
            <p:ph type="title"/>
          </p:nvPr>
        </p:nvSpPr>
        <p:spPr>
          <a:xfrm>
            <a:off x="2869459" y="592848"/>
            <a:ext cx="6529388" cy="846351"/>
          </a:xfrm>
        </p:spPr>
        <p:txBody>
          <a:bodyPr/>
          <a:lstStyle/>
          <a:p>
            <a:pPr algn="ctr">
              <a:buClr>
                <a:srgbClr val="1E345E"/>
              </a:buClr>
              <a:buSzPts val="2667"/>
            </a:pPr>
            <a:r>
              <a:rPr lang="en-US" sz="2667" b="1" dirty="0">
                <a:solidFill>
                  <a:srgbClr val="1E345E"/>
                </a:solidFill>
                <a:latin typeface="Verdana"/>
                <a:ea typeface="Verdana"/>
                <a:cs typeface="Verdana"/>
              </a:rPr>
              <a:t>The </a:t>
            </a:r>
            <a:r>
              <a:rPr lang="en-US" sz="2667" b="1" dirty="0" err="1">
                <a:solidFill>
                  <a:srgbClr val="1E345E"/>
                </a:solidFill>
                <a:latin typeface="Verdana"/>
                <a:ea typeface="Verdana"/>
                <a:cs typeface="Verdana"/>
              </a:rPr>
              <a:t>CoastPredict</a:t>
            </a:r>
            <a:r>
              <a:rPr lang="en-US" sz="2667" b="1" dirty="0">
                <a:solidFill>
                  <a:srgbClr val="1E345E"/>
                </a:solidFill>
                <a:latin typeface="Verdana"/>
                <a:ea typeface="Verdana"/>
                <a:cs typeface="Verdana"/>
              </a:rPr>
              <a:t> solutions:</a:t>
            </a:r>
            <a:br>
              <a:rPr lang="en-US" sz="2667" b="1" dirty="0">
                <a:solidFill>
                  <a:srgbClr val="1E345E"/>
                </a:solidFill>
                <a:latin typeface="Verdana"/>
                <a:ea typeface="Verdana"/>
                <a:cs typeface="Verdana"/>
              </a:rPr>
            </a:br>
            <a:r>
              <a:rPr lang="en-US" sz="2667" b="1" dirty="0">
                <a:solidFill>
                  <a:srgbClr val="1E345E"/>
                </a:solidFill>
                <a:latin typeface="Verdana"/>
                <a:ea typeface="Verdana"/>
                <a:cs typeface="Verdana"/>
              </a:rPr>
              <a:t>transform the MODELLING</a:t>
            </a:r>
          </a:p>
        </p:txBody>
      </p:sp>
      <p:pic>
        <p:nvPicPr>
          <p:cNvPr id="8" name="Picture 7" descr="Map&#10;&#10;Description automatically generated">
            <a:extLst>
              <a:ext uri="{FF2B5EF4-FFF2-40B4-BE49-F238E27FC236}">
                <a16:creationId xmlns:a16="http://schemas.microsoft.com/office/drawing/2014/main" id="{7C64D4A7-406A-A181-244E-FBB5A972097F}"/>
              </a:ext>
            </a:extLst>
          </p:cNvPr>
          <p:cNvPicPr>
            <a:picLocks noChangeAspect="1"/>
          </p:cNvPicPr>
          <p:nvPr/>
        </p:nvPicPr>
        <p:blipFill>
          <a:blip r:embed="rId5"/>
          <a:stretch>
            <a:fillRect/>
          </a:stretch>
        </p:blipFill>
        <p:spPr>
          <a:xfrm>
            <a:off x="5513493" y="2633075"/>
            <a:ext cx="5201236" cy="3925461"/>
          </a:xfrm>
          <a:prstGeom prst="rect">
            <a:avLst/>
          </a:prstGeom>
        </p:spPr>
      </p:pic>
      <p:sp>
        <p:nvSpPr>
          <p:cNvPr id="10" name="TextBox 9">
            <a:extLst>
              <a:ext uri="{FF2B5EF4-FFF2-40B4-BE49-F238E27FC236}">
                <a16:creationId xmlns:a16="http://schemas.microsoft.com/office/drawing/2014/main" id="{63D99C34-AA43-54F4-6C20-73D77595688B}"/>
              </a:ext>
            </a:extLst>
          </p:cNvPr>
          <p:cNvSpPr txBox="1"/>
          <p:nvPr/>
        </p:nvSpPr>
        <p:spPr>
          <a:xfrm>
            <a:off x="975360" y="1590341"/>
            <a:ext cx="9739368" cy="748795"/>
          </a:xfrm>
          <a:prstGeom prst="rect">
            <a:avLst/>
          </a:prstGeom>
          <a:noFill/>
        </p:spPr>
        <p:txBody>
          <a:bodyPr wrap="square" rtlCol="0">
            <a:spAutoFit/>
          </a:bodyPr>
          <a:lstStyle/>
          <a:p>
            <a:pPr algn="ctr"/>
            <a:r>
              <a:rPr lang="en-US" sz="2133" dirty="0"/>
              <a:t>Every day a seamless forecast of sea level and salt wedge </a:t>
            </a:r>
          </a:p>
          <a:p>
            <a:pPr algn="ctr"/>
            <a:r>
              <a:rPr lang="en-US" sz="2133" dirty="0"/>
              <a:t>in the estuaries and the coastal zone. Operational: https://</a:t>
            </a:r>
            <a:r>
              <a:rPr lang="en-US" sz="2133" dirty="0" err="1"/>
              <a:t>savannah.cmcc.it</a:t>
            </a:r>
            <a:r>
              <a:rPr lang="en-US" sz="2133" dirty="0"/>
              <a:t>/</a:t>
            </a:r>
          </a:p>
        </p:txBody>
      </p:sp>
      <p:sp>
        <p:nvSpPr>
          <p:cNvPr id="11" name="TextBox 10">
            <a:extLst>
              <a:ext uri="{FF2B5EF4-FFF2-40B4-BE49-F238E27FC236}">
                <a16:creationId xmlns:a16="http://schemas.microsoft.com/office/drawing/2014/main" id="{53524837-1119-97E2-C641-7D1EF26D82CE}"/>
              </a:ext>
            </a:extLst>
          </p:cNvPr>
          <p:cNvSpPr txBox="1"/>
          <p:nvPr/>
        </p:nvSpPr>
        <p:spPr>
          <a:xfrm>
            <a:off x="7027195" y="6519445"/>
            <a:ext cx="2533227" cy="307777"/>
          </a:xfrm>
          <a:prstGeom prst="rect">
            <a:avLst/>
          </a:prstGeom>
          <a:noFill/>
        </p:spPr>
        <p:txBody>
          <a:bodyPr wrap="square" rtlCol="0">
            <a:spAutoFit/>
          </a:bodyPr>
          <a:lstStyle/>
          <a:p>
            <a:r>
              <a:rPr lang="en-US" sz="1400" dirty="0"/>
              <a:t>Salinity on June 19 2022</a:t>
            </a:r>
          </a:p>
        </p:txBody>
      </p:sp>
      <p:pic>
        <p:nvPicPr>
          <p:cNvPr id="13" name="Picture 12" descr="A picture containing chart&#10;&#10;Description automatically generated">
            <a:extLst>
              <a:ext uri="{FF2B5EF4-FFF2-40B4-BE49-F238E27FC236}">
                <a16:creationId xmlns:a16="http://schemas.microsoft.com/office/drawing/2014/main" id="{45122A14-B93C-933C-7FD7-6A1BEB981107}"/>
              </a:ext>
            </a:extLst>
          </p:cNvPr>
          <p:cNvPicPr>
            <a:picLocks noChangeAspect="1"/>
          </p:cNvPicPr>
          <p:nvPr/>
        </p:nvPicPr>
        <p:blipFill>
          <a:blip r:embed="rId6"/>
          <a:stretch>
            <a:fillRect/>
          </a:stretch>
        </p:blipFill>
        <p:spPr>
          <a:xfrm>
            <a:off x="10939342" y="1590342"/>
            <a:ext cx="1083733" cy="5096933"/>
          </a:xfrm>
          <a:prstGeom prst="rect">
            <a:avLst/>
          </a:prstGeom>
        </p:spPr>
      </p:pic>
      <p:pic>
        <p:nvPicPr>
          <p:cNvPr id="12" name="pippo2.mp4">
            <a:hlinkClick r:id="" action="ppaction://media"/>
            <a:extLst>
              <a:ext uri="{FF2B5EF4-FFF2-40B4-BE49-F238E27FC236}">
                <a16:creationId xmlns:a16="http://schemas.microsoft.com/office/drawing/2014/main" id="{1EFB1556-C894-F79B-8BD9-B5FF4124F1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4761" y="2824683"/>
            <a:ext cx="5429396" cy="3054035"/>
          </a:xfrm>
          <a:prstGeom prst="rect">
            <a:avLst/>
          </a:prstGeom>
        </p:spPr>
      </p:pic>
      <p:pic>
        <p:nvPicPr>
          <p:cNvPr id="3" name="Google Shape;82;p1">
            <a:extLst>
              <a:ext uri="{FF2B5EF4-FFF2-40B4-BE49-F238E27FC236}">
                <a16:creationId xmlns:a16="http://schemas.microsoft.com/office/drawing/2014/main" id="{06C35C2B-90E6-CDA6-FCF1-21937BF99AAE}"/>
              </a:ext>
            </a:extLst>
          </p:cNvPr>
          <p:cNvPicPr preferRelativeResize="0"/>
          <p:nvPr/>
        </p:nvPicPr>
        <p:blipFill rotWithShape="1">
          <a:blip r:embed="rId8">
            <a:alphaModFix/>
          </a:blip>
          <a:srcRect t="1605" b="-10077"/>
          <a:stretch/>
        </p:blipFill>
        <p:spPr>
          <a:xfrm>
            <a:off x="8727563" y="70935"/>
            <a:ext cx="3464437" cy="521913"/>
          </a:xfrm>
          <a:prstGeom prst="rect">
            <a:avLst/>
          </a:prstGeom>
          <a:noFill/>
          <a:ln>
            <a:noFill/>
          </a:ln>
        </p:spPr>
      </p:pic>
      <p:sp>
        <p:nvSpPr>
          <p:cNvPr id="9" name="Rectangle 8">
            <a:extLst>
              <a:ext uri="{FF2B5EF4-FFF2-40B4-BE49-F238E27FC236}">
                <a16:creationId xmlns:a16="http://schemas.microsoft.com/office/drawing/2014/main" id="{811241D4-FD00-42E6-82E6-CB98A7F81E84}"/>
              </a:ext>
            </a:extLst>
          </p:cNvPr>
          <p:cNvSpPr/>
          <p:nvPr/>
        </p:nvSpPr>
        <p:spPr>
          <a:xfrm>
            <a:off x="0" y="6272213"/>
            <a:ext cx="5022574"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oogle Shape;80;p1">
            <a:extLst>
              <a:ext uri="{FF2B5EF4-FFF2-40B4-BE49-F238E27FC236}">
                <a16:creationId xmlns:a16="http://schemas.microsoft.com/office/drawing/2014/main" id="{E45931CF-BA86-4637-922B-105792A99329}"/>
              </a:ext>
            </a:extLst>
          </p:cNvPr>
          <p:cNvPicPr preferRelativeResize="0"/>
          <p:nvPr/>
        </p:nvPicPr>
        <p:blipFill rotWithShape="1">
          <a:blip r:embed="rId9">
            <a:alphaModFix/>
          </a:blip>
          <a:srcRect/>
          <a:stretch/>
        </p:blipFill>
        <p:spPr>
          <a:xfrm>
            <a:off x="152979" y="23481"/>
            <a:ext cx="1609560" cy="1169215"/>
          </a:xfrm>
          <a:prstGeom prst="rect">
            <a:avLst/>
          </a:prstGeom>
          <a:noFill/>
          <a:ln>
            <a:noFill/>
          </a:ln>
        </p:spPr>
      </p:pic>
    </p:spTree>
    <p:extLst>
      <p:ext uri="{BB962C8B-B14F-4D97-AF65-F5344CB8AC3E}">
        <p14:creationId xmlns:p14="http://schemas.microsoft.com/office/powerpoint/2010/main" val="88556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2077</TotalTime>
  <Words>986</Words>
  <Application>Microsoft Office PowerPoint</Application>
  <PresentationFormat>Widescreen</PresentationFormat>
  <Paragraphs>164</Paragraphs>
  <Slides>12</Slides>
  <Notes>3</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12</vt:i4>
      </vt:variant>
    </vt:vector>
  </HeadingPairs>
  <TitlesOfParts>
    <vt:vector size="30" baseType="lpstr">
      <vt:lpstr>Arial</vt:lpstr>
      <vt:lpstr>Barlow Semi Condensed</vt:lpstr>
      <vt:lpstr>Barlow Semi Condensed Medium</vt:lpstr>
      <vt:lpstr>Barlow Semi Condensed SemiBold</vt:lpstr>
      <vt:lpstr>Bierstadt</vt:lpstr>
      <vt:lpstr>Bierstadt Display</vt:lpstr>
      <vt:lpstr>Calibri</vt:lpstr>
      <vt:lpstr>Calibri Light</vt:lpstr>
      <vt:lpstr>Helvetica</vt:lpstr>
      <vt:lpstr>Noto Sans Symbols</vt:lpstr>
      <vt:lpstr>Roboto</vt:lpstr>
      <vt:lpstr>Roboto Light</vt:lpstr>
      <vt:lpstr>Roboto Medium</vt:lpstr>
      <vt:lpstr>TheSeaRoman</vt:lpstr>
      <vt:lpstr>Verdana</vt:lpstr>
      <vt:lpstr>Wingdings</vt:lpstr>
      <vt:lpstr>Thème Office</vt:lpstr>
      <vt:lpstr>1_Thème Office</vt:lpstr>
      <vt:lpstr>PowerPoint Presentation</vt:lpstr>
      <vt:lpstr>PowerPoint Presentation</vt:lpstr>
      <vt:lpstr>PowerPoint Presentation</vt:lpstr>
      <vt:lpstr>PowerPoint Presentation</vt:lpstr>
      <vt:lpstr>PowerPoint Presentation</vt:lpstr>
      <vt:lpstr>PowerPoint Presentation</vt:lpstr>
      <vt:lpstr>The challenge: expand operational oceanography to the global coastal ocean </vt:lpstr>
      <vt:lpstr>The CoastPredict solutions: transform the OBSERVING</vt:lpstr>
      <vt:lpstr>The CoastPredict solutions: transform the MODELLING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Romane Zufic</dc:creator>
  <cp:lastModifiedBy>Kourafalou, Vassiliki H.</cp:lastModifiedBy>
  <cp:revision>35</cp:revision>
  <dcterms:created xsi:type="dcterms:W3CDTF">2022-12-14T14:31:32Z</dcterms:created>
  <dcterms:modified xsi:type="dcterms:W3CDTF">2023-01-17T11:16:41Z</dcterms:modified>
</cp:coreProperties>
</file>