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5143500" cx="9144000"/>
  <p:notesSz cx="6858000" cy="9144000"/>
  <p:embeddedFontLst>
    <p:embeddedFont>
      <p:font typeface="Open Sans"/>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jn5VWXuydeN/t+3YTr8q7p+AYY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OpenSans-bold.fntdata"/><Relationship Id="rId8" Type="http://schemas.openxmlformats.org/officeDocument/2006/relationships/slide" Target="slides/slide4.xml"/><Relationship Id="rId21" Type="http://customschemas.google.com/relationships/presentationmetadata" Target="metadata"/><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font" Target="fonts/OpenSans-regular.fntdata"/><Relationship Id="rId7" Type="http://schemas.openxmlformats.org/officeDocument/2006/relationships/slide" Target="slides/slide3.xml"/><Relationship Id="rId20" Type="http://schemas.openxmlformats.org/officeDocument/2006/relationships/font" Target="fonts/OpenSans-boldItalic.fntdata"/><Relationship Id="rId2"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1" Type="http://schemas.openxmlformats.org/officeDocument/2006/relationships/theme" Target="theme/theme2.xml"/><Relationship Id="rId6" Type="http://schemas.openxmlformats.org/officeDocument/2006/relationships/slide" Target="slides/slide2.xml"/><Relationship Id="rId15" Type="http://schemas.openxmlformats.org/officeDocument/2006/relationships/slide" Target="slides/slide11.xml"/><Relationship Id="rId5" Type="http://schemas.openxmlformats.org/officeDocument/2006/relationships/slide" Target="slides/slide1.xml"/><Relationship Id="rId23" Type="http://schemas.openxmlformats.org/officeDocument/2006/relationships/customXml" Target="../customXml/item2.xml"/><Relationship Id="rId10" Type="http://schemas.openxmlformats.org/officeDocument/2006/relationships/slide" Target="slides/slide6.xml"/><Relationship Id="rId19" Type="http://schemas.openxmlformats.org/officeDocument/2006/relationships/font" Target="fonts/OpenSans-italic.fntdata"/><Relationship Id="rId4" Type="http://schemas.openxmlformats.org/officeDocument/2006/relationships/notesMaster" Target="notesMasters/notes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txBox="1"/>
          <p:nvPr>
            <p:ph idx="1" type="body"/>
          </p:nvPr>
        </p:nvSpPr>
        <p:spPr>
          <a:xfrm>
            <a:off x="1006475" y="3740150"/>
            <a:ext cx="8045450" cy="306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Diego intro: co-chair of the session and I am the Data Coordinator at Save The Waves Coalition and project lead for the Save The Waves App.</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Honored to be here talking about our coastal community monitoring tool, The STW App, in the context of coastal community empowerment through technology to tackle marine debris.   </a:t>
            </a:r>
            <a:endParaRPr/>
          </a:p>
        </p:txBody>
      </p:sp>
      <p:sp>
        <p:nvSpPr>
          <p:cNvPr id="117" name="Google Shape;117;p5:notes"/>
          <p:cNvSpPr/>
          <p:nvPr>
            <p:ph idx="2" type="sldImg"/>
          </p:nvPr>
        </p:nvSpPr>
        <p:spPr>
          <a:xfrm>
            <a:off x="2698750" y="971550"/>
            <a:ext cx="4660900" cy="26225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390206d9b7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1390206d9b7_0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takeaway from this talk is that it takes a coalition. Not only do we need all hands on deck to keep eyes on our coasts at all times and monitor threats that appear, but we need to collaborate between all the coastal conservationists and practitioners out there, as working together maximizes the impact we can have and helps us optimize our processes and the resulting solutions.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92" name="Google Shape;192;g1390206d9b7_0_1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390206d9b7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1390206d9b7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please download the app, play around with it, report threats from all over, and if you or your organization is interested in partnering with us please let me know.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Thanks for listening, any questions?</a:t>
            </a:r>
            <a:endParaRPr/>
          </a:p>
        </p:txBody>
      </p:sp>
      <p:sp>
        <p:nvSpPr>
          <p:cNvPr id="202" name="Google Shape;202;g1390206d9b7_0_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b8807b103_0_1294:notes"/>
          <p:cNvSpPr txBox="1"/>
          <p:nvPr>
            <p:ph idx="1" type="body"/>
          </p:nvPr>
        </p:nvSpPr>
        <p:spPr>
          <a:xfrm>
            <a:off x="686233" y="4400176"/>
            <a:ext cx="54855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g11b8807b103_0_1294:notes"/>
          <p:cNvSpPr/>
          <p:nvPr>
            <p:ph idx="2" type="sldImg"/>
          </p:nvPr>
        </p:nvSpPr>
        <p:spPr>
          <a:xfrm>
            <a:off x="1839473" y="1143000"/>
            <a:ext cx="3179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1b8807b103_0_80:notes"/>
          <p:cNvSpPr txBox="1"/>
          <p:nvPr>
            <p:ph idx="1" type="body"/>
          </p:nvPr>
        </p:nvSpPr>
        <p:spPr>
          <a:xfrm>
            <a:off x="686233" y="4400176"/>
            <a:ext cx="54855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STW is an int’l non profit that works alongside communities and organizations around the world to protect surf ecosystems.  </a:t>
            </a:r>
            <a:endParaRPr/>
          </a:p>
          <a:p>
            <a:pPr indent="0" lvl="0" marL="0" rtl="0" algn="l">
              <a:lnSpc>
                <a:spcPct val="100000"/>
              </a:lnSpc>
              <a:spcBef>
                <a:spcPts val="0"/>
              </a:spcBef>
              <a:spcAft>
                <a:spcPts val="0"/>
              </a:spcAft>
              <a:buClr>
                <a:schemeClr val="dk1"/>
              </a:buClr>
              <a:buSzPts val="1200"/>
              <a:buFont typeface="Calibri"/>
              <a:buNone/>
            </a:pPr>
            <a:r>
              <a:rPr lang="en-US"/>
              <a:t>A surf ecosystem is the combination of three factors: the geophysical conditions that make an amazing, unique breaking wave for surfing, the really important habitat for biodiversity provided by these coastal zones, and the human well-being associated with surfing and spending time in the ocean.</a:t>
            </a:r>
            <a:endParaRPr/>
          </a:p>
        </p:txBody>
      </p:sp>
      <p:sp>
        <p:nvSpPr>
          <p:cNvPr id="124" name="Google Shape;124;g11b8807b103_0_80:notes"/>
          <p:cNvSpPr/>
          <p:nvPr>
            <p:ph idx="2" type="sldImg"/>
          </p:nvPr>
        </p:nvSpPr>
        <p:spPr>
          <a:xfrm>
            <a:off x="1839473" y="1143000"/>
            <a:ext cx="3179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29061fa243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g129061fa243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i="1"/>
          </a:p>
          <a:p>
            <a:pPr indent="0" lvl="0" marL="0" rtl="0" algn="l">
              <a:lnSpc>
                <a:spcPct val="100000"/>
              </a:lnSpc>
              <a:spcBef>
                <a:spcPts val="0"/>
              </a:spcBef>
              <a:spcAft>
                <a:spcPts val="0"/>
              </a:spcAft>
              <a:buSzPts val="1400"/>
              <a:buNone/>
            </a:pPr>
            <a:r>
              <a:rPr lang="en-US"/>
              <a:t>Why do we focus on surfing? </a:t>
            </a:r>
            <a:r>
              <a:rPr lang="en-US" sz="1200">
                <a:solidFill>
                  <a:schemeClr val="dk1"/>
                </a:solidFill>
                <a:latin typeface="Calibri"/>
                <a:ea typeface="Calibri"/>
                <a:cs typeface="Calibri"/>
                <a:sym typeface="Calibri"/>
              </a:rPr>
              <a:t> A picture is worth a thousand words. </a:t>
            </a:r>
            <a:r>
              <a:rPr lang="en-US"/>
              <a:t>The ocean provides livelihoods across the world, but beyond that </a:t>
            </a:r>
            <a:r>
              <a:rPr lang="en-US" sz="1200">
                <a:solidFill>
                  <a:schemeClr val="dk1"/>
                </a:solidFill>
                <a:latin typeface="Calibri"/>
                <a:ea typeface="Calibri"/>
                <a:cs typeface="Calibri"/>
                <a:sym typeface="Calibri"/>
              </a:rPr>
              <a:t>it’s also a source of joy and well-being, like in this image, and that is really at the heart of why we’re using surfing as the platform and approach </a:t>
            </a:r>
            <a:r>
              <a:rPr lang="en-US"/>
              <a:t>to</a:t>
            </a:r>
            <a:r>
              <a:rPr lang="en-US" sz="1200">
                <a:solidFill>
                  <a:schemeClr val="dk1"/>
                </a:solidFill>
                <a:latin typeface="Calibri"/>
                <a:ea typeface="Calibri"/>
                <a:cs typeface="Calibri"/>
                <a:sym typeface="Calibri"/>
              </a:rPr>
              <a:t> conservation.  Surfing is also a sport practiced by over 35 million people worldwide in </a:t>
            </a:r>
            <a:r>
              <a:rPr lang="en-US"/>
              <a:t>over 40</a:t>
            </a:r>
            <a:r>
              <a:rPr lang="en-US" sz="1200">
                <a:solidFill>
                  <a:schemeClr val="dk1"/>
                </a:solidFill>
                <a:latin typeface="Calibri"/>
                <a:ea typeface="Calibri"/>
                <a:cs typeface="Calibri"/>
                <a:sym typeface="Calibri"/>
              </a:rPr>
              <a:t> countries, with a collective impact of about $60 billion annually in terms of tourism revenue—-. </a:t>
            </a:r>
            <a:r>
              <a:rPr lang="en-US"/>
              <a:t> So w</a:t>
            </a:r>
            <a:r>
              <a:rPr lang="en-US" sz="1200">
                <a:solidFill>
                  <a:schemeClr val="dk1"/>
                </a:solidFill>
                <a:latin typeface="Calibri"/>
                <a:ea typeface="Calibri"/>
                <a:cs typeface="Calibri"/>
                <a:sym typeface="Calibri"/>
              </a:rPr>
              <a:t>e think that this can be a powerful constituency for marine conservation and the reduction of land-based pollution. When a surfer </a:t>
            </a:r>
            <a:r>
              <a:rPr lang="en-US"/>
              <a:t>experiences their waves covered in trash or gets sick from poor water quality, </a:t>
            </a:r>
            <a:r>
              <a:rPr lang="en-US" sz="1200">
                <a:solidFill>
                  <a:schemeClr val="dk1"/>
                </a:solidFill>
                <a:latin typeface="Calibri"/>
                <a:ea typeface="Calibri"/>
                <a:cs typeface="Calibri"/>
                <a:sym typeface="Calibri"/>
              </a:rPr>
              <a:t>those impacts </a:t>
            </a:r>
            <a:r>
              <a:rPr lang="en-US"/>
              <a:t>are real, so we work to mobilize surfers around the world to protect the surf ecosystems that they love. </a:t>
            </a:r>
            <a:endParaRPr/>
          </a:p>
          <a:p>
            <a:pPr indent="0" lvl="0" marL="0" rtl="0" algn="l">
              <a:lnSpc>
                <a:spcPct val="100000"/>
              </a:lnSpc>
              <a:spcBef>
                <a:spcPts val="0"/>
              </a:spcBef>
              <a:spcAft>
                <a:spcPts val="0"/>
              </a:spcAft>
              <a:buSzPts val="1400"/>
              <a:buNone/>
            </a:pPr>
            <a:r>
              <a:t/>
            </a:r>
            <a:endParaRPr/>
          </a:p>
        </p:txBody>
      </p:sp>
      <p:sp>
        <p:nvSpPr>
          <p:cNvPr id="131" name="Google Shape;131;g129061fa243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1b8807b103_0_405:notes"/>
          <p:cNvSpPr txBox="1"/>
          <p:nvPr>
            <p:ph idx="1" type="body"/>
          </p:nvPr>
        </p:nvSpPr>
        <p:spPr>
          <a:xfrm>
            <a:off x="1006475" y="3740150"/>
            <a:ext cx="8045400" cy="306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 the Save The Waves App, what I’m here to talk about today,  is one of the main tools we use to empower individuals to engage with the issues their communities face. By</a:t>
            </a:r>
            <a:r>
              <a:rPr lang="en-US" sz="1200">
                <a:solidFill>
                  <a:schemeClr val="dk1"/>
                </a:solidFill>
                <a:latin typeface="Calibri"/>
                <a:ea typeface="Calibri"/>
                <a:cs typeface="Calibri"/>
                <a:sym typeface="Calibri"/>
              </a:rPr>
              <a:t> </a:t>
            </a:r>
            <a:r>
              <a:rPr lang="en-US"/>
              <a:t>harnessing </a:t>
            </a:r>
            <a:r>
              <a:rPr lang="en-US" sz="1200">
                <a:solidFill>
                  <a:schemeClr val="dk1"/>
                </a:solidFill>
                <a:latin typeface="Calibri"/>
                <a:ea typeface="Calibri"/>
                <a:cs typeface="Calibri"/>
                <a:sym typeface="Calibri"/>
              </a:rPr>
              <a:t>the network of the 35M+ surfers in the world, we’ve created a really easy platform for those </a:t>
            </a:r>
            <a:r>
              <a:rPr lang="en-US"/>
              <a:t>who</a:t>
            </a:r>
            <a:r>
              <a:rPr lang="en-US" sz="1200">
                <a:solidFill>
                  <a:schemeClr val="dk1"/>
                </a:solidFill>
                <a:latin typeface="Calibri"/>
                <a:ea typeface="Calibri"/>
                <a:cs typeface="Calibri"/>
                <a:sym typeface="Calibri"/>
              </a:rPr>
              <a:t> are so motivated to take care and steward of these places easily. Su</a:t>
            </a:r>
            <a:r>
              <a:rPr lang="en-US"/>
              <a:t>rfers also frequent some of the most difficult to access places </a:t>
            </a:r>
            <a:r>
              <a:rPr lang="en-US" sz="1200">
                <a:solidFill>
                  <a:schemeClr val="dk1"/>
                </a:solidFill>
                <a:latin typeface="Calibri"/>
                <a:ea typeface="Calibri"/>
                <a:cs typeface="Calibri"/>
                <a:sym typeface="Calibri"/>
              </a:rPr>
              <a:t>in the world </a:t>
            </a:r>
            <a:r>
              <a:rPr lang="en-US"/>
              <a:t>searching for waves,</a:t>
            </a:r>
            <a:r>
              <a:rPr lang="en-US" sz="1200">
                <a:solidFill>
                  <a:schemeClr val="dk1"/>
                </a:solidFill>
                <a:latin typeface="Calibri"/>
                <a:ea typeface="Calibri"/>
                <a:cs typeface="Calibri"/>
                <a:sym typeface="Calibri"/>
              </a:rPr>
              <a:t> and most of them </a:t>
            </a:r>
            <a:r>
              <a:rPr lang="en-US"/>
              <a:t>carry a phone in their pocket at all times</a:t>
            </a:r>
            <a:r>
              <a:rPr lang="en-US" sz="1200">
                <a:solidFill>
                  <a:schemeClr val="dk1"/>
                </a:solidFill>
                <a:latin typeface="Calibri"/>
                <a:ea typeface="Calibri"/>
                <a:cs typeface="Calibri"/>
                <a:sym typeface="Calibri"/>
              </a:rPr>
              <a:t>,</a:t>
            </a:r>
            <a:r>
              <a:rPr lang="en-US"/>
              <a:t> so combining this simple data collection with t</a:t>
            </a:r>
            <a:r>
              <a:rPr lang="en-US" sz="1200">
                <a:solidFill>
                  <a:schemeClr val="dk1"/>
                </a:solidFill>
                <a:latin typeface="Calibri"/>
                <a:ea typeface="Calibri"/>
                <a:cs typeface="Calibri"/>
                <a:sym typeface="Calibri"/>
              </a:rPr>
              <a:t>he</a:t>
            </a:r>
            <a:r>
              <a:rPr lang="en-US"/>
              <a:t> </a:t>
            </a:r>
            <a:r>
              <a:rPr lang="en-US" sz="1200">
                <a:solidFill>
                  <a:schemeClr val="dk1"/>
                </a:solidFill>
                <a:latin typeface="Calibri"/>
                <a:ea typeface="Calibri"/>
                <a:cs typeface="Calibri"/>
                <a:sym typeface="Calibri"/>
              </a:rPr>
              <a:t> incentive of wanting to protect these places,</a:t>
            </a:r>
            <a:r>
              <a:rPr lang="en-US"/>
              <a:t> we get a dedicated stakeholder group of </a:t>
            </a:r>
            <a:r>
              <a:rPr lang="en-US" sz="1200">
                <a:solidFill>
                  <a:schemeClr val="dk1"/>
                </a:solidFill>
                <a:latin typeface="Calibri"/>
                <a:ea typeface="Calibri"/>
                <a:cs typeface="Calibri"/>
                <a:sym typeface="Calibri"/>
              </a:rPr>
              <a:t>citizen scien</a:t>
            </a:r>
            <a:r>
              <a:rPr lang="en-US"/>
              <a:t>tist</a:t>
            </a:r>
            <a:r>
              <a:rPr lang="en-US" sz="1200">
                <a:solidFill>
                  <a:schemeClr val="dk1"/>
                </a:solidFill>
                <a:latin typeface="Calibri"/>
                <a:ea typeface="Calibri"/>
                <a:cs typeface="Calibri"/>
                <a:sym typeface="Calibri"/>
              </a:rPr>
              <a:t> for documenting and </a:t>
            </a:r>
            <a:r>
              <a:rPr lang="en-US"/>
              <a:t>responding to </a:t>
            </a:r>
            <a:r>
              <a:rPr lang="en-US" sz="1200">
                <a:solidFill>
                  <a:schemeClr val="dk1"/>
                </a:solidFill>
                <a:latin typeface="Calibri"/>
                <a:ea typeface="Calibri"/>
                <a:cs typeface="Calibri"/>
                <a:sym typeface="Calibri"/>
              </a:rPr>
              <a:t>threats around </a:t>
            </a:r>
            <a:r>
              <a:rPr lang="en-US"/>
              <a:t>coastal issues.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While there are quite a few apps to report specifically trash the STW App is more of a coastal alert and monitoring system. The App identifies the issue before any action is taken and mobilizes individuals or partner organizations to address it. To successfully achieve this, we focus heavily on accessibility and simplifying the steps to make a report, as well as making data flows seamless and fast. So we've made the App available in 4 languages (eng,span,port,french), built it both for Apple ios and android operating systems, and a report takes under 1 min to be completed and our partners can receive real-time alerts of reports in their area.</a:t>
            </a:r>
            <a:endParaRPr/>
          </a:p>
        </p:txBody>
      </p:sp>
      <p:sp>
        <p:nvSpPr>
          <p:cNvPr id="139" name="Google Shape;139;g11b8807b103_0_405:notes"/>
          <p:cNvSpPr/>
          <p:nvPr>
            <p:ph idx="2" type="sldImg"/>
          </p:nvPr>
        </p:nvSpPr>
        <p:spPr>
          <a:xfrm>
            <a:off x="2698750" y="971550"/>
            <a:ext cx="4660800" cy="262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3910efd5e7_0_0:notes"/>
          <p:cNvSpPr txBox="1"/>
          <p:nvPr>
            <p:ph idx="1" type="body"/>
          </p:nvPr>
        </p:nvSpPr>
        <p:spPr>
          <a:xfrm>
            <a:off x="686233" y="4400176"/>
            <a:ext cx="54855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g13910efd5e7_0_0:notes"/>
          <p:cNvSpPr/>
          <p:nvPr>
            <p:ph idx="2" type="sldImg"/>
          </p:nvPr>
        </p:nvSpPr>
        <p:spPr>
          <a:xfrm>
            <a:off x="1839473" y="1143000"/>
            <a:ext cx="3179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1b8807b103_0_6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our partners on the ground help us respond to reports all around the world</a:t>
            </a:r>
            <a:endParaRPr/>
          </a:p>
          <a:p>
            <a:pPr indent="-317500" lvl="0" marL="457200" rtl="0" algn="l">
              <a:lnSpc>
                <a:spcPct val="100000"/>
              </a:lnSpc>
              <a:spcBef>
                <a:spcPts val="0"/>
              </a:spcBef>
              <a:spcAft>
                <a:spcPts val="0"/>
              </a:spcAft>
              <a:buSzPts val="1400"/>
              <a:buChar char="-"/>
            </a:pPr>
            <a:r>
              <a:rPr lang="en-US"/>
              <a:t>from cleaning up hard to access places, like in this image, to advocating for cleaner waters, better sea level rise adaptation </a:t>
            </a:r>
            <a:r>
              <a:rPr lang="en-US"/>
              <a:t>strategies</a:t>
            </a:r>
            <a:r>
              <a:rPr lang="en-US"/>
              <a:t> and reducing climate vulnerabilities, our partners make app reports actionable</a:t>
            </a:r>
            <a:endParaRPr/>
          </a:p>
          <a:p>
            <a:pPr indent="-317500" lvl="0" marL="457200" rtl="0" algn="l">
              <a:lnSpc>
                <a:spcPct val="100000"/>
              </a:lnSpc>
              <a:spcBef>
                <a:spcPts val="0"/>
              </a:spcBef>
              <a:spcAft>
                <a:spcPts val="0"/>
              </a:spcAft>
              <a:buSzPts val="1400"/>
              <a:buChar char="-"/>
            </a:pPr>
            <a:r>
              <a:rPr lang="en-US"/>
              <a:t>we are constantly building new partnerships and </a:t>
            </a:r>
            <a:r>
              <a:rPr lang="en-US"/>
              <a:t>alliances</a:t>
            </a:r>
            <a:r>
              <a:rPr lang="en-US"/>
              <a:t> to collaborate and make this app a more valuable resources for individuals, organizations and communities </a:t>
            </a:r>
            <a:endParaRPr/>
          </a:p>
        </p:txBody>
      </p:sp>
      <p:sp>
        <p:nvSpPr>
          <p:cNvPr id="152" name="Google Shape;152;g11b8807b103_0_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390206d9b7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The App’s Take Action option links users and partners with existing resources that they can follow to take their impact one step further, such as conducting a brand audit at their next cleanup, or signing up for a cleanup event, to name a few. We strive to continue building this resource library so that we can activate more of our user base through impactful initiatives.</a:t>
            </a:r>
            <a:endParaRPr/>
          </a:p>
          <a:p>
            <a:pPr indent="-317500" lvl="0" marL="457200" rtl="0" algn="l">
              <a:lnSpc>
                <a:spcPct val="100000"/>
              </a:lnSpc>
              <a:spcBef>
                <a:spcPts val="0"/>
              </a:spcBef>
              <a:spcAft>
                <a:spcPts val="0"/>
              </a:spcAft>
              <a:buSzPts val="1400"/>
              <a:buChar char="-"/>
            </a:pPr>
            <a:r>
              <a:rPr lang="en-US"/>
              <a:t>Similarly, we try to share our data with as many initiatives as possible, such as the GGGI or the international waste platform’s database. The data is open access on our website, but we also work proactively to find new initiatives where it can be helpful.</a:t>
            </a:r>
            <a:endParaRPr/>
          </a:p>
          <a:p>
            <a:pPr indent="0" lvl="0" marL="0" rtl="0" algn="l">
              <a:lnSpc>
                <a:spcPct val="100000"/>
              </a:lnSpc>
              <a:spcBef>
                <a:spcPts val="0"/>
              </a:spcBef>
              <a:spcAft>
                <a:spcPts val="0"/>
              </a:spcAft>
              <a:buSzPts val="1400"/>
              <a:buNone/>
            </a:pPr>
            <a:r>
              <a:rPr lang="en-US"/>
              <a:t> </a:t>
            </a:r>
            <a:endParaRPr/>
          </a:p>
        </p:txBody>
      </p:sp>
      <p:sp>
        <p:nvSpPr>
          <p:cNvPr id="162" name="Google Shape;162;g1390206d9b7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390206d9b7_0_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Lastly, our strongest connection with communities is found through our conservation programs at STW, namely the World Surfing Reserves and Surfing Protected Area Networks programs. The World Surfing Reserves program is</a:t>
            </a:r>
            <a:r>
              <a:rPr lang="en-US" sz="1100"/>
              <a:t> STW’s </a:t>
            </a:r>
            <a:r>
              <a:rPr lang="en-US" sz="1100">
                <a:highlight>
                  <a:srgbClr val="FFFFFF"/>
                </a:highlight>
                <a:latin typeface="Arial"/>
                <a:ea typeface="Arial"/>
                <a:cs typeface="Arial"/>
                <a:sym typeface="Arial"/>
              </a:rPr>
              <a:t> flagship program proactively identifies, designates and preserves outstanding waves, surf zones and their surrounding environments around the world.  WSRs represent a global network of designated surfing reserves that are managed, implemented, and protected by local communities. Surf Protected Area Networks were developed as a response to the added demand to protect waves in coastal communities once a WSR is designated, and follow a 6 steps process where we engage communities and work together to advocate and designate protected areas. </a:t>
            </a:r>
            <a:endParaRPr sz="1100"/>
          </a:p>
          <a:p>
            <a:pPr indent="-317500" lvl="0" marL="457200" rtl="0" algn="l">
              <a:lnSpc>
                <a:spcPct val="100000"/>
              </a:lnSpc>
              <a:spcBef>
                <a:spcPts val="0"/>
              </a:spcBef>
              <a:spcAft>
                <a:spcPts val="0"/>
              </a:spcAft>
              <a:buSzPts val="1400"/>
              <a:buChar char="-"/>
            </a:pPr>
            <a:r>
              <a:rPr lang="en-US"/>
              <a:t>For both of these programs, we work closely with local groups and protected area managers in the outreach stage to position the STW App as a tool for everyday surfers and beach goers to support the protected area or WSR’s mission of protecting their coast. We also work with them to respond to some of these issues and create campaigns to map threats in specific areas, as well as monitor the most pressing environmental issues to their communities. </a:t>
            </a:r>
            <a:endParaRPr/>
          </a:p>
          <a:p>
            <a:pPr indent="-317500" lvl="0" marL="457200" rtl="0" algn="l">
              <a:lnSpc>
                <a:spcPct val="100000"/>
              </a:lnSpc>
              <a:spcBef>
                <a:spcPts val="0"/>
              </a:spcBef>
              <a:spcAft>
                <a:spcPts val="0"/>
              </a:spcAft>
              <a:buSzPts val="1400"/>
              <a:buChar char="-"/>
            </a:pPr>
            <a:r>
              <a:rPr lang="en-US"/>
              <a:t>This image here shows the Santa Cruz WSR in California. In this WSR, we’ve successfully mapped trash along the San Lorenzo river leading to continuous campaigns from local groups alongside the WSR to remove accumulated trash before every winter season starts – reducing the amount of debris that reaches the ocean. We’ve also mapped other coastal threats, like coastal erosion, and shared these maps with the City of Santa Cruz to aid in the coastal resilience planning process. We have 2 other WSRs in the NE Pacific where our partnerships are strong, which are in Bahia de Todos Santos, in Ensenada, Mexico, and in Malibu in California. </a:t>
            </a:r>
            <a:endParaRPr/>
          </a:p>
          <a:p>
            <a:pPr indent="-317500" lvl="0" marL="457200" rtl="0" algn="l">
              <a:lnSpc>
                <a:spcPct val="100000"/>
              </a:lnSpc>
              <a:spcBef>
                <a:spcPts val="0"/>
              </a:spcBef>
              <a:spcAft>
                <a:spcPts val="0"/>
              </a:spcAft>
              <a:buSzPts val="1400"/>
              <a:buChar char="-"/>
            </a:pPr>
            <a:r>
              <a:rPr lang="en-US"/>
              <a:t>We are also using the App as a tool to identify threats that can be addressed by the WSR stewardship fund, which provides WSRs with resources to tackle some of these issues as per their local stewardship plans. After the fact, we will be using the App to monitor the impact that the project had in reducing the initial threat. </a:t>
            </a:r>
            <a:endParaRPr/>
          </a:p>
          <a:p>
            <a:pPr indent="0" lvl="0" marL="0" rtl="0" algn="l">
              <a:lnSpc>
                <a:spcPct val="100000"/>
              </a:lnSpc>
              <a:spcBef>
                <a:spcPts val="0"/>
              </a:spcBef>
              <a:spcAft>
                <a:spcPts val="0"/>
              </a:spcAft>
              <a:buSzPts val="1400"/>
              <a:buNone/>
            </a:pPr>
            <a:r>
              <a:t/>
            </a:r>
            <a:endParaRPr/>
          </a:p>
        </p:txBody>
      </p:sp>
      <p:sp>
        <p:nvSpPr>
          <p:cNvPr id="171" name="Google Shape;171;g1390206d9b7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3910efd5e7_0_50:notes"/>
          <p:cNvSpPr txBox="1"/>
          <p:nvPr>
            <p:ph idx="1" type="body"/>
          </p:nvPr>
        </p:nvSpPr>
        <p:spPr>
          <a:xfrm>
            <a:off x="686233" y="4400176"/>
            <a:ext cx="54855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STW App’s next steps are charted by our successes thus far. We have carried out stewardship projects in Mexico, Peru and Fiji, working closely with community members who reported an issue on the app,  to clean up remote islands, educated both youth and adults on the environment, and supported basic waste management infrastructure.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Our next steps focus on creating more partnerships to respond and maximize the app’s impact, as well as creating a platform where stewardship projects can be funded directly and the app can be the connection between boots on the ground and concerned coastal users. We want to empower local leaders and their communities to do the work they want to do, and leverage this technology to do so. We are currently piloting this fund in World Surfing Reserves, where the App is a central point to identifying and monitoring issues they face, and in helping us design solutions that will tackle the root cause of pollution (or whatever issue they are addressing) in the long term. </a:t>
            </a:r>
            <a:endParaRPr/>
          </a:p>
        </p:txBody>
      </p:sp>
      <p:sp>
        <p:nvSpPr>
          <p:cNvPr id="181" name="Google Shape;181;g13910efd5e7_0_50:notes"/>
          <p:cNvSpPr/>
          <p:nvPr>
            <p:ph idx="2" type="sldImg"/>
          </p:nvPr>
        </p:nvSpPr>
        <p:spPr>
          <a:xfrm>
            <a:off x="1839473" y="1143000"/>
            <a:ext cx="31791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5" name="Shape 15"/>
        <p:cNvGrpSpPr/>
        <p:nvPr/>
      </p:nvGrpSpPr>
      <p:grpSpPr>
        <a:xfrm>
          <a:off x="0" y="0"/>
          <a:ext cx="0" cy="0"/>
          <a:chOff x="0" y="0"/>
          <a:chExt cx="0" cy="0"/>
        </a:xfrm>
      </p:grpSpPr>
      <p:sp>
        <p:nvSpPr>
          <p:cNvPr id="16" name="Google Shape;16;p12"/>
          <p:cNvSpPr txBox="1"/>
          <p:nvPr>
            <p:ph type="title"/>
          </p:nvPr>
        </p:nvSpPr>
        <p:spPr>
          <a:xfrm>
            <a:off x="3004403" y="2170020"/>
            <a:ext cx="3135193" cy="375744"/>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lt1"/>
              </a:buClr>
              <a:buSzPts val="1400"/>
              <a:buFont typeface="Avenir"/>
              <a:buNone/>
              <a:defRPr b="1" i="0" sz="2713">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2"/>
          <p:cNvSpPr txBox="1"/>
          <p:nvPr>
            <p:ph idx="1" type="body"/>
          </p:nvPr>
        </p:nvSpPr>
        <p:spPr>
          <a:xfrm>
            <a:off x="439536" y="2248684"/>
            <a:ext cx="8264928" cy="164917"/>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0"/>
              </a:spcBef>
              <a:spcAft>
                <a:spcPts val="0"/>
              </a:spcAft>
              <a:buClr>
                <a:schemeClr val="dk1"/>
              </a:buClr>
              <a:buSzPts val="1400"/>
              <a:buNone/>
              <a:defRPr b="1" i="0" sz="1191">
                <a:solidFill>
                  <a:schemeClr val="dk1"/>
                </a:solidFill>
                <a:latin typeface="Avenir"/>
                <a:ea typeface="Avenir"/>
                <a:cs typeface="Avenir"/>
                <a:sym typeface="Avenir"/>
              </a:defRPr>
            </a:lvl1pPr>
            <a:lvl2pPr indent="-228600" lvl="1" marL="914400" algn="l">
              <a:lnSpc>
                <a:spcPct val="90000"/>
              </a:lnSpc>
              <a:spcBef>
                <a:spcPts val="0"/>
              </a:spcBef>
              <a:spcAft>
                <a:spcPts val="0"/>
              </a:spcAft>
              <a:buClr>
                <a:schemeClr val="dk1"/>
              </a:buClr>
              <a:buSzPts val="1400"/>
              <a:buNone/>
              <a:defRPr/>
            </a:lvl2pPr>
            <a:lvl3pPr indent="-228600" lvl="2" marL="1371600" algn="l">
              <a:lnSpc>
                <a:spcPct val="90000"/>
              </a:lnSpc>
              <a:spcBef>
                <a:spcPts val="0"/>
              </a:spcBef>
              <a:spcAft>
                <a:spcPts val="0"/>
              </a:spcAft>
              <a:buClr>
                <a:schemeClr val="dk1"/>
              </a:buClr>
              <a:buSzPts val="1400"/>
              <a:buNone/>
              <a:defRPr/>
            </a:lvl3pPr>
            <a:lvl4pPr indent="-228600" lvl="3" marL="1828800" algn="l">
              <a:lnSpc>
                <a:spcPct val="90000"/>
              </a:lnSpc>
              <a:spcBef>
                <a:spcPts val="0"/>
              </a:spcBef>
              <a:spcAft>
                <a:spcPts val="0"/>
              </a:spcAft>
              <a:buClr>
                <a:schemeClr val="dk1"/>
              </a:buClr>
              <a:buSzPts val="1400"/>
              <a:buNone/>
              <a:defRPr/>
            </a:lvl4pPr>
            <a:lvl5pPr indent="-228600" lvl="4" marL="2286000" algn="l">
              <a:lnSpc>
                <a:spcPct val="90000"/>
              </a:lnSpc>
              <a:spcBef>
                <a:spcPts val="0"/>
              </a:spcBef>
              <a:spcAft>
                <a:spcPts val="0"/>
              </a:spcAft>
              <a:buClr>
                <a:schemeClr val="dk1"/>
              </a:buClr>
              <a:buSzPts val="1400"/>
              <a:buNone/>
              <a:defRPr/>
            </a:lvl5pPr>
            <a:lvl6pPr indent="-228600" lvl="5" marL="2743200" algn="l">
              <a:lnSpc>
                <a:spcPct val="90000"/>
              </a:lnSpc>
              <a:spcBef>
                <a:spcPts val="0"/>
              </a:spcBef>
              <a:spcAft>
                <a:spcPts val="0"/>
              </a:spcAft>
              <a:buClr>
                <a:schemeClr val="dk1"/>
              </a:buClr>
              <a:buSzPts val="1400"/>
              <a:buNone/>
              <a:defRPr/>
            </a:lvl6pPr>
            <a:lvl7pPr indent="-228600" lvl="6" marL="3200400" algn="l">
              <a:lnSpc>
                <a:spcPct val="90000"/>
              </a:lnSpc>
              <a:spcBef>
                <a:spcPts val="0"/>
              </a:spcBef>
              <a:spcAft>
                <a:spcPts val="0"/>
              </a:spcAft>
              <a:buClr>
                <a:schemeClr val="dk1"/>
              </a:buClr>
              <a:buSzPts val="1400"/>
              <a:buNone/>
              <a:defRPr/>
            </a:lvl7pPr>
            <a:lvl8pPr indent="-228600" lvl="7" marL="3657600" algn="l">
              <a:lnSpc>
                <a:spcPct val="90000"/>
              </a:lnSpc>
              <a:spcBef>
                <a:spcPts val="0"/>
              </a:spcBef>
              <a:spcAft>
                <a:spcPts val="0"/>
              </a:spcAft>
              <a:buClr>
                <a:schemeClr val="dk1"/>
              </a:buClr>
              <a:buSzPts val="1400"/>
              <a:buNone/>
              <a:defRPr/>
            </a:lvl8pPr>
            <a:lvl9pPr indent="-228600" lvl="8" marL="4114800" algn="l">
              <a:lnSpc>
                <a:spcPct val="90000"/>
              </a:lnSpc>
              <a:spcBef>
                <a:spcPts val="0"/>
              </a:spcBef>
              <a:spcAft>
                <a:spcPts val="0"/>
              </a:spcAft>
              <a:buClr>
                <a:schemeClr val="dk1"/>
              </a:buClr>
              <a:buSzPts val="1400"/>
              <a:buNone/>
              <a:defRPr/>
            </a:lvl9pPr>
          </a:lstStyle>
          <a:p/>
        </p:txBody>
      </p:sp>
      <p:sp>
        <p:nvSpPr>
          <p:cNvPr id="18" name="Google Shape;18;p12"/>
          <p:cNvSpPr txBox="1"/>
          <p:nvPr>
            <p:ph idx="11" type="ftr"/>
          </p:nvPr>
        </p:nvSpPr>
        <p:spPr>
          <a:xfrm>
            <a:off x="3108960" y="4783455"/>
            <a:ext cx="2926080" cy="1384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888888"/>
              </a:buClr>
              <a:buSzPts val="1400"/>
              <a:buFont typeface="Calibri"/>
              <a:buNone/>
              <a:defRPr>
                <a:solidFill>
                  <a:srgbClr val="888888"/>
                </a:solidFil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9" name="Google Shape;19;p12"/>
          <p:cNvSpPr txBox="1"/>
          <p:nvPr>
            <p:ph idx="10" type="dt"/>
          </p:nvPr>
        </p:nvSpPr>
        <p:spPr>
          <a:xfrm>
            <a:off x="457200" y="4783455"/>
            <a:ext cx="2103120" cy="13849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888888"/>
              </a:buClr>
              <a:buSzPts val="1400"/>
              <a:buFont typeface="Calibri"/>
              <a:buNone/>
              <a:defRPr>
                <a:solidFill>
                  <a:srgbClr val="888888"/>
                </a:solidFil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20" name="Google Shape;20;p12"/>
          <p:cNvSpPr txBox="1"/>
          <p:nvPr>
            <p:ph idx="12" type="sldNum"/>
          </p:nvPr>
        </p:nvSpPr>
        <p:spPr>
          <a:xfrm>
            <a:off x="6583680" y="4783455"/>
            <a:ext cx="2103120" cy="138499"/>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19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4"/>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4"/>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65" name="Google Shape;65;p1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8" name="Shape 68"/>
        <p:cNvGrpSpPr/>
        <p:nvPr/>
      </p:nvGrpSpPr>
      <p:grpSpPr>
        <a:xfrm>
          <a:off x="0" y="0"/>
          <a:ext cx="0" cy="0"/>
          <a:chOff x="0" y="0"/>
          <a:chExt cx="0" cy="0"/>
        </a:xfrm>
      </p:grpSpPr>
      <p:sp>
        <p:nvSpPr>
          <p:cNvPr id="69" name="Google Shape;69;p15"/>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5"/>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 name="Google Shape;71;p15"/>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2" name="Google Shape;72;p1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5" name="Shape 75"/>
        <p:cNvGrpSpPr/>
        <p:nvPr/>
      </p:nvGrpSpPr>
      <p:grpSpPr>
        <a:xfrm>
          <a:off x="0" y="0"/>
          <a:ext cx="0" cy="0"/>
          <a:chOff x="0" y="0"/>
          <a:chExt cx="0" cy="0"/>
        </a:xfrm>
      </p:grpSpPr>
      <p:sp>
        <p:nvSpPr>
          <p:cNvPr id="76" name="Google Shape;76;p16"/>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6"/>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78" name="Google Shape;78;p16"/>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9" name="Google Shape;79;p16"/>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80" name="Google Shape;80;p16"/>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1" name="Google Shape;81;p1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 name="Shape 84"/>
        <p:cNvGrpSpPr/>
        <p:nvPr/>
      </p:nvGrpSpPr>
      <p:grpSpPr>
        <a:xfrm>
          <a:off x="0" y="0"/>
          <a:ext cx="0" cy="0"/>
          <a:chOff x="0" y="0"/>
          <a:chExt cx="0" cy="0"/>
        </a:xfrm>
      </p:grpSpPr>
      <p:sp>
        <p:nvSpPr>
          <p:cNvPr id="85" name="Google Shape;85;p1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9" name="Shape 89"/>
        <p:cNvGrpSpPr/>
        <p:nvPr/>
      </p:nvGrpSpPr>
      <p:grpSpPr>
        <a:xfrm>
          <a:off x="0" y="0"/>
          <a:ext cx="0" cy="0"/>
          <a:chOff x="0" y="0"/>
          <a:chExt cx="0" cy="0"/>
        </a:xfrm>
      </p:grpSpPr>
      <p:sp>
        <p:nvSpPr>
          <p:cNvPr id="90" name="Google Shape;90;p18"/>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8"/>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92" name="Google Shape;92;p18"/>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93" name="Google Shape;93;p1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 name="Shape 96"/>
        <p:cNvGrpSpPr/>
        <p:nvPr/>
      </p:nvGrpSpPr>
      <p:grpSpPr>
        <a:xfrm>
          <a:off x="0" y="0"/>
          <a:ext cx="0" cy="0"/>
          <a:chOff x="0" y="0"/>
          <a:chExt cx="0" cy="0"/>
        </a:xfrm>
      </p:grpSpPr>
      <p:sp>
        <p:nvSpPr>
          <p:cNvPr id="97" name="Google Shape;97;p19"/>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9"/>
          <p:cNvSpPr/>
          <p:nvPr>
            <p:ph idx="2" type="pic"/>
          </p:nvPr>
        </p:nvSpPr>
        <p:spPr>
          <a:xfrm>
            <a:off x="3887391" y="740569"/>
            <a:ext cx="4629150" cy="3655219"/>
          </a:xfrm>
          <a:prstGeom prst="rect">
            <a:avLst/>
          </a:prstGeom>
          <a:noFill/>
          <a:ln>
            <a:noFill/>
          </a:ln>
        </p:spPr>
      </p:sp>
      <p:sp>
        <p:nvSpPr>
          <p:cNvPr id="99" name="Google Shape;99;p19"/>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00" name="Google Shape;100;p1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3" name="Shape 103"/>
        <p:cNvGrpSpPr/>
        <p:nvPr/>
      </p:nvGrpSpPr>
      <p:grpSpPr>
        <a:xfrm>
          <a:off x="0" y="0"/>
          <a:ext cx="0" cy="0"/>
          <a:chOff x="0" y="0"/>
          <a:chExt cx="0" cy="0"/>
        </a:xfrm>
      </p:grpSpPr>
      <p:sp>
        <p:nvSpPr>
          <p:cNvPr id="104" name="Google Shape;104;p20"/>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0"/>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6" name="Google Shape;106;p2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2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9" name="Shape 109"/>
        <p:cNvGrpSpPr/>
        <p:nvPr/>
      </p:nvGrpSpPr>
      <p:grpSpPr>
        <a:xfrm>
          <a:off x="0" y="0"/>
          <a:ext cx="0" cy="0"/>
          <a:chOff x="0" y="0"/>
          <a:chExt cx="0" cy="0"/>
        </a:xfrm>
      </p:grpSpPr>
      <p:sp>
        <p:nvSpPr>
          <p:cNvPr id="110" name="Google Shape;110;p21"/>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1"/>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2" name="Google Shape;112;p2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2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2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21" name="Shape 21"/>
        <p:cNvGrpSpPr/>
        <p:nvPr/>
      </p:nvGrpSpPr>
      <p:grpSpPr>
        <a:xfrm>
          <a:off x="0" y="0"/>
          <a:ext cx="0" cy="0"/>
          <a:chOff x="0" y="0"/>
          <a:chExt cx="0" cy="0"/>
        </a:xfrm>
      </p:grpSpPr>
      <p:sp>
        <p:nvSpPr>
          <p:cNvPr id="22" name="Google Shape;22;g127b0bfbd16_0_58"/>
          <p:cNvSpPr txBox="1"/>
          <p:nvPr>
            <p:ph type="title"/>
          </p:nvPr>
        </p:nvSpPr>
        <p:spPr>
          <a:xfrm>
            <a:off x="3004403" y="2170019"/>
            <a:ext cx="3135300" cy="4302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200"/>
              <a:buNone/>
              <a:defRPr b="1" i="0" sz="3400">
                <a:solidFill>
                  <a:schemeClr val="lt1"/>
                </a:solidFill>
                <a:latin typeface="Arial"/>
                <a:ea typeface="Arial"/>
                <a:cs typeface="Arial"/>
                <a:sym typeface="Aria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23" name="Google Shape;23;g127b0bfbd16_0_58"/>
          <p:cNvSpPr txBox="1"/>
          <p:nvPr>
            <p:ph idx="1" type="body"/>
          </p:nvPr>
        </p:nvSpPr>
        <p:spPr>
          <a:xfrm>
            <a:off x="439535" y="2248684"/>
            <a:ext cx="8265000" cy="15357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200"/>
              <a:buNone/>
              <a:defRPr b="1" i="0" sz="1500">
                <a:solidFill>
                  <a:schemeClr val="dk1"/>
                </a:solidFill>
                <a:latin typeface="Arial"/>
                <a:ea typeface="Arial"/>
                <a:cs typeface="Arial"/>
                <a:sym typeface="Arial"/>
              </a:defRPr>
            </a:lvl1pPr>
            <a:lvl2pPr indent="-228600" lvl="1" marL="914400" algn="l">
              <a:lnSpc>
                <a:spcPct val="100000"/>
              </a:lnSpc>
              <a:spcBef>
                <a:spcPts val="0"/>
              </a:spcBef>
              <a:spcAft>
                <a:spcPts val="0"/>
              </a:spcAft>
              <a:buSzPts val="1200"/>
              <a:buNone/>
              <a:defRPr/>
            </a:lvl2pPr>
            <a:lvl3pPr indent="-228600" lvl="2" marL="1371600" algn="l">
              <a:lnSpc>
                <a:spcPct val="100000"/>
              </a:lnSpc>
              <a:spcBef>
                <a:spcPts val="0"/>
              </a:spcBef>
              <a:spcAft>
                <a:spcPts val="0"/>
              </a:spcAft>
              <a:buSzPts val="12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200"/>
              <a:buNone/>
              <a:defRPr/>
            </a:lvl5pPr>
            <a:lvl6pPr indent="-228600" lvl="5" marL="2743200" algn="l">
              <a:lnSpc>
                <a:spcPct val="100000"/>
              </a:lnSpc>
              <a:spcBef>
                <a:spcPts val="0"/>
              </a:spcBef>
              <a:spcAft>
                <a:spcPts val="0"/>
              </a:spcAft>
              <a:buSzPts val="1200"/>
              <a:buNone/>
              <a:defRPr/>
            </a:lvl6pPr>
            <a:lvl7pPr indent="-228600" lvl="6" marL="3200400" algn="l">
              <a:lnSpc>
                <a:spcPct val="100000"/>
              </a:lnSpc>
              <a:spcBef>
                <a:spcPts val="0"/>
              </a:spcBef>
              <a:spcAft>
                <a:spcPts val="0"/>
              </a:spcAft>
              <a:buSzPts val="1200"/>
              <a:buNone/>
              <a:defRPr/>
            </a:lvl7pPr>
            <a:lvl8pPr indent="-228600" lvl="7" marL="3657600" algn="l">
              <a:lnSpc>
                <a:spcPct val="100000"/>
              </a:lnSpc>
              <a:spcBef>
                <a:spcPts val="0"/>
              </a:spcBef>
              <a:spcAft>
                <a:spcPts val="0"/>
              </a:spcAft>
              <a:buSzPts val="1200"/>
              <a:buNone/>
              <a:defRPr/>
            </a:lvl8pPr>
            <a:lvl9pPr indent="-228600" lvl="8" marL="4114800" algn="l">
              <a:lnSpc>
                <a:spcPct val="100000"/>
              </a:lnSpc>
              <a:spcBef>
                <a:spcPts val="0"/>
              </a:spcBef>
              <a:spcAft>
                <a:spcPts val="0"/>
              </a:spcAft>
              <a:buSzPts val="1200"/>
              <a:buNone/>
              <a:defRPr/>
            </a:lvl9pPr>
          </a:lstStyle>
          <a:p/>
        </p:txBody>
      </p:sp>
      <p:sp>
        <p:nvSpPr>
          <p:cNvPr id="24" name="Google Shape;24;g127b0bfbd16_0_58"/>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200"/>
              <a:buNone/>
              <a:defRPr>
                <a:solidFill>
                  <a:srgbClr val="888888"/>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25" name="Google Shape;25;g127b0bfbd16_0_58"/>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200"/>
              <a:buNone/>
              <a:defRPr>
                <a:solidFill>
                  <a:srgbClr val="888888"/>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26" name="Google Shape;26;g127b0bfbd16_0_58"/>
          <p:cNvSpPr txBox="1"/>
          <p:nvPr>
            <p:ph idx="12" type="sldNum"/>
          </p:nvPr>
        </p:nvSpPr>
        <p:spPr>
          <a:xfrm>
            <a:off x="6583680" y="4783455"/>
            <a:ext cx="2103000" cy="231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10"/>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0" name="Google Shape;30;p1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OBJECT_1">
    <p:spTree>
      <p:nvGrpSpPr>
        <p:cNvPr id="33" name="Shape 33"/>
        <p:cNvGrpSpPr/>
        <p:nvPr/>
      </p:nvGrpSpPr>
      <p:grpSpPr>
        <a:xfrm>
          <a:off x="0" y="0"/>
          <a:ext cx="0" cy="0"/>
          <a:chOff x="0" y="0"/>
          <a:chExt cx="0" cy="0"/>
        </a:xfrm>
      </p:grpSpPr>
      <p:sp>
        <p:nvSpPr>
          <p:cNvPr id="34" name="Google Shape;34;g13910efd5e7_0_91"/>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200"/>
              <a:buNone/>
              <a:defRPr>
                <a:solidFill>
                  <a:srgbClr val="888888"/>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35" name="Google Shape;35;g13910efd5e7_0_91"/>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200"/>
              <a:buNone/>
              <a:defRPr>
                <a:solidFill>
                  <a:srgbClr val="888888"/>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36" name="Google Shape;36;g13910efd5e7_0_91"/>
          <p:cNvSpPr txBox="1"/>
          <p:nvPr>
            <p:ph idx="12" type="sldNum"/>
          </p:nvPr>
        </p:nvSpPr>
        <p:spPr>
          <a:xfrm>
            <a:off x="6583680" y="4783455"/>
            <a:ext cx="2103000" cy="231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 name="Shape 37"/>
        <p:cNvGrpSpPr/>
        <p:nvPr/>
      </p:nvGrpSpPr>
      <p:grpSpPr>
        <a:xfrm>
          <a:off x="0" y="0"/>
          <a:ext cx="0" cy="0"/>
          <a:chOff x="0" y="0"/>
          <a:chExt cx="0" cy="0"/>
        </a:xfrm>
      </p:grpSpPr>
      <p:sp>
        <p:nvSpPr>
          <p:cNvPr id="38" name="Google Shape;38;p13"/>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3"/>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40" name="Google Shape;40;p1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 name="Shape 43"/>
        <p:cNvGrpSpPr/>
        <p:nvPr/>
      </p:nvGrpSpPr>
      <p:grpSpPr>
        <a:xfrm>
          <a:off x="0" y="0"/>
          <a:ext cx="0" cy="0"/>
          <a:chOff x="0" y="0"/>
          <a:chExt cx="0" cy="0"/>
        </a:xfrm>
      </p:grpSpPr>
      <p:sp>
        <p:nvSpPr>
          <p:cNvPr id="44" name="Google Shape;44;p1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p:spTree>
      <p:nvGrpSpPr>
        <p:cNvPr id="47" name="Shape 47"/>
        <p:cNvGrpSpPr/>
        <p:nvPr/>
      </p:nvGrpSpPr>
      <p:grpSpPr>
        <a:xfrm>
          <a:off x="0" y="0"/>
          <a:ext cx="0" cy="0"/>
          <a:chOff x="0" y="0"/>
          <a:chExt cx="0" cy="0"/>
        </a:xfrm>
      </p:grpSpPr>
      <p:sp>
        <p:nvSpPr>
          <p:cNvPr id="48" name="Google Shape;48;g11b8807b103_0_758"/>
          <p:cNvSpPr txBox="1"/>
          <p:nvPr>
            <p:ph type="title"/>
          </p:nvPr>
        </p:nvSpPr>
        <p:spPr>
          <a:xfrm>
            <a:off x="1361522" y="1143762"/>
            <a:ext cx="6421200" cy="19473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3300"/>
              <a:buNone/>
              <a:defRPr b="1" i="0" sz="450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g11b8807b103_0_758"/>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g11b8807b103_0_758"/>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g11b8807b103_0_758"/>
          <p:cNvSpPr txBox="1"/>
          <p:nvPr>
            <p:ph idx="12" type="sldNum"/>
          </p:nvPr>
        </p:nvSpPr>
        <p:spPr>
          <a:xfrm>
            <a:off x="6583680" y="4783455"/>
            <a:ext cx="2103000" cy="1386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2" name="Shape 52"/>
        <p:cNvGrpSpPr/>
        <p:nvPr/>
      </p:nvGrpSpPr>
      <p:grpSpPr>
        <a:xfrm>
          <a:off x="0" y="0"/>
          <a:ext cx="0" cy="0"/>
          <a:chOff x="0" y="0"/>
          <a:chExt cx="0" cy="0"/>
        </a:xfrm>
      </p:grpSpPr>
      <p:sp>
        <p:nvSpPr>
          <p:cNvPr id="53" name="Google Shape;53;g11b8807b103_0_8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 name="Google Shape;54;g11b8807b103_0_87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55" name="Google Shape;55;g11b8807b103_0_876"/>
          <p:cNvSpPr txBox="1"/>
          <p:nvPr>
            <p:ph idx="12" type="sldNum"/>
          </p:nvPr>
        </p:nvSpPr>
        <p:spPr>
          <a:xfrm>
            <a:off x="8472459"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p:spTree>
      <p:nvGrpSpPr>
        <p:cNvPr id="56" name="Shape 56"/>
        <p:cNvGrpSpPr/>
        <p:nvPr/>
      </p:nvGrpSpPr>
      <p:grpSpPr>
        <a:xfrm>
          <a:off x="0" y="0"/>
          <a:ext cx="0" cy="0"/>
          <a:chOff x="0" y="0"/>
          <a:chExt cx="0" cy="0"/>
        </a:xfrm>
      </p:grpSpPr>
      <p:sp>
        <p:nvSpPr>
          <p:cNvPr id="57" name="Google Shape;57;g11b8807b103_0_1145"/>
          <p:cNvSpPr txBox="1"/>
          <p:nvPr>
            <p:ph type="ctrTitle"/>
          </p:nvPr>
        </p:nvSpPr>
        <p:spPr>
          <a:xfrm>
            <a:off x="1951910" y="1446657"/>
            <a:ext cx="5240400" cy="7050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3300"/>
              <a:buNone/>
              <a:defRPr b="1" i="0" sz="450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g11b8807b103_0_1145"/>
          <p:cNvSpPr txBox="1"/>
          <p:nvPr>
            <p:ph idx="1" type="subTitle"/>
          </p:nvPr>
        </p:nvSpPr>
        <p:spPr>
          <a:xfrm>
            <a:off x="1371600" y="2880360"/>
            <a:ext cx="6400800" cy="1285800"/>
          </a:xfrm>
          <a:prstGeom prst="rect">
            <a:avLst/>
          </a:prstGeom>
          <a:noFill/>
          <a:ln>
            <a:noFill/>
          </a:ln>
        </p:spPr>
        <p:txBody>
          <a:bodyPr anchorCtr="0" anchor="t" bIns="0" lIns="0" spcFirstLastPara="1" rIns="0" wrap="square" tIns="0">
            <a:spAutoFit/>
          </a:bodyPr>
          <a:lstStyle>
            <a:lvl1pPr lvl="0" algn="l">
              <a:lnSpc>
                <a:spcPct val="90000"/>
              </a:lnSpc>
              <a:spcBef>
                <a:spcPts val="750"/>
              </a:spcBef>
              <a:spcAft>
                <a:spcPts val="0"/>
              </a:spcAft>
              <a:buSzPts val="2100"/>
              <a:buNone/>
              <a:defRPr/>
            </a:lvl1pPr>
            <a:lvl2pPr lvl="1" algn="l">
              <a:lnSpc>
                <a:spcPct val="90000"/>
              </a:lnSpc>
              <a:spcBef>
                <a:spcPts val="375"/>
              </a:spcBef>
              <a:spcAft>
                <a:spcPts val="0"/>
              </a:spcAft>
              <a:buSzPts val="1800"/>
              <a:buNone/>
              <a:defRPr/>
            </a:lvl2pPr>
            <a:lvl3pPr lvl="2" algn="l">
              <a:lnSpc>
                <a:spcPct val="90000"/>
              </a:lnSpc>
              <a:spcBef>
                <a:spcPts val="375"/>
              </a:spcBef>
              <a:spcAft>
                <a:spcPts val="0"/>
              </a:spcAft>
              <a:buSzPts val="1500"/>
              <a:buNone/>
              <a:defRPr/>
            </a:lvl3pPr>
            <a:lvl4pPr lvl="3" algn="l">
              <a:lnSpc>
                <a:spcPct val="90000"/>
              </a:lnSpc>
              <a:spcBef>
                <a:spcPts val="375"/>
              </a:spcBef>
              <a:spcAft>
                <a:spcPts val="0"/>
              </a:spcAft>
              <a:buSzPts val="1350"/>
              <a:buNone/>
              <a:defRPr/>
            </a:lvl4pPr>
            <a:lvl5pPr lvl="4" algn="l">
              <a:lnSpc>
                <a:spcPct val="90000"/>
              </a:lnSpc>
              <a:spcBef>
                <a:spcPts val="375"/>
              </a:spcBef>
              <a:spcAft>
                <a:spcPts val="0"/>
              </a:spcAft>
              <a:buSzPts val="1350"/>
              <a:buNone/>
              <a:defRPr/>
            </a:lvl5pPr>
            <a:lvl6pPr lvl="5" algn="l">
              <a:lnSpc>
                <a:spcPct val="90000"/>
              </a:lnSpc>
              <a:spcBef>
                <a:spcPts val="375"/>
              </a:spcBef>
              <a:spcAft>
                <a:spcPts val="0"/>
              </a:spcAft>
              <a:buSzPts val="1350"/>
              <a:buNone/>
              <a:defRPr/>
            </a:lvl6pPr>
            <a:lvl7pPr lvl="6" algn="l">
              <a:lnSpc>
                <a:spcPct val="90000"/>
              </a:lnSpc>
              <a:spcBef>
                <a:spcPts val="375"/>
              </a:spcBef>
              <a:spcAft>
                <a:spcPts val="0"/>
              </a:spcAft>
              <a:buSzPts val="1350"/>
              <a:buNone/>
              <a:defRPr/>
            </a:lvl7pPr>
            <a:lvl8pPr lvl="7" algn="l">
              <a:lnSpc>
                <a:spcPct val="90000"/>
              </a:lnSpc>
              <a:spcBef>
                <a:spcPts val="375"/>
              </a:spcBef>
              <a:spcAft>
                <a:spcPts val="0"/>
              </a:spcAft>
              <a:buSzPts val="1350"/>
              <a:buNone/>
              <a:defRPr/>
            </a:lvl8pPr>
            <a:lvl9pPr lvl="8" algn="l">
              <a:lnSpc>
                <a:spcPct val="90000"/>
              </a:lnSpc>
              <a:spcBef>
                <a:spcPts val="375"/>
              </a:spcBef>
              <a:spcAft>
                <a:spcPts val="0"/>
              </a:spcAft>
              <a:buSzPts val="1350"/>
              <a:buNone/>
              <a:defRPr/>
            </a:lvl9pPr>
          </a:lstStyle>
          <a:p/>
        </p:txBody>
      </p:sp>
      <p:sp>
        <p:nvSpPr>
          <p:cNvPr id="59" name="Google Shape;59;g11b8807b103_0_1145"/>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11b8807b103_0_1145"/>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g11b8807b103_0_1145"/>
          <p:cNvSpPr txBox="1"/>
          <p:nvPr>
            <p:ph idx="12" type="sldNum"/>
          </p:nvPr>
        </p:nvSpPr>
        <p:spPr>
          <a:xfrm>
            <a:off x="6583680" y="4783455"/>
            <a:ext cx="2103000" cy="1386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hyperlink" Target="http://drive.google.com/file/d/17RtshHflXpHTkhjQy5GdncEuXR4scZ7z/view" TargetMode="External"/><Relationship Id="rId5"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13.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2.png"/><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5"/>
          <p:cNvPicPr preferRelativeResize="0"/>
          <p:nvPr/>
        </p:nvPicPr>
        <p:blipFill rotWithShape="1">
          <a:blip r:embed="rId3">
            <a:alphaModFix/>
          </a:blip>
          <a:srcRect b="-467" l="0" r="311" t="-1"/>
          <a:stretch/>
        </p:blipFill>
        <p:spPr>
          <a:xfrm>
            <a:off x="0" y="-267629"/>
            <a:ext cx="9144000" cy="5887842"/>
          </a:xfrm>
          <a:prstGeom prst="rect">
            <a:avLst/>
          </a:prstGeom>
          <a:noFill/>
          <a:ln>
            <a:noFill/>
          </a:ln>
        </p:spPr>
      </p:pic>
      <p:sp>
        <p:nvSpPr>
          <p:cNvPr id="120" name="Google Shape;120;p5"/>
          <p:cNvSpPr txBox="1"/>
          <p:nvPr/>
        </p:nvSpPr>
        <p:spPr>
          <a:xfrm>
            <a:off x="797397" y="219039"/>
            <a:ext cx="7549200" cy="1100700"/>
          </a:xfrm>
          <a:prstGeom prst="rect">
            <a:avLst/>
          </a:prstGeom>
          <a:noFill/>
          <a:ln>
            <a:noFill/>
          </a:ln>
        </p:spPr>
        <p:txBody>
          <a:bodyPr anchorCtr="0" anchor="t" bIns="0" lIns="0" spcFirstLastPara="1" rIns="0" wrap="square" tIns="8400">
            <a:spAutoFit/>
          </a:bodyPr>
          <a:lstStyle/>
          <a:p>
            <a:pPr indent="0" lvl="0" marL="0" marR="0" rtl="0" algn="ctr">
              <a:lnSpc>
                <a:spcPct val="115000"/>
              </a:lnSpc>
              <a:spcBef>
                <a:spcPts val="0"/>
              </a:spcBef>
              <a:spcAft>
                <a:spcPts val="0"/>
              </a:spcAft>
              <a:buClr>
                <a:srgbClr val="000000"/>
              </a:buClr>
              <a:buSzPts val="1191"/>
              <a:buFont typeface="Arial"/>
              <a:buNone/>
            </a:pPr>
            <a:r>
              <a:t/>
            </a:r>
            <a:endParaRPr b="1" i="0" sz="1191" u="none" cap="none" strike="noStrike">
              <a:solidFill>
                <a:schemeClr val="dk1"/>
              </a:solidFill>
              <a:latin typeface="Arial"/>
              <a:ea typeface="Arial"/>
              <a:cs typeface="Arial"/>
              <a:sym typeface="Arial"/>
            </a:endParaRPr>
          </a:p>
          <a:p>
            <a:pPr indent="0" lvl="0" marL="0" marR="0" rtl="0" algn="ctr">
              <a:lnSpc>
                <a:spcPct val="115000"/>
              </a:lnSpc>
              <a:spcBef>
                <a:spcPts val="66"/>
              </a:spcBef>
              <a:spcAft>
                <a:spcPts val="0"/>
              </a:spcAft>
              <a:buClr>
                <a:srgbClr val="000000"/>
              </a:buClr>
              <a:buSzPts val="2912"/>
              <a:buFont typeface="Arial"/>
              <a:buNone/>
            </a:pPr>
            <a:r>
              <a:rPr b="1" i="0" lang="en-US" sz="2612" u="none" cap="none" strike="noStrike">
                <a:solidFill>
                  <a:schemeClr val="lt1"/>
                </a:solidFill>
                <a:latin typeface="Arial"/>
                <a:ea typeface="Arial"/>
                <a:cs typeface="Arial"/>
                <a:sym typeface="Arial"/>
              </a:rPr>
              <a:t>THE SAVE THE WAVES APP:</a:t>
            </a:r>
            <a:endParaRPr b="1" i="0" sz="2612" u="none" cap="none" strike="noStrike">
              <a:solidFill>
                <a:schemeClr val="lt1"/>
              </a:solidFill>
              <a:latin typeface="Arial"/>
              <a:ea typeface="Arial"/>
              <a:cs typeface="Arial"/>
              <a:sym typeface="Arial"/>
            </a:endParaRPr>
          </a:p>
          <a:p>
            <a:pPr indent="0" lvl="0" marL="0" marR="0" rtl="0" algn="ctr">
              <a:lnSpc>
                <a:spcPct val="115000"/>
              </a:lnSpc>
              <a:spcBef>
                <a:spcPts val="66"/>
              </a:spcBef>
              <a:spcAft>
                <a:spcPts val="0"/>
              </a:spcAft>
              <a:buClr>
                <a:srgbClr val="000000"/>
              </a:buClr>
              <a:buSzPts val="2912"/>
              <a:buFont typeface="Arial"/>
              <a:buNone/>
            </a:pPr>
            <a:r>
              <a:rPr b="1" i="0" lang="en-US" sz="2612" u="none" cap="none" strike="noStrike">
                <a:solidFill>
                  <a:schemeClr val="lt1"/>
                </a:solidFill>
                <a:latin typeface="Arial"/>
                <a:ea typeface="Arial"/>
                <a:cs typeface="Arial"/>
                <a:sym typeface="Arial"/>
              </a:rPr>
              <a:t>A COASTAL COMMUNITY MONITORING TOOL</a:t>
            </a:r>
            <a:endParaRPr b="1" i="0" sz="2612" u="none" cap="none" strike="noStrike">
              <a:solidFill>
                <a:schemeClr val="lt1"/>
              </a:solidFill>
              <a:latin typeface="Arial"/>
              <a:ea typeface="Arial"/>
              <a:cs typeface="Arial"/>
              <a:sym typeface="Arial"/>
            </a:endParaRPr>
          </a:p>
        </p:txBody>
      </p:sp>
      <p:pic>
        <p:nvPicPr>
          <p:cNvPr id="121" name="Google Shape;121;p5"/>
          <p:cNvPicPr preferRelativeResize="0"/>
          <p:nvPr/>
        </p:nvPicPr>
        <p:blipFill rotWithShape="1">
          <a:blip r:embed="rId4">
            <a:alphaModFix/>
          </a:blip>
          <a:srcRect b="0" l="0" r="0" t="0"/>
          <a:stretch/>
        </p:blipFill>
        <p:spPr>
          <a:xfrm>
            <a:off x="2200352" y="1528075"/>
            <a:ext cx="4743275" cy="31621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1390206d9b7_0_163"/>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500"/>
              <a:buFont typeface="Calibri"/>
              <a:buNone/>
            </a:pPr>
            <a:r>
              <a:t/>
            </a:r>
            <a:endParaRPr/>
          </a:p>
        </p:txBody>
      </p:sp>
      <p:sp>
        <p:nvSpPr>
          <p:cNvPr id="195" name="Google Shape;195;g1390206d9b7_0_163"/>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800"/>
              <a:buNone/>
            </a:pPr>
            <a:r>
              <a:t/>
            </a:r>
            <a:endParaRPr/>
          </a:p>
        </p:txBody>
      </p:sp>
      <p:pic>
        <p:nvPicPr>
          <p:cNvPr descr="A group of people on a beach&#10;&#10;Description automatically generated" id="196" name="Google Shape;196;g1390206d9b7_0_163"/>
          <p:cNvPicPr preferRelativeResize="0"/>
          <p:nvPr/>
        </p:nvPicPr>
        <p:blipFill rotWithShape="1">
          <a:blip r:embed="rId3">
            <a:alphaModFix/>
          </a:blip>
          <a:srcRect b="11347" l="0" r="0" t="13650"/>
          <a:stretch/>
        </p:blipFill>
        <p:spPr>
          <a:xfrm>
            <a:off x="-1039071" y="-311718"/>
            <a:ext cx="12191978" cy="6857990"/>
          </a:xfrm>
          <a:prstGeom prst="rect">
            <a:avLst/>
          </a:prstGeom>
          <a:noFill/>
          <a:ln>
            <a:noFill/>
          </a:ln>
        </p:spPr>
      </p:pic>
      <p:sp>
        <p:nvSpPr>
          <p:cNvPr id="197" name="Google Shape;197;g1390206d9b7_0_163"/>
          <p:cNvSpPr/>
          <p:nvPr/>
        </p:nvSpPr>
        <p:spPr>
          <a:xfrm>
            <a:off x="2" y="0"/>
            <a:ext cx="9144000" cy="5143500"/>
          </a:xfrm>
          <a:prstGeom prst="rect">
            <a:avLst/>
          </a:prstGeom>
          <a:solidFill>
            <a:srgbClr val="007CAA">
              <a:alpha val="2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g1390206d9b7_0_163"/>
          <p:cNvSpPr/>
          <p:nvPr/>
        </p:nvSpPr>
        <p:spPr>
          <a:xfrm>
            <a:off x="1920919" y="529315"/>
            <a:ext cx="56763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chemeClr val="lt1"/>
                </a:solidFill>
                <a:latin typeface="Avenir"/>
                <a:ea typeface="Avenir"/>
                <a:cs typeface="Avenir"/>
                <a:sym typeface="Avenir"/>
              </a:rPr>
              <a:t>It Takes A Coalition. </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1390206d9b7_0_172"/>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500"/>
              <a:buFont typeface="Calibri"/>
              <a:buNone/>
            </a:pPr>
            <a:r>
              <a:t/>
            </a:r>
            <a:endParaRPr/>
          </a:p>
        </p:txBody>
      </p:sp>
      <p:sp>
        <p:nvSpPr>
          <p:cNvPr id="205" name="Google Shape;205;g1390206d9b7_0_172"/>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800"/>
              <a:buNone/>
            </a:pPr>
            <a:r>
              <a:t/>
            </a:r>
            <a:endParaRPr/>
          </a:p>
        </p:txBody>
      </p:sp>
      <p:pic>
        <p:nvPicPr>
          <p:cNvPr descr="A group of people on a beach&#10;&#10;Description automatically generated" id="206" name="Google Shape;206;g1390206d9b7_0_172"/>
          <p:cNvPicPr preferRelativeResize="0"/>
          <p:nvPr/>
        </p:nvPicPr>
        <p:blipFill rotWithShape="1">
          <a:blip r:embed="rId3">
            <a:alphaModFix/>
          </a:blip>
          <a:srcRect b="23280" l="8519" r="7959" t="17057"/>
          <a:stretch/>
        </p:blipFill>
        <p:spPr>
          <a:xfrm>
            <a:off x="0" y="0"/>
            <a:ext cx="10183073" cy="5455222"/>
          </a:xfrm>
          <a:prstGeom prst="rect">
            <a:avLst/>
          </a:prstGeom>
          <a:noFill/>
          <a:ln>
            <a:noFill/>
          </a:ln>
        </p:spPr>
      </p:pic>
      <p:sp>
        <p:nvSpPr>
          <p:cNvPr id="207" name="Google Shape;207;g1390206d9b7_0_172"/>
          <p:cNvSpPr/>
          <p:nvPr/>
        </p:nvSpPr>
        <p:spPr>
          <a:xfrm>
            <a:off x="2" y="0"/>
            <a:ext cx="9144000" cy="5143500"/>
          </a:xfrm>
          <a:prstGeom prst="rect">
            <a:avLst/>
          </a:prstGeom>
          <a:solidFill>
            <a:srgbClr val="007CAA">
              <a:alpha val="2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8" name="Google Shape;208;g1390206d9b7_0_172"/>
          <p:cNvSpPr/>
          <p:nvPr/>
        </p:nvSpPr>
        <p:spPr>
          <a:xfrm>
            <a:off x="1920919" y="529315"/>
            <a:ext cx="56763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chemeClr val="lt1"/>
                </a:solidFill>
                <a:latin typeface="Avenir"/>
                <a:ea typeface="Avenir"/>
                <a:cs typeface="Avenir"/>
                <a:sym typeface="Avenir"/>
              </a:rPr>
              <a:t>It Takes A Coalition. </a:t>
            </a:r>
            <a:endParaRPr b="0" i="0" sz="4400" u="none" cap="none" strike="noStrike">
              <a:solidFill>
                <a:schemeClr val="dk1"/>
              </a:solidFill>
              <a:latin typeface="Calibri"/>
              <a:ea typeface="Calibri"/>
              <a:cs typeface="Calibri"/>
              <a:sym typeface="Calibri"/>
            </a:endParaRPr>
          </a:p>
        </p:txBody>
      </p:sp>
      <p:sp>
        <p:nvSpPr>
          <p:cNvPr id="209" name="Google Shape;209;g1390206d9b7_0_172"/>
          <p:cNvSpPr txBox="1"/>
          <p:nvPr/>
        </p:nvSpPr>
        <p:spPr>
          <a:xfrm>
            <a:off x="2331138" y="1399588"/>
            <a:ext cx="4481700" cy="443700"/>
          </a:xfrm>
          <a:prstGeom prst="rect">
            <a:avLst/>
          </a:prstGeom>
          <a:noFill/>
          <a:ln>
            <a:noFill/>
          </a:ln>
        </p:spPr>
        <p:txBody>
          <a:bodyPr anchorCtr="0" anchor="t" bIns="0" lIns="0" spcFirstLastPara="1" rIns="0" wrap="square" tIns="12700">
            <a:spAutoFit/>
          </a:bodyPr>
          <a:lstStyle/>
          <a:p>
            <a:pPr indent="0" lvl="0" marL="13334" marR="0" rtl="0" algn="ctr">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Arial"/>
                <a:ea typeface="Arial"/>
                <a:cs typeface="Arial"/>
                <a:sym typeface="Arial"/>
              </a:rPr>
              <a:t>DOWNLOAD THE APP</a:t>
            </a:r>
            <a:endParaRPr b="1" i="0" sz="2800" u="none" cap="none" strike="noStrike">
              <a:solidFill>
                <a:srgbClr val="FFFFFF"/>
              </a:solidFill>
              <a:latin typeface="Arial"/>
              <a:ea typeface="Arial"/>
              <a:cs typeface="Arial"/>
              <a:sym typeface="Arial"/>
            </a:endParaRPr>
          </a:p>
        </p:txBody>
      </p:sp>
      <p:sp>
        <p:nvSpPr>
          <p:cNvPr id="210" name="Google Shape;210;g1390206d9b7_0_172"/>
          <p:cNvSpPr txBox="1"/>
          <p:nvPr/>
        </p:nvSpPr>
        <p:spPr>
          <a:xfrm>
            <a:off x="2655446" y="4629621"/>
            <a:ext cx="38331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Avenir"/>
                <a:ea typeface="Avenir"/>
                <a:cs typeface="Avenir"/>
                <a:sym typeface="Avenir"/>
              </a:rPr>
              <a:t>www.savethewaves.org/app</a:t>
            </a:r>
            <a:endParaRPr b="1" i="0" sz="2200" u="none" cap="none" strike="noStrike">
              <a:solidFill>
                <a:srgbClr val="FFFFFF"/>
              </a:solidFill>
              <a:latin typeface="Avenir"/>
              <a:ea typeface="Avenir"/>
              <a:cs typeface="Avenir"/>
              <a:sym typeface="Avenir"/>
            </a:endParaRPr>
          </a:p>
        </p:txBody>
      </p:sp>
      <p:pic>
        <p:nvPicPr>
          <p:cNvPr id="211" name="Google Shape;211;g1390206d9b7_0_172"/>
          <p:cNvPicPr preferRelativeResize="0"/>
          <p:nvPr/>
        </p:nvPicPr>
        <p:blipFill rotWithShape="1">
          <a:blip r:embed="rId4">
            <a:alphaModFix/>
          </a:blip>
          <a:srcRect b="0" l="0" r="0" t="0"/>
          <a:stretch/>
        </p:blipFill>
        <p:spPr>
          <a:xfrm>
            <a:off x="3264750" y="1938925"/>
            <a:ext cx="2614502" cy="26145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g11b8807b103_0_1294"/>
          <p:cNvPicPr preferRelativeResize="0"/>
          <p:nvPr/>
        </p:nvPicPr>
        <p:blipFill rotWithShape="1">
          <a:blip r:embed="rId3">
            <a:alphaModFix/>
          </a:blip>
          <a:srcRect b="0" l="0" r="0" t="0"/>
          <a:stretch/>
        </p:blipFill>
        <p:spPr>
          <a:xfrm>
            <a:off x="-58800" y="160038"/>
            <a:ext cx="9261575" cy="4983474"/>
          </a:xfrm>
          <a:prstGeom prst="rect">
            <a:avLst/>
          </a:prstGeom>
          <a:noFill/>
          <a:ln>
            <a:noFill/>
          </a:ln>
        </p:spPr>
      </p:pic>
      <p:sp>
        <p:nvSpPr>
          <p:cNvPr id="217" name="Google Shape;217;g11b8807b103_0_1294"/>
          <p:cNvSpPr txBox="1"/>
          <p:nvPr/>
        </p:nvSpPr>
        <p:spPr>
          <a:xfrm>
            <a:off x="1036386" y="345557"/>
            <a:ext cx="6349500" cy="337500"/>
          </a:xfrm>
          <a:prstGeom prst="rect">
            <a:avLst/>
          </a:prstGeom>
          <a:noFill/>
          <a:ln>
            <a:noFill/>
          </a:ln>
        </p:spPr>
        <p:txBody>
          <a:bodyPr anchorCtr="0" anchor="t" bIns="75575" lIns="75575" spcFirstLastPara="1" rIns="75575" wrap="square" tIns="7557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venir"/>
              <a:ea typeface="Avenir"/>
              <a:cs typeface="Avenir"/>
              <a:sym typeface="Avenir"/>
            </a:endParaRPr>
          </a:p>
        </p:txBody>
      </p:sp>
      <p:sp>
        <p:nvSpPr>
          <p:cNvPr id="218" name="Google Shape;218;g11b8807b103_0_1294"/>
          <p:cNvSpPr txBox="1"/>
          <p:nvPr/>
        </p:nvSpPr>
        <p:spPr>
          <a:xfrm>
            <a:off x="491545" y="307903"/>
            <a:ext cx="3624300" cy="872700"/>
          </a:xfrm>
          <a:prstGeom prst="rect">
            <a:avLst/>
          </a:prstGeom>
          <a:noFill/>
          <a:ln>
            <a:noFill/>
          </a:ln>
        </p:spPr>
        <p:txBody>
          <a:bodyPr anchorCtr="0" anchor="t" bIns="0" lIns="0" spcFirstLastPara="1" rIns="0" wrap="square" tIns="10500">
            <a:spAutoFit/>
          </a:bodyPr>
          <a:lstStyle/>
          <a:p>
            <a:pPr indent="0" lvl="0" marL="12700" marR="0" rtl="0" algn="l">
              <a:lnSpc>
                <a:spcPct val="100000"/>
              </a:lnSpc>
              <a:spcBef>
                <a:spcPts val="0"/>
              </a:spcBef>
              <a:spcAft>
                <a:spcPts val="0"/>
              </a:spcAft>
              <a:buClr>
                <a:srgbClr val="000000"/>
              </a:buClr>
              <a:buSzPts val="2800"/>
              <a:buFont typeface="Arial"/>
              <a:buNone/>
            </a:pPr>
            <a:r>
              <a:rPr b="1" i="0" lang="en-US" sz="2800" u="none" cap="none" strike="noStrike">
                <a:solidFill>
                  <a:srgbClr val="414042"/>
                </a:solidFill>
                <a:latin typeface="Avenir"/>
                <a:ea typeface="Avenir"/>
                <a:cs typeface="Avenir"/>
                <a:sym typeface="Avenir"/>
              </a:rPr>
              <a:t>QUESTIONS &amp; COMMENTS</a:t>
            </a:r>
            <a:endParaRPr b="1" i="0" sz="2800" u="none" cap="none" strike="noStrike">
              <a:solidFill>
                <a:srgbClr val="FFFFFF"/>
              </a:solidFill>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11b8807b103_0_80"/>
          <p:cNvSpPr txBox="1"/>
          <p:nvPr/>
        </p:nvSpPr>
        <p:spPr>
          <a:xfrm>
            <a:off x="1197740" y="359193"/>
            <a:ext cx="6748500" cy="1516500"/>
          </a:xfrm>
          <a:prstGeom prst="rect">
            <a:avLst/>
          </a:prstGeom>
          <a:noFill/>
          <a:ln>
            <a:noFill/>
          </a:ln>
        </p:spPr>
        <p:txBody>
          <a:bodyPr anchorCtr="0" anchor="t" bIns="0" lIns="0" spcFirstLastPara="1" rIns="0" wrap="square" tIns="10500">
            <a:spAutoFit/>
          </a:bodyPr>
          <a:lstStyle/>
          <a:p>
            <a:pPr indent="0" lvl="0" marL="0" marR="0" rtl="0" algn="ctr">
              <a:lnSpc>
                <a:spcPct val="100000"/>
              </a:lnSpc>
              <a:spcBef>
                <a:spcPts val="0"/>
              </a:spcBef>
              <a:spcAft>
                <a:spcPts val="0"/>
              </a:spcAft>
              <a:buClr>
                <a:srgbClr val="000000"/>
              </a:buClr>
              <a:buSzPts val="3000"/>
              <a:buFont typeface="Arial"/>
              <a:buNone/>
            </a:pPr>
            <a:r>
              <a:rPr b="1" i="0" lang="en-US" sz="2800" u="none" cap="none" strike="noStrike">
                <a:solidFill>
                  <a:srgbClr val="007BA9"/>
                </a:solidFill>
                <a:latin typeface="Arial"/>
                <a:ea typeface="Arial"/>
                <a:cs typeface="Arial"/>
                <a:sym typeface="Arial"/>
              </a:rPr>
              <a:t>WHO WE ARE.</a:t>
            </a:r>
            <a:endParaRPr b="0" i="0" sz="2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12700" marR="0" rtl="0" algn="ctr">
              <a:lnSpc>
                <a:spcPct val="200000"/>
              </a:lnSpc>
              <a:spcBef>
                <a:spcPts val="100"/>
              </a:spcBef>
              <a:spcAft>
                <a:spcPts val="0"/>
              </a:spcAft>
              <a:buClr>
                <a:srgbClr val="000000"/>
              </a:buClr>
              <a:buSzPts val="1500"/>
              <a:buFont typeface="Arial"/>
              <a:buNone/>
            </a:pPr>
            <a:r>
              <a:rPr b="0" i="0" lang="en-US" sz="1500" u="none" cap="none" strike="noStrike">
                <a:solidFill>
                  <a:schemeClr val="dk1"/>
                </a:solidFill>
                <a:latin typeface="Avenir"/>
                <a:ea typeface="Avenir"/>
                <a:cs typeface="Avenir"/>
                <a:sym typeface="Avenir"/>
              </a:rPr>
              <a:t>Save The Waves Coalition (STW) is an international nonprofit that works with diverse organizations dedicated to protecting surf ecosystems.</a:t>
            </a:r>
            <a:endParaRPr b="0" i="0" sz="1200" u="none" cap="none" strike="noStrike">
              <a:solidFill>
                <a:srgbClr val="000000"/>
              </a:solidFill>
              <a:latin typeface="Arial"/>
              <a:ea typeface="Arial"/>
              <a:cs typeface="Arial"/>
              <a:sym typeface="Arial"/>
            </a:endParaRPr>
          </a:p>
        </p:txBody>
      </p:sp>
      <p:pic>
        <p:nvPicPr>
          <p:cNvPr id="127" name="Google Shape;127;g11b8807b103_0_80"/>
          <p:cNvPicPr preferRelativeResize="0"/>
          <p:nvPr/>
        </p:nvPicPr>
        <p:blipFill rotWithShape="1">
          <a:blip r:embed="rId3">
            <a:alphaModFix/>
          </a:blip>
          <a:srcRect b="0" l="0" r="0" t="0"/>
          <a:stretch/>
        </p:blipFill>
        <p:spPr>
          <a:xfrm>
            <a:off x="348600" y="2187100"/>
            <a:ext cx="8446800" cy="28195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sp>
        <p:nvSpPr>
          <p:cNvPr id="133" name="Google Shape;133;g129061fa243_0_4"/>
          <p:cNvSpPr txBox="1"/>
          <p:nvPr/>
        </p:nvSpPr>
        <p:spPr>
          <a:xfrm>
            <a:off x="4572000" y="4084838"/>
            <a:ext cx="4912500" cy="685800"/>
          </a:xfrm>
          <a:prstGeom prst="rect">
            <a:avLst/>
          </a:prstGeom>
          <a:noFill/>
          <a:ln>
            <a:noFill/>
          </a:ln>
        </p:spPr>
        <p:txBody>
          <a:bodyPr anchorCtr="0" anchor="t" bIns="0" lIns="0" spcFirstLastPara="1" rIns="0" wrap="square" tIns="84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lt1"/>
                </a:solidFill>
                <a:latin typeface="Avenir"/>
                <a:ea typeface="Avenir"/>
                <a:cs typeface="Avenir"/>
                <a:sym typeface="Avenir"/>
              </a:rPr>
              <a:t>Why surfing?</a:t>
            </a:r>
            <a:endParaRPr b="1" i="0" sz="4400" u="none" cap="none" strike="noStrike">
              <a:solidFill>
                <a:schemeClr val="lt1"/>
              </a:solidFill>
              <a:latin typeface="Avenir"/>
              <a:ea typeface="Avenir"/>
              <a:cs typeface="Avenir"/>
              <a:sym typeface="Avenir"/>
            </a:endParaRPr>
          </a:p>
        </p:txBody>
      </p:sp>
      <p:pic>
        <p:nvPicPr>
          <p:cNvPr id="134" name="Google Shape;134;g129061fa243_0_4"/>
          <p:cNvPicPr preferRelativeResize="0"/>
          <p:nvPr/>
        </p:nvPicPr>
        <p:blipFill rotWithShape="1">
          <a:blip r:embed="rId3">
            <a:alphaModFix/>
          </a:blip>
          <a:srcRect b="5590" l="477" r="0" t="9956"/>
          <a:stretch/>
        </p:blipFill>
        <p:spPr>
          <a:xfrm>
            <a:off x="75" y="0"/>
            <a:ext cx="9144003" cy="5143501"/>
          </a:xfrm>
          <a:prstGeom prst="rect">
            <a:avLst/>
          </a:prstGeom>
          <a:noFill/>
          <a:ln>
            <a:noFill/>
          </a:ln>
        </p:spPr>
      </p:pic>
      <p:sp>
        <p:nvSpPr>
          <p:cNvPr id="135" name="Google Shape;135;g129061fa243_0_4"/>
          <p:cNvSpPr txBox="1"/>
          <p:nvPr/>
        </p:nvSpPr>
        <p:spPr>
          <a:xfrm>
            <a:off x="70025" y="4804800"/>
            <a:ext cx="1126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Calibri"/>
                <a:ea typeface="Calibri"/>
                <a:cs typeface="Calibri"/>
                <a:sym typeface="Calibri"/>
              </a:rPr>
              <a:t>Credit: AFP</a:t>
            </a:r>
            <a:endParaRPr b="0" i="0" sz="1000" u="none" cap="none" strike="noStrike">
              <a:solidFill>
                <a:schemeClr val="lt1"/>
              </a:solidFill>
              <a:latin typeface="Calibri"/>
              <a:ea typeface="Calibri"/>
              <a:cs typeface="Calibri"/>
              <a:sym typeface="Calibri"/>
            </a:endParaRPr>
          </a:p>
        </p:txBody>
      </p:sp>
      <p:sp>
        <p:nvSpPr>
          <p:cNvPr id="136" name="Google Shape;136;g129061fa243_0_4"/>
          <p:cNvSpPr txBox="1"/>
          <p:nvPr/>
        </p:nvSpPr>
        <p:spPr>
          <a:xfrm>
            <a:off x="4572000" y="4084838"/>
            <a:ext cx="4912500" cy="685800"/>
          </a:xfrm>
          <a:prstGeom prst="rect">
            <a:avLst/>
          </a:prstGeom>
          <a:noFill/>
          <a:ln>
            <a:noFill/>
          </a:ln>
        </p:spPr>
        <p:txBody>
          <a:bodyPr anchorCtr="0" anchor="t" bIns="0" lIns="0" spcFirstLastPara="1" rIns="0" wrap="square" tIns="84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Avenir"/>
                <a:ea typeface="Avenir"/>
                <a:cs typeface="Avenir"/>
                <a:sym typeface="Avenir"/>
              </a:rPr>
              <a:t>Why surfing?</a:t>
            </a:r>
            <a:endParaRPr b="1" i="0" sz="4400" u="none" cap="none" strike="noStrike">
              <a:solidFill>
                <a:srgbClr val="FFFFFF"/>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g11b8807b103_0_405"/>
          <p:cNvPicPr preferRelativeResize="0"/>
          <p:nvPr/>
        </p:nvPicPr>
        <p:blipFill rotWithShape="1">
          <a:blip r:embed="rId3">
            <a:alphaModFix/>
          </a:blip>
          <a:srcRect b="-469" l="0" r="308" t="0"/>
          <a:stretch/>
        </p:blipFill>
        <p:spPr>
          <a:xfrm>
            <a:off x="0" y="-267629"/>
            <a:ext cx="9144000" cy="5887842"/>
          </a:xfrm>
          <a:prstGeom prst="rect">
            <a:avLst/>
          </a:prstGeom>
          <a:noFill/>
          <a:ln>
            <a:noFill/>
          </a:ln>
        </p:spPr>
      </p:pic>
      <p:sp>
        <p:nvSpPr>
          <p:cNvPr id="142" name="Google Shape;142;g11b8807b103_0_405"/>
          <p:cNvSpPr txBox="1"/>
          <p:nvPr/>
        </p:nvSpPr>
        <p:spPr>
          <a:xfrm>
            <a:off x="948648" y="301939"/>
            <a:ext cx="7549200" cy="441300"/>
          </a:xfrm>
          <a:prstGeom prst="rect">
            <a:avLst/>
          </a:prstGeom>
          <a:noFill/>
          <a:ln>
            <a:noFill/>
          </a:ln>
        </p:spPr>
        <p:txBody>
          <a:bodyPr anchorCtr="0" anchor="t" bIns="0" lIns="0" spcFirstLastPara="1" rIns="0" wrap="square" tIns="8400">
            <a:spAutoFit/>
          </a:bodyPr>
          <a:lstStyle/>
          <a:p>
            <a:pPr indent="0" lvl="0" marL="0" marR="0" rtl="0" algn="ctr">
              <a:lnSpc>
                <a:spcPct val="100000"/>
              </a:lnSpc>
              <a:spcBef>
                <a:spcPts val="66"/>
              </a:spcBef>
              <a:spcAft>
                <a:spcPts val="0"/>
              </a:spcAft>
              <a:buClr>
                <a:srgbClr val="000000"/>
              </a:buClr>
              <a:buSzPts val="2912"/>
              <a:buFont typeface="Arial"/>
              <a:buNone/>
            </a:pPr>
            <a:r>
              <a:rPr b="1" i="0" lang="en-US" sz="2812" u="none" cap="none" strike="noStrike">
                <a:solidFill>
                  <a:schemeClr val="lt1"/>
                </a:solidFill>
                <a:latin typeface="Arial"/>
                <a:ea typeface="Arial"/>
                <a:cs typeface="Arial"/>
                <a:sym typeface="Arial"/>
              </a:rPr>
              <a:t>THE SAVE THE WAVES APP</a:t>
            </a:r>
            <a:endParaRPr b="1" i="0" sz="2812" u="none" cap="none" strike="noStrike">
              <a:solidFill>
                <a:schemeClr val="lt1"/>
              </a:solidFill>
              <a:latin typeface="Arial"/>
              <a:ea typeface="Arial"/>
              <a:cs typeface="Arial"/>
              <a:sym typeface="Arial"/>
            </a:endParaRPr>
          </a:p>
        </p:txBody>
      </p:sp>
      <p:pic>
        <p:nvPicPr>
          <p:cNvPr id="143" name="Google Shape;143;g11b8807b103_0_405"/>
          <p:cNvPicPr preferRelativeResize="0"/>
          <p:nvPr/>
        </p:nvPicPr>
        <p:blipFill rotWithShape="1">
          <a:blip r:embed="rId4">
            <a:alphaModFix/>
          </a:blip>
          <a:srcRect b="0" l="0" r="0" t="0"/>
          <a:stretch/>
        </p:blipFill>
        <p:spPr>
          <a:xfrm>
            <a:off x="1697654" y="1093062"/>
            <a:ext cx="6051175" cy="40341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g13910efd5e7_0_0"/>
          <p:cNvPicPr preferRelativeResize="0"/>
          <p:nvPr/>
        </p:nvPicPr>
        <p:blipFill rotWithShape="1">
          <a:blip r:embed="rId3">
            <a:alphaModFix/>
          </a:blip>
          <a:srcRect b="4178" l="0" r="308" t="4561"/>
          <a:stretch/>
        </p:blipFill>
        <p:spPr>
          <a:xfrm>
            <a:off x="0" y="0"/>
            <a:ext cx="9144000" cy="5347899"/>
          </a:xfrm>
          <a:prstGeom prst="rect">
            <a:avLst/>
          </a:prstGeom>
          <a:noFill/>
          <a:ln>
            <a:noFill/>
          </a:ln>
        </p:spPr>
      </p:pic>
      <p:pic>
        <p:nvPicPr>
          <p:cNvPr id="149" name="Google Shape;149;g13910efd5e7_0_0" title="STW_App_tutorial_English.MOV">
            <a:hlinkClick r:id="rId4"/>
          </p:cNvPr>
          <p:cNvPicPr preferRelativeResize="0"/>
          <p:nvPr/>
        </p:nvPicPr>
        <p:blipFill rotWithShape="1">
          <a:blip r:embed="rId5">
            <a:alphaModFix/>
          </a:blip>
          <a:srcRect b="0" l="0" r="0" t="0"/>
          <a:stretch/>
        </p:blipFill>
        <p:spPr>
          <a:xfrm>
            <a:off x="3248100" y="0"/>
            <a:ext cx="2647800" cy="5347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 name="Shape 153"/>
        <p:cNvGrpSpPr/>
        <p:nvPr/>
      </p:nvGrpSpPr>
      <p:grpSpPr>
        <a:xfrm>
          <a:off x="0" y="0"/>
          <a:ext cx="0" cy="0"/>
          <a:chOff x="0" y="0"/>
          <a:chExt cx="0" cy="0"/>
        </a:xfrm>
      </p:grpSpPr>
      <p:pic>
        <p:nvPicPr>
          <p:cNvPr id="154" name="Google Shape;154;g11b8807b103_0_617"/>
          <p:cNvPicPr preferRelativeResize="0"/>
          <p:nvPr/>
        </p:nvPicPr>
        <p:blipFill rotWithShape="1">
          <a:blip r:embed="rId3">
            <a:alphaModFix amt="50000"/>
          </a:blip>
          <a:srcRect b="0" l="0" r="0" t="0"/>
          <a:stretch/>
        </p:blipFill>
        <p:spPr>
          <a:xfrm>
            <a:off x="-188830" y="-63577"/>
            <a:ext cx="9521650" cy="6350951"/>
          </a:xfrm>
          <a:prstGeom prst="rect">
            <a:avLst/>
          </a:prstGeom>
          <a:noFill/>
          <a:ln>
            <a:noFill/>
          </a:ln>
        </p:spPr>
      </p:pic>
      <p:sp>
        <p:nvSpPr>
          <p:cNvPr id="155" name="Google Shape;155;g11b8807b103_0_617"/>
          <p:cNvSpPr txBox="1"/>
          <p:nvPr/>
        </p:nvSpPr>
        <p:spPr>
          <a:xfrm>
            <a:off x="2689450" y="329350"/>
            <a:ext cx="3741000" cy="440700"/>
          </a:xfrm>
          <a:prstGeom prst="rect">
            <a:avLst/>
          </a:prstGeom>
          <a:noFill/>
          <a:ln>
            <a:noFill/>
          </a:ln>
        </p:spPr>
        <p:txBody>
          <a:bodyPr anchorCtr="0" anchor="t" bIns="0" lIns="0" spcFirstLastPara="1" rIns="0" wrap="square" tIns="9525">
            <a:spAutoFit/>
          </a:bodyPr>
          <a:lstStyle/>
          <a:p>
            <a:pPr indent="0" lvl="0" marL="0" marR="0" rtl="0" algn="l">
              <a:lnSpc>
                <a:spcPct val="100000"/>
              </a:lnSpc>
              <a:spcBef>
                <a:spcPts val="0"/>
              </a:spcBef>
              <a:spcAft>
                <a:spcPts val="0"/>
              </a:spcAft>
              <a:buClr>
                <a:srgbClr val="000000"/>
              </a:buClr>
              <a:buSzPts val="2700"/>
              <a:buFont typeface="Arial"/>
              <a:buNone/>
            </a:pPr>
            <a:r>
              <a:rPr b="1" i="0" lang="en-US" sz="2800" u="none" cap="none" strike="noStrike">
                <a:solidFill>
                  <a:srgbClr val="007BA9"/>
                </a:solidFill>
                <a:latin typeface="Arial"/>
                <a:ea typeface="Arial"/>
                <a:cs typeface="Arial"/>
                <a:sym typeface="Arial"/>
              </a:rPr>
              <a:t>APP PARTNERSHIPS</a:t>
            </a:r>
            <a:endParaRPr b="1" i="0" sz="2800" u="none" cap="none" strike="noStrike">
              <a:solidFill>
                <a:srgbClr val="000000"/>
              </a:solidFill>
              <a:latin typeface="Arial"/>
              <a:ea typeface="Arial"/>
              <a:cs typeface="Arial"/>
              <a:sym typeface="Arial"/>
            </a:endParaRPr>
          </a:p>
        </p:txBody>
      </p:sp>
      <p:sp>
        <p:nvSpPr>
          <p:cNvPr id="156" name="Google Shape;156;g11b8807b103_0_617"/>
          <p:cNvSpPr txBox="1"/>
          <p:nvPr/>
        </p:nvSpPr>
        <p:spPr>
          <a:xfrm>
            <a:off x="3807338" y="4256775"/>
            <a:ext cx="22107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Open Sans"/>
              <a:ea typeface="Open Sans"/>
              <a:cs typeface="Open Sans"/>
              <a:sym typeface="Open Sans"/>
            </a:endParaRPr>
          </a:p>
        </p:txBody>
      </p:sp>
      <p:pic>
        <p:nvPicPr>
          <p:cNvPr id="157" name="Google Shape;157;g11b8807b103_0_617"/>
          <p:cNvPicPr preferRelativeResize="0"/>
          <p:nvPr/>
        </p:nvPicPr>
        <p:blipFill rotWithShape="1">
          <a:blip r:embed="rId4">
            <a:alphaModFix/>
          </a:blip>
          <a:srcRect b="0" l="0" r="0" t="0"/>
          <a:stretch/>
        </p:blipFill>
        <p:spPr>
          <a:xfrm>
            <a:off x="35300" y="1213912"/>
            <a:ext cx="2844000" cy="3795976"/>
          </a:xfrm>
          <a:prstGeom prst="rect">
            <a:avLst/>
          </a:prstGeom>
          <a:noFill/>
          <a:ln cap="flat" cmpd="sng" w="28575">
            <a:solidFill>
              <a:schemeClr val="dk1"/>
            </a:solidFill>
            <a:prstDash val="solid"/>
            <a:round/>
            <a:headEnd len="sm" w="sm" type="none"/>
            <a:tailEnd len="sm" w="sm" type="none"/>
          </a:ln>
        </p:spPr>
      </p:pic>
      <p:pic>
        <p:nvPicPr>
          <p:cNvPr id="158" name="Google Shape;158;g11b8807b103_0_617"/>
          <p:cNvPicPr preferRelativeResize="0"/>
          <p:nvPr/>
        </p:nvPicPr>
        <p:blipFill rotWithShape="1">
          <a:blip r:embed="rId5">
            <a:alphaModFix/>
          </a:blip>
          <a:srcRect b="0" l="0" r="0" t="0"/>
          <a:stretch/>
        </p:blipFill>
        <p:spPr>
          <a:xfrm>
            <a:off x="3137950" y="1215925"/>
            <a:ext cx="2844000" cy="3791981"/>
          </a:xfrm>
          <a:prstGeom prst="rect">
            <a:avLst/>
          </a:prstGeom>
          <a:noFill/>
          <a:ln cap="flat" cmpd="sng" w="28575">
            <a:solidFill>
              <a:schemeClr val="dk1"/>
            </a:solidFill>
            <a:prstDash val="solid"/>
            <a:round/>
            <a:headEnd len="sm" w="sm" type="none"/>
            <a:tailEnd len="sm" w="sm" type="none"/>
          </a:ln>
        </p:spPr>
      </p:pic>
      <p:pic>
        <p:nvPicPr>
          <p:cNvPr id="159" name="Google Shape;159;g11b8807b103_0_617"/>
          <p:cNvPicPr preferRelativeResize="0"/>
          <p:nvPr/>
        </p:nvPicPr>
        <p:blipFill rotWithShape="1">
          <a:blip r:embed="rId6">
            <a:alphaModFix/>
          </a:blip>
          <a:srcRect b="0" l="0" r="0" t="0"/>
          <a:stretch/>
        </p:blipFill>
        <p:spPr>
          <a:xfrm>
            <a:off x="6240637" y="1215925"/>
            <a:ext cx="2868050" cy="3791974"/>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pic>
        <p:nvPicPr>
          <p:cNvPr id="164" name="Google Shape;164;g1390206d9b7_0_289"/>
          <p:cNvPicPr preferRelativeResize="0"/>
          <p:nvPr/>
        </p:nvPicPr>
        <p:blipFill rotWithShape="1">
          <a:blip r:embed="rId3">
            <a:alphaModFix amt="50000"/>
          </a:blip>
          <a:srcRect b="0" l="0" r="0" t="0"/>
          <a:stretch/>
        </p:blipFill>
        <p:spPr>
          <a:xfrm>
            <a:off x="-188830" y="-63577"/>
            <a:ext cx="9521650" cy="6350951"/>
          </a:xfrm>
          <a:prstGeom prst="rect">
            <a:avLst/>
          </a:prstGeom>
          <a:noFill/>
          <a:ln>
            <a:noFill/>
          </a:ln>
        </p:spPr>
      </p:pic>
      <p:sp>
        <p:nvSpPr>
          <p:cNvPr id="165" name="Google Shape;165;g1390206d9b7_0_289"/>
          <p:cNvSpPr txBox="1"/>
          <p:nvPr/>
        </p:nvSpPr>
        <p:spPr>
          <a:xfrm>
            <a:off x="3807338" y="4256775"/>
            <a:ext cx="22107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Open Sans"/>
              <a:ea typeface="Open Sans"/>
              <a:cs typeface="Open Sans"/>
              <a:sym typeface="Open Sans"/>
            </a:endParaRPr>
          </a:p>
        </p:txBody>
      </p:sp>
      <p:pic>
        <p:nvPicPr>
          <p:cNvPr id="166" name="Google Shape;166;g1390206d9b7_0_289"/>
          <p:cNvPicPr preferRelativeResize="0"/>
          <p:nvPr/>
        </p:nvPicPr>
        <p:blipFill rotWithShape="1">
          <a:blip r:embed="rId4">
            <a:alphaModFix/>
          </a:blip>
          <a:srcRect b="2922" l="0" r="27452" t="0"/>
          <a:stretch/>
        </p:blipFill>
        <p:spPr>
          <a:xfrm>
            <a:off x="4648563" y="1228961"/>
            <a:ext cx="4336486" cy="3765877"/>
          </a:xfrm>
          <a:prstGeom prst="rect">
            <a:avLst/>
          </a:prstGeom>
          <a:noFill/>
          <a:ln cap="flat" cmpd="sng" w="28575">
            <a:solidFill>
              <a:schemeClr val="dk1"/>
            </a:solidFill>
            <a:prstDash val="solid"/>
            <a:round/>
            <a:headEnd len="sm" w="sm" type="none"/>
            <a:tailEnd len="sm" w="sm" type="none"/>
          </a:ln>
        </p:spPr>
      </p:pic>
      <p:pic>
        <p:nvPicPr>
          <p:cNvPr id="167" name="Google Shape;167;g1390206d9b7_0_289"/>
          <p:cNvPicPr preferRelativeResize="0"/>
          <p:nvPr/>
        </p:nvPicPr>
        <p:blipFill rotWithShape="1">
          <a:blip r:embed="rId5">
            <a:alphaModFix/>
          </a:blip>
          <a:srcRect b="0" l="3017" r="3837" t="20051"/>
          <a:stretch/>
        </p:blipFill>
        <p:spPr>
          <a:xfrm>
            <a:off x="134863" y="1228950"/>
            <a:ext cx="4336475" cy="3765900"/>
          </a:xfrm>
          <a:prstGeom prst="rect">
            <a:avLst/>
          </a:prstGeom>
          <a:noFill/>
          <a:ln cap="flat" cmpd="sng" w="28575">
            <a:solidFill>
              <a:schemeClr val="dk1"/>
            </a:solidFill>
            <a:prstDash val="solid"/>
            <a:round/>
            <a:headEnd len="sm" w="sm" type="none"/>
            <a:tailEnd len="sm" w="sm" type="none"/>
          </a:ln>
        </p:spPr>
      </p:pic>
      <p:sp>
        <p:nvSpPr>
          <p:cNvPr id="168" name="Google Shape;168;g1390206d9b7_0_289"/>
          <p:cNvSpPr txBox="1"/>
          <p:nvPr/>
        </p:nvSpPr>
        <p:spPr>
          <a:xfrm>
            <a:off x="2689450" y="329350"/>
            <a:ext cx="3741000" cy="440700"/>
          </a:xfrm>
          <a:prstGeom prst="rect">
            <a:avLst/>
          </a:prstGeom>
          <a:noFill/>
          <a:ln>
            <a:noFill/>
          </a:ln>
        </p:spPr>
        <p:txBody>
          <a:bodyPr anchorCtr="0" anchor="t" bIns="0" lIns="0" spcFirstLastPara="1" rIns="0" wrap="square" tIns="9525">
            <a:spAutoFit/>
          </a:bodyPr>
          <a:lstStyle/>
          <a:p>
            <a:pPr indent="0" lvl="0" marL="0" marR="0" rtl="0" algn="l">
              <a:lnSpc>
                <a:spcPct val="100000"/>
              </a:lnSpc>
              <a:spcBef>
                <a:spcPts val="0"/>
              </a:spcBef>
              <a:spcAft>
                <a:spcPts val="0"/>
              </a:spcAft>
              <a:buClr>
                <a:srgbClr val="000000"/>
              </a:buClr>
              <a:buSzPts val="2700"/>
              <a:buFont typeface="Arial"/>
              <a:buNone/>
            </a:pPr>
            <a:r>
              <a:rPr b="1" i="0" lang="en-US" sz="2800" u="none" cap="none" strike="noStrike">
                <a:solidFill>
                  <a:srgbClr val="007BA9"/>
                </a:solidFill>
                <a:latin typeface="Arial"/>
                <a:ea typeface="Arial"/>
                <a:cs typeface="Arial"/>
                <a:sym typeface="Arial"/>
              </a:rPr>
              <a:t>APP PARTNERSHIPS</a:t>
            </a:r>
            <a:endParaRPr b="1" i="0" sz="28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pic>
        <p:nvPicPr>
          <p:cNvPr id="173" name="Google Shape;173;g1390206d9b7_0_136"/>
          <p:cNvPicPr preferRelativeResize="0"/>
          <p:nvPr/>
        </p:nvPicPr>
        <p:blipFill rotWithShape="1">
          <a:blip r:embed="rId3">
            <a:alphaModFix amt="50000"/>
          </a:blip>
          <a:srcRect b="0" l="0" r="0" t="0"/>
          <a:stretch/>
        </p:blipFill>
        <p:spPr>
          <a:xfrm>
            <a:off x="-188830" y="-63577"/>
            <a:ext cx="9521650" cy="6350951"/>
          </a:xfrm>
          <a:prstGeom prst="rect">
            <a:avLst/>
          </a:prstGeom>
          <a:noFill/>
          <a:ln>
            <a:noFill/>
          </a:ln>
        </p:spPr>
      </p:pic>
      <p:sp>
        <p:nvSpPr>
          <p:cNvPr id="174" name="Google Shape;174;g1390206d9b7_0_136"/>
          <p:cNvSpPr txBox="1"/>
          <p:nvPr/>
        </p:nvSpPr>
        <p:spPr>
          <a:xfrm>
            <a:off x="3807338" y="4256775"/>
            <a:ext cx="22107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Open Sans"/>
              <a:ea typeface="Open Sans"/>
              <a:cs typeface="Open Sans"/>
              <a:sym typeface="Open Sans"/>
            </a:endParaRPr>
          </a:p>
        </p:txBody>
      </p:sp>
      <p:grpSp>
        <p:nvGrpSpPr>
          <p:cNvPr id="175" name="Google Shape;175;g1390206d9b7_0_136"/>
          <p:cNvGrpSpPr/>
          <p:nvPr/>
        </p:nvGrpSpPr>
        <p:grpSpPr>
          <a:xfrm>
            <a:off x="3376018" y="1109386"/>
            <a:ext cx="2296859" cy="4005029"/>
            <a:chOff x="3700825" y="1003200"/>
            <a:chExt cx="1695474" cy="3496926"/>
          </a:xfrm>
        </p:grpSpPr>
        <p:pic>
          <p:nvPicPr>
            <p:cNvPr id="176" name="Google Shape;176;g1390206d9b7_0_136"/>
            <p:cNvPicPr preferRelativeResize="0"/>
            <p:nvPr/>
          </p:nvPicPr>
          <p:blipFill rotWithShape="1">
            <a:blip r:embed="rId4">
              <a:alphaModFix/>
            </a:blip>
            <a:srcRect b="6352" l="35602" r="37052" t="6960"/>
            <a:stretch/>
          </p:blipFill>
          <p:spPr>
            <a:xfrm>
              <a:off x="3700825" y="1003200"/>
              <a:ext cx="1654725" cy="3496926"/>
            </a:xfrm>
            <a:prstGeom prst="rect">
              <a:avLst/>
            </a:prstGeom>
            <a:noFill/>
            <a:ln>
              <a:noFill/>
            </a:ln>
          </p:spPr>
        </p:pic>
        <p:pic>
          <p:nvPicPr>
            <p:cNvPr id="177" name="Google Shape;177;g1390206d9b7_0_136"/>
            <p:cNvPicPr preferRelativeResize="0"/>
            <p:nvPr/>
          </p:nvPicPr>
          <p:blipFill rotWithShape="1">
            <a:blip r:embed="rId5">
              <a:alphaModFix/>
            </a:blip>
            <a:srcRect b="12011" l="0" r="-5030" t="6652"/>
            <a:stretch/>
          </p:blipFill>
          <p:spPr>
            <a:xfrm>
              <a:off x="3741575" y="1223275"/>
              <a:ext cx="1654724" cy="2926351"/>
            </a:xfrm>
            <a:prstGeom prst="rect">
              <a:avLst/>
            </a:prstGeom>
            <a:noFill/>
            <a:ln>
              <a:noFill/>
            </a:ln>
          </p:spPr>
        </p:pic>
      </p:grpSp>
      <p:sp>
        <p:nvSpPr>
          <p:cNvPr id="178" name="Google Shape;178;g1390206d9b7_0_136"/>
          <p:cNvSpPr txBox="1"/>
          <p:nvPr/>
        </p:nvSpPr>
        <p:spPr>
          <a:xfrm>
            <a:off x="2701500" y="263200"/>
            <a:ext cx="3741000" cy="440700"/>
          </a:xfrm>
          <a:prstGeom prst="rect">
            <a:avLst/>
          </a:prstGeom>
          <a:noFill/>
          <a:ln>
            <a:noFill/>
          </a:ln>
        </p:spPr>
        <p:txBody>
          <a:bodyPr anchorCtr="0" anchor="t" bIns="0" lIns="0" spcFirstLastPara="1" rIns="0" wrap="square" tIns="9525">
            <a:spAutoFit/>
          </a:bodyPr>
          <a:lstStyle/>
          <a:p>
            <a:pPr indent="0" lvl="0" marL="0" marR="0" rtl="0" algn="l">
              <a:lnSpc>
                <a:spcPct val="100000"/>
              </a:lnSpc>
              <a:spcBef>
                <a:spcPts val="0"/>
              </a:spcBef>
              <a:spcAft>
                <a:spcPts val="0"/>
              </a:spcAft>
              <a:buClr>
                <a:srgbClr val="000000"/>
              </a:buClr>
              <a:buSzPts val="2700"/>
              <a:buFont typeface="Arial"/>
              <a:buNone/>
            </a:pPr>
            <a:r>
              <a:rPr b="1" i="0" lang="en-US" sz="2800" u="none" cap="none" strike="noStrike">
                <a:solidFill>
                  <a:srgbClr val="007BA9"/>
                </a:solidFill>
                <a:latin typeface="Arial"/>
                <a:ea typeface="Arial"/>
                <a:cs typeface="Arial"/>
                <a:sym typeface="Arial"/>
              </a:rPr>
              <a:t>APP PARTNERSHIPS</a:t>
            </a:r>
            <a:endParaRPr b="1" i="0" sz="28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2" name="Shape 182"/>
        <p:cNvGrpSpPr/>
        <p:nvPr/>
      </p:nvGrpSpPr>
      <p:grpSpPr>
        <a:xfrm>
          <a:off x="0" y="0"/>
          <a:ext cx="0" cy="0"/>
          <a:chOff x="0" y="0"/>
          <a:chExt cx="0" cy="0"/>
        </a:xfrm>
      </p:grpSpPr>
      <p:pic>
        <p:nvPicPr>
          <p:cNvPr id="183" name="Google Shape;183;g13910efd5e7_0_50"/>
          <p:cNvPicPr preferRelativeResize="0"/>
          <p:nvPr/>
        </p:nvPicPr>
        <p:blipFill rotWithShape="1">
          <a:blip r:embed="rId3">
            <a:alphaModFix/>
          </a:blip>
          <a:srcRect b="0" l="0" r="0" t="0"/>
          <a:stretch/>
        </p:blipFill>
        <p:spPr>
          <a:xfrm>
            <a:off x="0" y="0"/>
            <a:ext cx="9143999" cy="5143500"/>
          </a:xfrm>
          <a:prstGeom prst="rect">
            <a:avLst/>
          </a:prstGeom>
          <a:noFill/>
          <a:ln>
            <a:noFill/>
          </a:ln>
        </p:spPr>
      </p:pic>
      <p:sp>
        <p:nvSpPr>
          <p:cNvPr id="184" name="Google Shape;184;g13910efd5e7_0_50"/>
          <p:cNvSpPr/>
          <p:nvPr/>
        </p:nvSpPr>
        <p:spPr>
          <a:xfrm>
            <a:off x="-4575" y="-2862"/>
            <a:ext cx="9153144" cy="5149215"/>
          </a:xfrm>
          <a:custGeom>
            <a:rect b="b" l="l" r="r" t="t"/>
            <a:pathLst>
              <a:path extrusionOk="0" h="7772400" w="10058400">
                <a:moveTo>
                  <a:pt x="10058400" y="0"/>
                </a:moveTo>
                <a:lnTo>
                  <a:pt x="0" y="0"/>
                </a:lnTo>
                <a:lnTo>
                  <a:pt x="0" y="7772400"/>
                </a:lnTo>
                <a:lnTo>
                  <a:pt x="10058400" y="7772400"/>
                </a:lnTo>
                <a:lnTo>
                  <a:pt x="10058400" y="0"/>
                </a:lnTo>
                <a:close/>
              </a:path>
            </a:pathLst>
          </a:custGeom>
          <a:solidFill>
            <a:srgbClr val="007BA9">
              <a:alpha val="63137"/>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p:txBody>
      </p:sp>
      <p:sp>
        <p:nvSpPr>
          <p:cNvPr id="185" name="Google Shape;185;g13910efd5e7_0_50"/>
          <p:cNvSpPr txBox="1"/>
          <p:nvPr/>
        </p:nvSpPr>
        <p:spPr>
          <a:xfrm>
            <a:off x="3381150" y="421650"/>
            <a:ext cx="2381700" cy="440700"/>
          </a:xfrm>
          <a:prstGeom prst="rect">
            <a:avLst/>
          </a:prstGeom>
          <a:noFill/>
          <a:ln>
            <a:noFill/>
          </a:ln>
        </p:spPr>
        <p:txBody>
          <a:bodyPr anchorCtr="0" anchor="t" bIns="0" lIns="0" spcFirstLastPara="1" rIns="0" wrap="square" tIns="9525">
            <a:spAutoFit/>
          </a:bodyPr>
          <a:lstStyle/>
          <a:p>
            <a:pPr indent="0" lvl="0" marL="0" marR="0" rtl="0" algn="l">
              <a:lnSpc>
                <a:spcPct val="100000"/>
              </a:lnSpc>
              <a:spcBef>
                <a:spcPts val="0"/>
              </a:spcBef>
              <a:spcAft>
                <a:spcPts val="0"/>
              </a:spcAft>
              <a:buClr>
                <a:srgbClr val="000000"/>
              </a:buClr>
              <a:buSzPts val="2700"/>
              <a:buFont typeface="Arial"/>
              <a:buNone/>
            </a:pPr>
            <a:r>
              <a:rPr b="1" i="0" lang="en-US" sz="2800" u="none" cap="none" strike="noStrike">
                <a:solidFill>
                  <a:schemeClr val="lt1"/>
                </a:solidFill>
                <a:latin typeface="Arial"/>
                <a:ea typeface="Arial"/>
                <a:cs typeface="Arial"/>
                <a:sym typeface="Arial"/>
              </a:rPr>
              <a:t>NEXT STEPS</a:t>
            </a:r>
            <a:endParaRPr b="1" i="0" sz="2800" u="none" cap="none" strike="noStrike">
              <a:solidFill>
                <a:schemeClr val="lt1"/>
              </a:solidFill>
              <a:latin typeface="Arial"/>
              <a:ea typeface="Arial"/>
              <a:cs typeface="Arial"/>
              <a:sym typeface="Arial"/>
            </a:endParaRPr>
          </a:p>
        </p:txBody>
      </p:sp>
      <p:pic>
        <p:nvPicPr>
          <p:cNvPr id="186" name="Google Shape;186;g13910efd5e7_0_50"/>
          <p:cNvPicPr preferRelativeResize="0"/>
          <p:nvPr/>
        </p:nvPicPr>
        <p:blipFill rotWithShape="1">
          <a:blip r:embed="rId4">
            <a:alphaModFix/>
          </a:blip>
          <a:srcRect b="26999" l="0" r="0" t="15420"/>
          <a:stretch/>
        </p:blipFill>
        <p:spPr>
          <a:xfrm>
            <a:off x="3305675" y="1752425"/>
            <a:ext cx="2532651" cy="2595148"/>
          </a:xfrm>
          <a:prstGeom prst="rect">
            <a:avLst/>
          </a:prstGeom>
          <a:noFill/>
          <a:ln cap="flat" cmpd="sng" w="28575">
            <a:solidFill>
              <a:schemeClr val="dk1"/>
            </a:solidFill>
            <a:prstDash val="solid"/>
            <a:round/>
            <a:headEnd len="sm" w="sm" type="none"/>
            <a:tailEnd len="sm" w="sm" type="none"/>
          </a:ln>
        </p:spPr>
      </p:pic>
      <p:pic>
        <p:nvPicPr>
          <p:cNvPr id="187" name="Google Shape;187;g13910efd5e7_0_50"/>
          <p:cNvPicPr preferRelativeResize="0"/>
          <p:nvPr/>
        </p:nvPicPr>
        <p:blipFill rotWithShape="1">
          <a:blip r:embed="rId5">
            <a:alphaModFix/>
          </a:blip>
          <a:srcRect b="0" l="0" r="0" t="0"/>
          <a:stretch/>
        </p:blipFill>
        <p:spPr>
          <a:xfrm>
            <a:off x="184000" y="2023225"/>
            <a:ext cx="3081073" cy="2053550"/>
          </a:xfrm>
          <a:prstGeom prst="rect">
            <a:avLst/>
          </a:prstGeom>
          <a:noFill/>
          <a:ln cap="flat" cmpd="sng" w="28575">
            <a:solidFill>
              <a:schemeClr val="dk1"/>
            </a:solidFill>
            <a:prstDash val="solid"/>
            <a:round/>
            <a:headEnd len="sm" w="sm" type="none"/>
            <a:tailEnd len="sm" w="sm" type="none"/>
          </a:ln>
        </p:spPr>
      </p:pic>
      <p:pic>
        <p:nvPicPr>
          <p:cNvPr id="188" name="Google Shape;188;g13910efd5e7_0_50"/>
          <p:cNvPicPr preferRelativeResize="0"/>
          <p:nvPr/>
        </p:nvPicPr>
        <p:blipFill rotWithShape="1">
          <a:blip r:embed="rId6">
            <a:alphaModFix/>
          </a:blip>
          <a:srcRect b="0" l="7858" r="4035" t="0"/>
          <a:stretch/>
        </p:blipFill>
        <p:spPr>
          <a:xfrm>
            <a:off x="5878925" y="2023225"/>
            <a:ext cx="3081074" cy="2053549"/>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5F6035E19F624C9D4A75ED2F6D1561" ma:contentTypeVersion="12" ma:contentTypeDescription="Create a new document." ma:contentTypeScope="" ma:versionID="85cf4c621191e73027bef963ded6df26">
  <xsd:schema xmlns:xsd="http://www.w3.org/2001/XMLSchema" xmlns:xs="http://www.w3.org/2001/XMLSchema" xmlns:p="http://schemas.microsoft.com/office/2006/metadata/properties" xmlns:ns2="b00ba0d4-70f6-460e-a401-fcc984fac0ce" xmlns:ns3="fac782d9-fffe-4cec-aae4-a5cef2893a96" targetNamespace="http://schemas.microsoft.com/office/2006/metadata/properties" ma:root="true" ma:fieldsID="94e2b8d156d597bbd25378f392c040bc" ns2:_="" ns3:_="">
    <xsd:import namespace="b00ba0d4-70f6-460e-a401-fcc984fac0ce"/>
    <xsd:import namespace="fac782d9-fffe-4cec-aae4-a5cef2893a9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0ba0d4-70f6-460e-a401-fcc984fac0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77b169b-7464-4c14-89c9-ab876efcba0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c782d9-fffe-4cec-aae4-a5cef2893a9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B376B8-CFC6-45C9-A8EF-D565312BFBEB}"/>
</file>

<file path=customXml/itemProps2.xml><?xml version="1.0" encoding="utf-8"?>
<ds:datastoreItem xmlns:ds="http://schemas.openxmlformats.org/officeDocument/2006/customXml" ds:itemID="{FDFF96C2-4DA8-45ED-AD18-90A79BF6F02B}"/>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2019-06-10T06:16:53Z</dcterms:created>
  <dc:creator>Nik Strong-Cvetich</dc:creator>
</cp:coreProperties>
</file>