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1" r:id="rId3"/>
    <p:sldId id="258" r:id="rId4"/>
    <p:sldId id="290" r:id="rId5"/>
    <p:sldId id="259" r:id="rId6"/>
    <p:sldId id="261" r:id="rId7"/>
    <p:sldId id="260" r:id="rId8"/>
    <p:sldId id="283" r:id="rId9"/>
    <p:sldId id="284" r:id="rId10"/>
    <p:sldId id="289" r:id="rId11"/>
    <p:sldId id="265" r:id="rId12"/>
    <p:sldId id="266" r:id="rId13"/>
    <p:sldId id="287" r:id="rId14"/>
    <p:sldId id="292" r:id="rId15"/>
    <p:sldId id="278"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3207"/>
  </p:normalViewPr>
  <p:slideViewPr>
    <p:cSldViewPr snapToGrid="0">
      <p:cViewPr varScale="1">
        <p:scale>
          <a:sx n="93" d="100"/>
          <a:sy n="93" d="100"/>
        </p:scale>
        <p:origin x="1080" y="20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DC70A-2C06-47F2-A75D-1E2E28CB276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375321-274B-4583-B551-7BBEA1C2678D}">
      <dgm:prSet/>
      <dgm:spPr/>
      <dgm:t>
        <a:bodyPr/>
        <a:lstStyle/>
        <a:p>
          <a:pPr>
            <a:lnSpc>
              <a:spcPct val="100000"/>
            </a:lnSpc>
          </a:pPr>
          <a:r>
            <a:rPr lang="it-IT"/>
            <a:t>targeting deliberato per ottenere un vantaggio militare</a:t>
          </a:r>
          <a:endParaRPr lang="en-US"/>
        </a:p>
      </dgm:t>
    </dgm:pt>
    <dgm:pt modelId="{EDA35245-DEBF-4761-9D18-B4DA41E093F5}" type="parTrans" cxnId="{8AC46294-530A-44FA-BD5C-F4686AD4CF62}">
      <dgm:prSet/>
      <dgm:spPr/>
      <dgm:t>
        <a:bodyPr/>
        <a:lstStyle/>
        <a:p>
          <a:endParaRPr lang="en-US"/>
        </a:p>
      </dgm:t>
    </dgm:pt>
    <dgm:pt modelId="{A0778A23-D819-4F49-B32B-26809203136E}" type="sibTrans" cxnId="{8AC46294-530A-44FA-BD5C-F4686AD4CF62}">
      <dgm:prSet/>
      <dgm:spPr/>
      <dgm:t>
        <a:bodyPr/>
        <a:lstStyle/>
        <a:p>
          <a:pPr>
            <a:lnSpc>
              <a:spcPct val="100000"/>
            </a:lnSpc>
          </a:pPr>
          <a:endParaRPr lang="en-US"/>
        </a:p>
      </dgm:t>
    </dgm:pt>
    <dgm:pt modelId="{CD29486B-34EA-4F2E-B34A-431974BDF5F6}">
      <dgm:prSet/>
      <dgm:spPr/>
      <dgm:t>
        <a:bodyPr/>
        <a:lstStyle/>
        <a:p>
          <a:pPr>
            <a:lnSpc>
              <a:spcPct val="100000"/>
            </a:lnSpc>
          </a:pPr>
          <a:r>
            <a:rPr lang="it-IT"/>
            <a:t>attacco deliberato per ragioni politiche, religiose o etniche</a:t>
          </a:r>
          <a:endParaRPr lang="en-US" dirty="0"/>
        </a:p>
      </dgm:t>
    </dgm:pt>
    <dgm:pt modelId="{8E3DF4E6-D4EC-4C2B-94DE-C2CB0C7561CD}" type="parTrans" cxnId="{D8A3613C-4493-4F70-80F4-5E9BC7CD6450}">
      <dgm:prSet/>
      <dgm:spPr/>
      <dgm:t>
        <a:bodyPr/>
        <a:lstStyle/>
        <a:p>
          <a:endParaRPr lang="en-US"/>
        </a:p>
      </dgm:t>
    </dgm:pt>
    <dgm:pt modelId="{93C78F02-01A2-47E7-90C1-06541E50444D}" type="sibTrans" cxnId="{D8A3613C-4493-4F70-80F4-5E9BC7CD6450}">
      <dgm:prSet/>
      <dgm:spPr/>
      <dgm:t>
        <a:bodyPr/>
        <a:lstStyle/>
        <a:p>
          <a:pPr>
            <a:lnSpc>
              <a:spcPct val="100000"/>
            </a:lnSpc>
          </a:pPr>
          <a:endParaRPr lang="en-US"/>
        </a:p>
      </dgm:t>
    </dgm:pt>
    <dgm:pt modelId="{380E4C73-B293-4B32-BEE3-BECC23AA0A5C}">
      <dgm:prSet/>
      <dgm:spPr/>
      <dgm:t>
        <a:bodyPr/>
        <a:lstStyle/>
        <a:p>
          <a:pPr>
            <a:lnSpc>
              <a:spcPct val="100000"/>
            </a:lnSpc>
          </a:pPr>
          <a:r>
            <a:rPr lang="it-IT"/>
            <a:t>“danno collaterale”, ossia non intenzionale, dovuto a arma puntata su un obiettivo militare </a:t>
          </a:r>
          <a:endParaRPr lang="en-US"/>
        </a:p>
      </dgm:t>
    </dgm:pt>
    <dgm:pt modelId="{1F8D63B7-7A81-4AD9-992C-5D3EEC1A339D}" type="parTrans" cxnId="{B32B3D58-3ADC-40D6-AB4B-DAEC0A8542D5}">
      <dgm:prSet/>
      <dgm:spPr/>
      <dgm:t>
        <a:bodyPr/>
        <a:lstStyle/>
        <a:p>
          <a:endParaRPr lang="en-US"/>
        </a:p>
      </dgm:t>
    </dgm:pt>
    <dgm:pt modelId="{755FD9F7-DB11-4E69-AB92-7068A809EFAF}" type="sibTrans" cxnId="{B32B3D58-3ADC-40D6-AB4B-DAEC0A8542D5}">
      <dgm:prSet/>
      <dgm:spPr/>
      <dgm:t>
        <a:bodyPr/>
        <a:lstStyle/>
        <a:p>
          <a:pPr>
            <a:lnSpc>
              <a:spcPct val="100000"/>
            </a:lnSpc>
          </a:pPr>
          <a:endParaRPr lang="en-US"/>
        </a:p>
      </dgm:t>
    </dgm:pt>
    <dgm:pt modelId="{20A65AD8-7B6C-4EBD-AE70-0C6769462172}">
      <dgm:prSet/>
      <dgm:spPr/>
      <dgm:t>
        <a:bodyPr/>
        <a:lstStyle/>
        <a:p>
          <a:pPr>
            <a:lnSpc>
              <a:spcPct val="100000"/>
            </a:lnSpc>
          </a:pPr>
          <a:r>
            <a:rPr lang="it-IT"/>
            <a:t>saccheggio di farmaci e attrezzature mediche (come avvenne nel 2003 a Bagdad)</a:t>
          </a:r>
          <a:endParaRPr lang="en-US"/>
        </a:p>
      </dgm:t>
    </dgm:pt>
    <dgm:pt modelId="{ED384DA9-C0DF-47A6-8631-D8FB4CFD1374}" type="parTrans" cxnId="{3C6CA17B-6152-4A9F-9014-2B7021952E42}">
      <dgm:prSet/>
      <dgm:spPr/>
      <dgm:t>
        <a:bodyPr/>
        <a:lstStyle/>
        <a:p>
          <a:endParaRPr lang="en-US"/>
        </a:p>
      </dgm:t>
    </dgm:pt>
    <dgm:pt modelId="{17CF3F13-D2C6-40FC-A307-9A4D196BCAA0}" type="sibTrans" cxnId="{3C6CA17B-6152-4A9F-9014-2B7021952E42}">
      <dgm:prSet/>
      <dgm:spPr/>
      <dgm:t>
        <a:bodyPr/>
        <a:lstStyle/>
        <a:p>
          <a:endParaRPr lang="en-US"/>
        </a:p>
      </dgm:t>
    </dgm:pt>
    <dgm:pt modelId="{5F22759F-DE45-47CF-8DEC-6910D700C76C}" type="pres">
      <dgm:prSet presAssocID="{B95DC70A-2C06-47F2-A75D-1E2E28CB276E}" presName="root" presStyleCnt="0">
        <dgm:presLayoutVars>
          <dgm:dir/>
          <dgm:resizeHandles val="exact"/>
        </dgm:presLayoutVars>
      </dgm:prSet>
      <dgm:spPr/>
    </dgm:pt>
    <dgm:pt modelId="{1182DE21-B862-47B4-86F2-D3A83BAE51F3}" type="pres">
      <dgm:prSet presAssocID="{B6375321-274B-4583-B551-7BBEA1C2678D}" presName="compNode" presStyleCnt="0"/>
      <dgm:spPr/>
    </dgm:pt>
    <dgm:pt modelId="{A7E26CC3-A6FA-487F-8368-E675FB739364}" type="pres">
      <dgm:prSet presAssocID="{B6375321-274B-4583-B551-7BBEA1C2678D}" presName="bgRect" presStyleLbl="bgShp" presStyleIdx="0" presStyleCnt="4"/>
      <dgm:spPr/>
    </dgm:pt>
    <dgm:pt modelId="{0E0F458C-E142-446B-8DEA-54E300E0F7B4}" type="pres">
      <dgm:prSet presAssocID="{B6375321-274B-4583-B551-7BBEA1C2678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ro a segno"/>
        </a:ext>
      </dgm:extLst>
    </dgm:pt>
    <dgm:pt modelId="{965D00BE-BA20-4A9A-88A3-A335C3474CFF}" type="pres">
      <dgm:prSet presAssocID="{B6375321-274B-4583-B551-7BBEA1C2678D}" presName="spaceRect" presStyleCnt="0"/>
      <dgm:spPr/>
    </dgm:pt>
    <dgm:pt modelId="{E167C7E1-70A5-49DA-B96D-F43978C8E373}" type="pres">
      <dgm:prSet presAssocID="{B6375321-274B-4583-B551-7BBEA1C2678D}" presName="parTx" presStyleLbl="revTx" presStyleIdx="0" presStyleCnt="4">
        <dgm:presLayoutVars>
          <dgm:chMax val="0"/>
          <dgm:chPref val="0"/>
        </dgm:presLayoutVars>
      </dgm:prSet>
      <dgm:spPr/>
    </dgm:pt>
    <dgm:pt modelId="{09DF12FB-62C9-4A58-AE81-5215B403B52A}" type="pres">
      <dgm:prSet presAssocID="{A0778A23-D819-4F49-B32B-26809203136E}" presName="sibTrans" presStyleCnt="0"/>
      <dgm:spPr/>
    </dgm:pt>
    <dgm:pt modelId="{132E97EC-F2E2-4F13-ADD3-B6F5F7E9565C}" type="pres">
      <dgm:prSet presAssocID="{CD29486B-34EA-4F2E-B34A-431974BDF5F6}" presName="compNode" presStyleCnt="0"/>
      <dgm:spPr/>
    </dgm:pt>
    <dgm:pt modelId="{ECCD57F1-3A87-42A4-9CCA-4B3B355A8553}" type="pres">
      <dgm:prSet presAssocID="{CD29486B-34EA-4F2E-B34A-431974BDF5F6}" presName="bgRect" presStyleLbl="bgShp" presStyleIdx="1" presStyleCnt="4"/>
      <dgm:spPr/>
    </dgm:pt>
    <dgm:pt modelId="{3E45E52E-F7A9-4FA9-883C-5D1D8650FC6E}" type="pres">
      <dgm:prSet presAssocID="{CD29486B-34EA-4F2E-B34A-431974BDF5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icolo"/>
        </a:ext>
      </dgm:extLst>
    </dgm:pt>
    <dgm:pt modelId="{40F076D8-2FED-4FC0-881B-385E7C81B81E}" type="pres">
      <dgm:prSet presAssocID="{CD29486B-34EA-4F2E-B34A-431974BDF5F6}" presName="spaceRect" presStyleCnt="0"/>
      <dgm:spPr/>
    </dgm:pt>
    <dgm:pt modelId="{4DFAEAD9-2564-495B-94BA-BB2FB5C353DA}" type="pres">
      <dgm:prSet presAssocID="{CD29486B-34EA-4F2E-B34A-431974BDF5F6}" presName="parTx" presStyleLbl="revTx" presStyleIdx="1" presStyleCnt="4">
        <dgm:presLayoutVars>
          <dgm:chMax val="0"/>
          <dgm:chPref val="0"/>
        </dgm:presLayoutVars>
      </dgm:prSet>
      <dgm:spPr/>
    </dgm:pt>
    <dgm:pt modelId="{3460E89E-9A5A-4D94-AED5-1546C2A1CEA4}" type="pres">
      <dgm:prSet presAssocID="{93C78F02-01A2-47E7-90C1-06541E50444D}" presName="sibTrans" presStyleCnt="0"/>
      <dgm:spPr/>
    </dgm:pt>
    <dgm:pt modelId="{01B6ECD6-354B-4EDA-BE75-22C781C7501B}" type="pres">
      <dgm:prSet presAssocID="{380E4C73-B293-4B32-BEE3-BECC23AA0A5C}" presName="compNode" presStyleCnt="0"/>
      <dgm:spPr/>
    </dgm:pt>
    <dgm:pt modelId="{CE42BF9A-B349-41C7-9E93-C84E3196B2B5}" type="pres">
      <dgm:prSet presAssocID="{380E4C73-B293-4B32-BEE3-BECC23AA0A5C}" presName="bgRect" presStyleLbl="bgShp" presStyleIdx="2" presStyleCnt="4"/>
      <dgm:spPr/>
    </dgm:pt>
    <dgm:pt modelId="{ED9CA5CA-D371-4801-9A1C-591307B1BD37}" type="pres">
      <dgm:prSet presAssocID="{380E4C73-B293-4B32-BEE3-BECC23AA0A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biettivo"/>
        </a:ext>
      </dgm:extLst>
    </dgm:pt>
    <dgm:pt modelId="{ACA8B4E5-40E6-4861-B4E8-138AC746D141}" type="pres">
      <dgm:prSet presAssocID="{380E4C73-B293-4B32-BEE3-BECC23AA0A5C}" presName="spaceRect" presStyleCnt="0"/>
      <dgm:spPr/>
    </dgm:pt>
    <dgm:pt modelId="{8710532D-E1A2-4BC6-BB68-9E219C5AC8F0}" type="pres">
      <dgm:prSet presAssocID="{380E4C73-B293-4B32-BEE3-BECC23AA0A5C}" presName="parTx" presStyleLbl="revTx" presStyleIdx="2" presStyleCnt="4">
        <dgm:presLayoutVars>
          <dgm:chMax val="0"/>
          <dgm:chPref val="0"/>
        </dgm:presLayoutVars>
      </dgm:prSet>
      <dgm:spPr/>
    </dgm:pt>
    <dgm:pt modelId="{8156FB30-EA49-49EA-90CC-C22DAE20740B}" type="pres">
      <dgm:prSet presAssocID="{755FD9F7-DB11-4E69-AB92-7068A809EFAF}" presName="sibTrans" presStyleCnt="0"/>
      <dgm:spPr/>
    </dgm:pt>
    <dgm:pt modelId="{92A17789-BFBA-4790-BF89-9C4FB7EBC410}" type="pres">
      <dgm:prSet presAssocID="{20A65AD8-7B6C-4EBD-AE70-0C6769462172}" presName="compNode" presStyleCnt="0"/>
      <dgm:spPr/>
    </dgm:pt>
    <dgm:pt modelId="{CF988526-0B73-4034-9BB2-142F9FB8BD14}" type="pres">
      <dgm:prSet presAssocID="{20A65AD8-7B6C-4EBD-AE70-0C6769462172}" presName="bgRect" presStyleLbl="bgShp" presStyleIdx="3" presStyleCnt="4"/>
      <dgm:spPr/>
    </dgm:pt>
    <dgm:pt modelId="{21B51634-0B56-48F4-BB8F-D61400330442}" type="pres">
      <dgm:prSet presAssocID="{20A65AD8-7B6C-4EBD-AE70-0C67694621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vatore"/>
        </a:ext>
      </dgm:extLst>
    </dgm:pt>
    <dgm:pt modelId="{E5037C71-7DF1-4975-A275-5812D0A5C6EF}" type="pres">
      <dgm:prSet presAssocID="{20A65AD8-7B6C-4EBD-AE70-0C6769462172}" presName="spaceRect" presStyleCnt="0"/>
      <dgm:spPr/>
    </dgm:pt>
    <dgm:pt modelId="{8EF35178-A3ED-4BBE-A00C-5560136A3757}" type="pres">
      <dgm:prSet presAssocID="{20A65AD8-7B6C-4EBD-AE70-0C6769462172}" presName="parTx" presStyleLbl="revTx" presStyleIdx="3" presStyleCnt="4">
        <dgm:presLayoutVars>
          <dgm:chMax val="0"/>
          <dgm:chPref val="0"/>
        </dgm:presLayoutVars>
      </dgm:prSet>
      <dgm:spPr/>
    </dgm:pt>
  </dgm:ptLst>
  <dgm:cxnLst>
    <dgm:cxn modelId="{A0228302-6692-9741-84EA-41D8182CB87C}" type="presOf" srcId="{B6375321-274B-4583-B551-7BBEA1C2678D}" destId="{E167C7E1-70A5-49DA-B96D-F43978C8E373}" srcOrd="0" destOrd="0" presId="urn:microsoft.com/office/officeart/2018/2/layout/IconVerticalSolidList"/>
    <dgm:cxn modelId="{D8A3613C-4493-4F70-80F4-5E9BC7CD6450}" srcId="{B95DC70A-2C06-47F2-A75D-1E2E28CB276E}" destId="{CD29486B-34EA-4F2E-B34A-431974BDF5F6}" srcOrd="1" destOrd="0" parTransId="{8E3DF4E6-D4EC-4C2B-94DE-C2CB0C7561CD}" sibTransId="{93C78F02-01A2-47E7-90C1-06541E50444D}"/>
    <dgm:cxn modelId="{89D61A42-0978-514D-98B8-351255A8FB9F}" type="presOf" srcId="{20A65AD8-7B6C-4EBD-AE70-0C6769462172}" destId="{8EF35178-A3ED-4BBE-A00C-5560136A3757}" srcOrd="0" destOrd="0" presId="urn:microsoft.com/office/officeart/2018/2/layout/IconVerticalSolidList"/>
    <dgm:cxn modelId="{B32B3D58-3ADC-40D6-AB4B-DAEC0A8542D5}" srcId="{B95DC70A-2C06-47F2-A75D-1E2E28CB276E}" destId="{380E4C73-B293-4B32-BEE3-BECC23AA0A5C}" srcOrd="2" destOrd="0" parTransId="{1F8D63B7-7A81-4AD9-992C-5D3EEC1A339D}" sibTransId="{755FD9F7-DB11-4E69-AB92-7068A809EFAF}"/>
    <dgm:cxn modelId="{2364BF6C-2DA2-624E-B1FB-4579DA30AACA}" type="presOf" srcId="{CD29486B-34EA-4F2E-B34A-431974BDF5F6}" destId="{4DFAEAD9-2564-495B-94BA-BB2FB5C353DA}" srcOrd="0" destOrd="0" presId="urn:microsoft.com/office/officeart/2018/2/layout/IconVerticalSolidList"/>
    <dgm:cxn modelId="{3C6CA17B-6152-4A9F-9014-2B7021952E42}" srcId="{B95DC70A-2C06-47F2-A75D-1E2E28CB276E}" destId="{20A65AD8-7B6C-4EBD-AE70-0C6769462172}" srcOrd="3" destOrd="0" parTransId="{ED384DA9-C0DF-47A6-8631-D8FB4CFD1374}" sibTransId="{17CF3F13-D2C6-40FC-A307-9A4D196BCAA0}"/>
    <dgm:cxn modelId="{8AC46294-530A-44FA-BD5C-F4686AD4CF62}" srcId="{B95DC70A-2C06-47F2-A75D-1E2E28CB276E}" destId="{B6375321-274B-4583-B551-7BBEA1C2678D}" srcOrd="0" destOrd="0" parTransId="{EDA35245-DEBF-4761-9D18-B4DA41E093F5}" sibTransId="{A0778A23-D819-4F49-B32B-26809203136E}"/>
    <dgm:cxn modelId="{7C4789A0-7F91-7043-9AFC-709DDE54FCF9}" type="presOf" srcId="{B95DC70A-2C06-47F2-A75D-1E2E28CB276E}" destId="{5F22759F-DE45-47CF-8DEC-6910D700C76C}" srcOrd="0" destOrd="0" presId="urn:microsoft.com/office/officeart/2018/2/layout/IconVerticalSolidList"/>
    <dgm:cxn modelId="{C06DB7CA-7238-A745-868F-3CEC87BCA6A4}" type="presOf" srcId="{380E4C73-B293-4B32-BEE3-BECC23AA0A5C}" destId="{8710532D-E1A2-4BC6-BB68-9E219C5AC8F0}" srcOrd="0" destOrd="0" presId="urn:microsoft.com/office/officeart/2018/2/layout/IconVerticalSolidList"/>
    <dgm:cxn modelId="{F7E71789-9179-7241-B3AD-72D7D3742910}" type="presParOf" srcId="{5F22759F-DE45-47CF-8DEC-6910D700C76C}" destId="{1182DE21-B862-47B4-86F2-D3A83BAE51F3}" srcOrd="0" destOrd="0" presId="urn:microsoft.com/office/officeart/2018/2/layout/IconVerticalSolidList"/>
    <dgm:cxn modelId="{4C5E5E2C-5E2B-BE4E-A6FF-15AA5C88B055}" type="presParOf" srcId="{1182DE21-B862-47B4-86F2-D3A83BAE51F3}" destId="{A7E26CC3-A6FA-487F-8368-E675FB739364}" srcOrd="0" destOrd="0" presId="urn:microsoft.com/office/officeart/2018/2/layout/IconVerticalSolidList"/>
    <dgm:cxn modelId="{5D317637-A161-524E-B579-EEB86304DFCA}" type="presParOf" srcId="{1182DE21-B862-47B4-86F2-D3A83BAE51F3}" destId="{0E0F458C-E142-446B-8DEA-54E300E0F7B4}" srcOrd="1" destOrd="0" presId="urn:microsoft.com/office/officeart/2018/2/layout/IconVerticalSolidList"/>
    <dgm:cxn modelId="{7ABD548C-C4F5-FA41-9FD2-C27C16245557}" type="presParOf" srcId="{1182DE21-B862-47B4-86F2-D3A83BAE51F3}" destId="{965D00BE-BA20-4A9A-88A3-A335C3474CFF}" srcOrd="2" destOrd="0" presId="urn:microsoft.com/office/officeart/2018/2/layout/IconVerticalSolidList"/>
    <dgm:cxn modelId="{06761D6E-5F27-3C4F-812E-8DCDA6087F85}" type="presParOf" srcId="{1182DE21-B862-47B4-86F2-D3A83BAE51F3}" destId="{E167C7E1-70A5-49DA-B96D-F43978C8E373}" srcOrd="3" destOrd="0" presId="urn:microsoft.com/office/officeart/2018/2/layout/IconVerticalSolidList"/>
    <dgm:cxn modelId="{0A987266-2F1C-8747-AD9B-6A926F2A5216}" type="presParOf" srcId="{5F22759F-DE45-47CF-8DEC-6910D700C76C}" destId="{09DF12FB-62C9-4A58-AE81-5215B403B52A}" srcOrd="1" destOrd="0" presId="urn:microsoft.com/office/officeart/2018/2/layout/IconVerticalSolidList"/>
    <dgm:cxn modelId="{991FA78F-007B-454A-BC12-E54DEA1387D8}" type="presParOf" srcId="{5F22759F-DE45-47CF-8DEC-6910D700C76C}" destId="{132E97EC-F2E2-4F13-ADD3-B6F5F7E9565C}" srcOrd="2" destOrd="0" presId="urn:microsoft.com/office/officeart/2018/2/layout/IconVerticalSolidList"/>
    <dgm:cxn modelId="{80DE56AC-5520-874A-AB06-B527C1397D3A}" type="presParOf" srcId="{132E97EC-F2E2-4F13-ADD3-B6F5F7E9565C}" destId="{ECCD57F1-3A87-42A4-9CCA-4B3B355A8553}" srcOrd="0" destOrd="0" presId="urn:microsoft.com/office/officeart/2018/2/layout/IconVerticalSolidList"/>
    <dgm:cxn modelId="{86F6CB42-553D-F041-B461-43D3A29F0F7E}" type="presParOf" srcId="{132E97EC-F2E2-4F13-ADD3-B6F5F7E9565C}" destId="{3E45E52E-F7A9-4FA9-883C-5D1D8650FC6E}" srcOrd="1" destOrd="0" presId="urn:microsoft.com/office/officeart/2018/2/layout/IconVerticalSolidList"/>
    <dgm:cxn modelId="{A2542F29-F699-BC4A-A85C-A91CFD9FF8C5}" type="presParOf" srcId="{132E97EC-F2E2-4F13-ADD3-B6F5F7E9565C}" destId="{40F076D8-2FED-4FC0-881B-385E7C81B81E}" srcOrd="2" destOrd="0" presId="urn:microsoft.com/office/officeart/2018/2/layout/IconVerticalSolidList"/>
    <dgm:cxn modelId="{87488741-F383-BA43-8FA3-D7DC5EF85427}" type="presParOf" srcId="{132E97EC-F2E2-4F13-ADD3-B6F5F7E9565C}" destId="{4DFAEAD9-2564-495B-94BA-BB2FB5C353DA}" srcOrd="3" destOrd="0" presId="urn:microsoft.com/office/officeart/2018/2/layout/IconVerticalSolidList"/>
    <dgm:cxn modelId="{FAD9FAA6-3EBC-7A4F-9DE2-017151443775}" type="presParOf" srcId="{5F22759F-DE45-47CF-8DEC-6910D700C76C}" destId="{3460E89E-9A5A-4D94-AED5-1546C2A1CEA4}" srcOrd="3" destOrd="0" presId="urn:microsoft.com/office/officeart/2018/2/layout/IconVerticalSolidList"/>
    <dgm:cxn modelId="{6CFD0CC9-3C27-1D4C-8FC7-1BB5B29741BE}" type="presParOf" srcId="{5F22759F-DE45-47CF-8DEC-6910D700C76C}" destId="{01B6ECD6-354B-4EDA-BE75-22C781C7501B}" srcOrd="4" destOrd="0" presId="urn:microsoft.com/office/officeart/2018/2/layout/IconVerticalSolidList"/>
    <dgm:cxn modelId="{B27F942A-B0BF-3643-8A8B-FDBE3F69C76D}" type="presParOf" srcId="{01B6ECD6-354B-4EDA-BE75-22C781C7501B}" destId="{CE42BF9A-B349-41C7-9E93-C84E3196B2B5}" srcOrd="0" destOrd="0" presId="urn:microsoft.com/office/officeart/2018/2/layout/IconVerticalSolidList"/>
    <dgm:cxn modelId="{600401D1-BC58-AA41-BFAA-58FED554594C}" type="presParOf" srcId="{01B6ECD6-354B-4EDA-BE75-22C781C7501B}" destId="{ED9CA5CA-D371-4801-9A1C-591307B1BD37}" srcOrd="1" destOrd="0" presId="urn:microsoft.com/office/officeart/2018/2/layout/IconVerticalSolidList"/>
    <dgm:cxn modelId="{D2FB72B7-29CF-5C46-89BE-17B7B3E7DEB2}" type="presParOf" srcId="{01B6ECD6-354B-4EDA-BE75-22C781C7501B}" destId="{ACA8B4E5-40E6-4861-B4E8-138AC746D141}" srcOrd="2" destOrd="0" presId="urn:microsoft.com/office/officeart/2018/2/layout/IconVerticalSolidList"/>
    <dgm:cxn modelId="{B7C36A5C-FAB2-E04F-9D01-A26114BEE663}" type="presParOf" srcId="{01B6ECD6-354B-4EDA-BE75-22C781C7501B}" destId="{8710532D-E1A2-4BC6-BB68-9E219C5AC8F0}" srcOrd="3" destOrd="0" presId="urn:microsoft.com/office/officeart/2018/2/layout/IconVerticalSolidList"/>
    <dgm:cxn modelId="{67AB268C-4F15-C24D-8F1C-5E9D69F22FA6}" type="presParOf" srcId="{5F22759F-DE45-47CF-8DEC-6910D700C76C}" destId="{8156FB30-EA49-49EA-90CC-C22DAE20740B}" srcOrd="5" destOrd="0" presId="urn:microsoft.com/office/officeart/2018/2/layout/IconVerticalSolidList"/>
    <dgm:cxn modelId="{FD8F1872-81A0-6A4A-9DFD-ABC2B9565ECF}" type="presParOf" srcId="{5F22759F-DE45-47CF-8DEC-6910D700C76C}" destId="{92A17789-BFBA-4790-BF89-9C4FB7EBC410}" srcOrd="6" destOrd="0" presId="urn:microsoft.com/office/officeart/2018/2/layout/IconVerticalSolidList"/>
    <dgm:cxn modelId="{3D5EC910-8DD3-5E4F-835B-2D555841985E}" type="presParOf" srcId="{92A17789-BFBA-4790-BF89-9C4FB7EBC410}" destId="{CF988526-0B73-4034-9BB2-142F9FB8BD14}" srcOrd="0" destOrd="0" presId="urn:microsoft.com/office/officeart/2018/2/layout/IconVerticalSolidList"/>
    <dgm:cxn modelId="{72F712E9-B412-B249-82B1-9EFD1E082490}" type="presParOf" srcId="{92A17789-BFBA-4790-BF89-9C4FB7EBC410}" destId="{21B51634-0B56-48F4-BB8F-D61400330442}" srcOrd="1" destOrd="0" presId="urn:microsoft.com/office/officeart/2018/2/layout/IconVerticalSolidList"/>
    <dgm:cxn modelId="{DE01DB37-9B78-3544-8B01-AAD3E6AF5BF4}" type="presParOf" srcId="{92A17789-BFBA-4790-BF89-9C4FB7EBC410}" destId="{E5037C71-7DF1-4975-A275-5812D0A5C6EF}" srcOrd="2" destOrd="0" presId="urn:microsoft.com/office/officeart/2018/2/layout/IconVerticalSolidList"/>
    <dgm:cxn modelId="{614F2895-91EC-944B-8173-62A829830AF1}" type="presParOf" srcId="{92A17789-BFBA-4790-BF89-9C4FB7EBC410}" destId="{8EF35178-A3ED-4BBE-A00C-5560136A37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A3773-73D3-47FB-9608-A8A8FBC27E0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8C3BE35-F332-4E34-88B0-AB14C83AF1EF}">
      <dgm:prSet custT="1"/>
      <dgm:spPr/>
      <dgm:t>
        <a:bodyPr/>
        <a:lstStyle/>
        <a:p>
          <a:r>
            <a:rPr lang="it-IT" sz="2400" dirty="0"/>
            <a:t>Perché usati da Hamas per nascondere armi e centri di comando, come “scudi umani” </a:t>
          </a:r>
          <a:endParaRPr lang="en-US" sz="2400" dirty="0"/>
        </a:p>
      </dgm:t>
    </dgm:pt>
    <dgm:pt modelId="{47AE0B33-A946-4E33-960F-A6B4585B086C}" type="parTrans" cxnId="{08A92344-14BE-45EB-BE9A-03C3A5BDF04E}">
      <dgm:prSet/>
      <dgm:spPr/>
      <dgm:t>
        <a:bodyPr/>
        <a:lstStyle/>
        <a:p>
          <a:endParaRPr lang="en-US" sz="2400"/>
        </a:p>
      </dgm:t>
    </dgm:pt>
    <dgm:pt modelId="{6071FE60-2666-4D12-A402-CA1C19601FA0}" type="sibTrans" cxnId="{08A92344-14BE-45EB-BE9A-03C3A5BDF04E}">
      <dgm:prSet/>
      <dgm:spPr/>
      <dgm:t>
        <a:bodyPr/>
        <a:lstStyle/>
        <a:p>
          <a:endParaRPr lang="en-US" sz="2400"/>
        </a:p>
      </dgm:t>
    </dgm:pt>
    <dgm:pt modelId="{091E99F9-FBA3-42F6-9D68-9DB44A6ACFC7}">
      <dgm:prSet custT="1"/>
      <dgm:spPr/>
      <dgm:t>
        <a:bodyPr/>
        <a:lstStyle/>
        <a:p>
          <a:r>
            <a:rPr lang="it-IT" sz="2400" dirty="0"/>
            <a:t>Perché la vittoria giustifica una violenza letale (“Dottrina </a:t>
          </a:r>
          <a:r>
            <a:rPr lang="it-IT" sz="2400" dirty="0" err="1"/>
            <a:t>Dahiya</a:t>
          </a:r>
          <a:r>
            <a:rPr lang="it-IT" sz="2400" dirty="0"/>
            <a:t>”) </a:t>
          </a:r>
          <a:endParaRPr lang="en-US" sz="2400" dirty="0"/>
        </a:p>
      </dgm:t>
    </dgm:pt>
    <dgm:pt modelId="{1E3F5660-A7D2-4652-97A0-E3EB5B0E398A}" type="parTrans" cxnId="{AD1599C1-D47A-4203-93E8-8003E17E395F}">
      <dgm:prSet/>
      <dgm:spPr/>
      <dgm:t>
        <a:bodyPr/>
        <a:lstStyle/>
        <a:p>
          <a:endParaRPr lang="en-US" sz="2400"/>
        </a:p>
      </dgm:t>
    </dgm:pt>
    <dgm:pt modelId="{F317D1A3-6404-41FA-919E-8EA4B8AD1C76}" type="sibTrans" cxnId="{AD1599C1-D47A-4203-93E8-8003E17E395F}">
      <dgm:prSet/>
      <dgm:spPr/>
      <dgm:t>
        <a:bodyPr/>
        <a:lstStyle/>
        <a:p>
          <a:endParaRPr lang="en-US" sz="2400"/>
        </a:p>
      </dgm:t>
    </dgm:pt>
    <dgm:pt modelId="{25DBD0EB-62A8-43A3-BDF2-212FEACF6861}">
      <dgm:prSet custT="1"/>
      <dgm:spPr/>
      <dgm:t>
        <a:bodyPr/>
        <a:lstStyle/>
        <a:p>
          <a:r>
            <a:rPr lang="it-IT" sz="2400" dirty="0"/>
            <a:t>Per far sentire i palestinesi insicuri ovunque (Guerra psicologica – PSYWAR)</a:t>
          </a:r>
          <a:endParaRPr lang="en-US" sz="2400" dirty="0"/>
        </a:p>
      </dgm:t>
    </dgm:pt>
    <dgm:pt modelId="{7F400616-1CA2-4954-A510-6E397761B208}" type="parTrans" cxnId="{D9A043A4-FECE-4353-8702-43421F02E5D7}">
      <dgm:prSet/>
      <dgm:spPr/>
      <dgm:t>
        <a:bodyPr/>
        <a:lstStyle/>
        <a:p>
          <a:endParaRPr lang="en-US" sz="2400"/>
        </a:p>
      </dgm:t>
    </dgm:pt>
    <dgm:pt modelId="{BE602CFC-ECE8-4025-81C4-33113A7BB09C}" type="sibTrans" cxnId="{D9A043A4-FECE-4353-8702-43421F02E5D7}">
      <dgm:prSet/>
      <dgm:spPr/>
      <dgm:t>
        <a:bodyPr/>
        <a:lstStyle/>
        <a:p>
          <a:endParaRPr lang="en-US" sz="2400"/>
        </a:p>
      </dgm:t>
    </dgm:pt>
    <dgm:pt modelId="{A9940E17-8145-4A2A-9713-C77D6B9E6F67}">
      <dgm:prSet custT="1"/>
      <dgm:spPr/>
      <dgm:t>
        <a:bodyPr/>
        <a:lstStyle/>
        <a:p>
          <a:r>
            <a:rPr lang="it-IT" sz="2400" dirty="0"/>
            <a:t>Per rendere Gaza inabitabile: una nuova Nakba, genocidio</a:t>
          </a:r>
          <a:endParaRPr lang="en-US" sz="2400" dirty="0"/>
        </a:p>
      </dgm:t>
    </dgm:pt>
    <dgm:pt modelId="{C7E8C3A6-F320-4B1E-B23F-C27864C83AB7}" type="parTrans" cxnId="{637E03E4-434B-4B42-AEAB-218F2911A7AE}">
      <dgm:prSet/>
      <dgm:spPr/>
      <dgm:t>
        <a:bodyPr/>
        <a:lstStyle/>
        <a:p>
          <a:endParaRPr lang="en-US" sz="2400"/>
        </a:p>
      </dgm:t>
    </dgm:pt>
    <dgm:pt modelId="{9965AA9C-0996-4DE6-8681-79C0FEF33B4D}" type="sibTrans" cxnId="{637E03E4-434B-4B42-AEAB-218F2911A7AE}">
      <dgm:prSet/>
      <dgm:spPr/>
      <dgm:t>
        <a:bodyPr/>
        <a:lstStyle/>
        <a:p>
          <a:endParaRPr lang="en-US" sz="2400"/>
        </a:p>
      </dgm:t>
    </dgm:pt>
    <dgm:pt modelId="{8CD616BD-3676-514E-8CD4-336C7AE4BC9C}" type="pres">
      <dgm:prSet presAssocID="{CF1A3773-73D3-47FB-9608-A8A8FBC27E0B}" presName="vert0" presStyleCnt="0">
        <dgm:presLayoutVars>
          <dgm:dir/>
          <dgm:animOne val="branch"/>
          <dgm:animLvl val="lvl"/>
        </dgm:presLayoutVars>
      </dgm:prSet>
      <dgm:spPr/>
    </dgm:pt>
    <dgm:pt modelId="{12EABF32-0B0B-7944-AB1C-3978AF4189B0}" type="pres">
      <dgm:prSet presAssocID="{B8C3BE35-F332-4E34-88B0-AB14C83AF1EF}" presName="thickLine" presStyleLbl="alignNode1" presStyleIdx="0" presStyleCnt="4"/>
      <dgm:spPr/>
    </dgm:pt>
    <dgm:pt modelId="{9C8DC130-48D7-4442-9ACA-A06A6A8EE212}" type="pres">
      <dgm:prSet presAssocID="{B8C3BE35-F332-4E34-88B0-AB14C83AF1EF}" presName="horz1" presStyleCnt="0"/>
      <dgm:spPr/>
    </dgm:pt>
    <dgm:pt modelId="{02E7276B-6AE4-C249-8FA4-5A167684A698}" type="pres">
      <dgm:prSet presAssocID="{B8C3BE35-F332-4E34-88B0-AB14C83AF1EF}" presName="tx1" presStyleLbl="revTx" presStyleIdx="0" presStyleCnt="4"/>
      <dgm:spPr/>
    </dgm:pt>
    <dgm:pt modelId="{554F7594-CD93-8242-BAEE-13239ED559B9}" type="pres">
      <dgm:prSet presAssocID="{B8C3BE35-F332-4E34-88B0-AB14C83AF1EF}" presName="vert1" presStyleCnt="0"/>
      <dgm:spPr/>
    </dgm:pt>
    <dgm:pt modelId="{8F48DE01-2AAF-C04D-A32F-AA2ADEF15EA4}" type="pres">
      <dgm:prSet presAssocID="{091E99F9-FBA3-42F6-9D68-9DB44A6ACFC7}" presName="thickLine" presStyleLbl="alignNode1" presStyleIdx="1" presStyleCnt="4"/>
      <dgm:spPr/>
    </dgm:pt>
    <dgm:pt modelId="{32E81AF7-53C1-5B4A-8765-6A58C1E5DA66}" type="pres">
      <dgm:prSet presAssocID="{091E99F9-FBA3-42F6-9D68-9DB44A6ACFC7}" presName="horz1" presStyleCnt="0"/>
      <dgm:spPr/>
    </dgm:pt>
    <dgm:pt modelId="{585BDCB0-6BCC-8A4C-88C6-1751B6A745D2}" type="pres">
      <dgm:prSet presAssocID="{091E99F9-FBA3-42F6-9D68-9DB44A6ACFC7}" presName="tx1" presStyleLbl="revTx" presStyleIdx="1" presStyleCnt="4"/>
      <dgm:spPr/>
    </dgm:pt>
    <dgm:pt modelId="{F45D63C0-0BB5-724B-874B-9298ACABEB80}" type="pres">
      <dgm:prSet presAssocID="{091E99F9-FBA3-42F6-9D68-9DB44A6ACFC7}" presName="vert1" presStyleCnt="0"/>
      <dgm:spPr/>
    </dgm:pt>
    <dgm:pt modelId="{44D7A405-6025-6A44-84D3-9E73E311BA76}" type="pres">
      <dgm:prSet presAssocID="{25DBD0EB-62A8-43A3-BDF2-212FEACF6861}" presName="thickLine" presStyleLbl="alignNode1" presStyleIdx="2" presStyleCnt="4"/>
      <dgm:spPr/>
    </dgm:pt>
    <dgm:pt modelId="{D5EE3611-AB09-B048-A41D-B8DD78470493}" type="pres">
      <dgm:prSet presAssocID="{25DBD0EB-62A8-43A3-BDF2-212FEACF6861}" presName="horz1" presStyleCnt="0"/>
      <dgm:spPr/>
    </dgm:pt>
    <dgm:pt modelId="{C10FD478-EC13-3A41-9BB1-01C641B02559}" type="pres">
      <dgm:prSet presAssocID="{25DBD0EB-62A8-43A3-BDF2-212FEACF6861}" presName="tx1" presStyleLbl="revTx" presStyleIdx="2" presStyleCnt="4"/>
      <dgm:spPr/>
    </dgm:pt>
    <dgm:pt modelId="{C38582BD-8612-2D4A-A31A-DA35CBE018AC}" type="pres">
      <dgm:prSet presAssocID="{25DBD0EB-62A8-43A3-BDF2-212FEACF6861}" presName="vert1" presStyleCnt="0"/>
      <dgm:spPr/>
    </dgm:pt>
    <dgm:pt modelId="{72D9DC4D-EA51-E941-B87C-567864B3D177}" type="pres">
      <dgm:prSet presAssocID="{A9940E17-8145-4A2A-9713-C77D6B9E6F67}" presName="thickLine" presStyleLbl="alignNode1" presStyleIdx="3" presStyleCnt="4"/>
      <dgm:spPr/>
    </dgm:pt>
    <dgm:pt modelId="{149E00F8-4DF1-394F-8D7D-5A7CDF010917}" type="pres">
      <dgm:prSet presAssocID="{A9940E17-8145-4A2A-9713-C77D6B9E6F67}" presName="horz1" presStyleCnt="0"/>
      <dgm:spPr/>
    </dgm:pt>
    <dgm:pt modelId="{F71EDE8A-CF10-604A-ADDA-2A6149EEEDBA}" type="pres">
      <dgm:prSet presAssocID="{A9940E17-8145-4A2A-9713-C77D6B9E6F67}" presName="tx1" presStyleLbl="revTx" presStyleIdx="3" presStyleCnt="4"/>
      <dgm:spPr/>
    </dgm:pt>
    <dgm:pt modelId="{0FDA5B6D-E2B1-264C-9E59-0FF81E0063F9}" type="pres">
      <dgm:prSet presAssocID="{A9940E17-8145-4A2A-9713-C77D6B9E6F67}" presName="vert1" presStyleCnt="0"/>
      <dgm:spPr/>
    </dgm:pt>
  </dgm:ptLst>
  <dgm:cxnLst>
    <dgm:cxn modelId="{8EF9061C-8A16-C14E-B51C-3E21CB85A0DF}" type="presOf" srcId="{B8C3BE35-F332-4E34-88B0-AB14C83AF1EF}" destId="{02E7276B-6AE4-C249-8FA4-5A167684A698}" srcOrd="0" destOrd="0" presId="urn:microsoft.com/office/officeart/2008/layout/LinedList"/>
    <dgm:cxn modelId="{E595492E-FFDD-C348-A71E-58C5014D7DA5}" type="presOf" srcId="{091E99F9-FBA3-42F6-9D68-9DB44A6ACFC7}" destId="{585BDCB0-6BCC-8A4C-88C6-1751B6A745D2}" srcOrd="0" destOrd="0" presId="urn:microsoft.com/office/officeart/2008/layout/LinedList"/>
    <dgm:cxn modelId="{08A92344-14BE-45EB-BE9A-03C3A5BDF04E}" srcId="{CF1A3773-73D3-47FB-9608-A8A8FBC27E0B}" destId="{B8C3BE35-F332-4E34-88B0-AB14C83AF1EF}" srcOrd="0" destOrd="0" parTransId="{47AE0B33-A946-4E33-960F-A6B4585B086C}" sibTransId="{6071FE60-2666-4D12-A402-CA1C19601FA0}"/>
    <dgm:cxn modelId="{E5780559-7BA0-1B4B-85A4-FBB640B54C9A}" type="presOf" srcId="{A9940E17-8145-4A2A-9713-C77D6B9E6F67}" destId="{F71EDE8A-CF10-604A-ADDA-2A6149EEEDBA}" srcOrd="0" destOrd="0" presId="urn:microsoft.com/office/officeart/2008/layout/LinedList"/>
    <dgm:cxn modelId="{D9A043A4-FECE-4353-8702-43421F02E5D7}" srcId="{CF1A3773-73D3-47FB-9608-A8A8FBC27E0B}" destId="{25DBD0EB-62A8-43A3-BDF2-212FEACF6861}" srcOrd="2" destOrd="0" parTransId="{7F400616-1CA2-4954-A510-6E397761B208}" sibTransId="{BE602CFC-ECE8-4025-81C4-33113A7BB09C}"/>
    <dgm:cxn modelId="{8E8AC3AF-1326-424F-8CA9-AF26AE106513}" type="presOf" srcId="{25DBD0EB-62A8-43A3-BDF2-212FEACF6861}" destId="{C10FD478-EC13-3A41-9BB1-01C641B02559}" srcOrd="0" destOrd="0" presId="urn:microsoft.com/office/officeart/2008/layout/LinedList"/>
    <dgm:cxn modelId="{AD1599C1-D47A-4203-93E8-8003E17E395F}" srcId="{CF1A3773-73D3-47FB-9608-A8A8FBC27E0B}" destId="{091E99F9-FBA3-42F6-9D68-9DB44A6ACFC7}" srcOrd="1" destOrd="0" parTransId="{1E3F5660-A7D2-4652-97A0-E3EB5B0E398A}" sibTransId="{F317D1A3-6404-41FA-919E-8EA4B8AD1C76}"/>
    <dgm:cxn modelId="{637E03E4-434B-4B42-AEAB-218F2911A7AE}" srcId="{CF1A3773-73D3-47FB-9608-A8A8FBC27E0B}" destId="{A9940E17-8145-4A2A-9713-C77D6B9E6F67}" srcOrd="3" destOrd="0" parTransId="{C7E8C3A6-F320-4B1E-B23F-C27864C83AB7}" sibTransId="{9965AA9C-0996-4DE6-8681-79C0FEF33B4D}"/>
    <dgm:cxn modelId="{FEC501F1-95B8-D04D-A191-2FDE69935E84}" type="presOf" srcId="{CF1A3773-73D3-47FB-9608-A8A8FBC27E0B}" destId="{8CD616BD-3676-514E-8CD4-336C7AE4BC9C}" srcOrd="0" destOrd="0" presId="urn:microsoft.com/office/officeart/2008/layout/LinedList"/>
    <dgm:cxn modelId="{873A3FC1-98F9-494C-A4D5-6B3E2E31C73E}" type="presParOf" srcId="{8CD616BD-3676-514E-8CD4-336C7AE4BC9C}" destId="{12EABF32-0B0B-7944-AB1C-3978AF4189B0}" srcOrd="0" destOrd="0" presId="urn:microsoft.com/office/officeart/2008/layout/LinedList"/>
    <dgm:cxn modelId="{93874BDE-1978-4145-BF34-C017A4D1A101}" type="presParOf" srcId="{8CD616BD-3676-514E-8CD4-336C7AE4BC9C}" destId="{9C8DC130-48D7-4442-9ACA-A06A6A8EE212}" srcOrd="1" destOrd="0" presId="urn:microsoft.com/office/officeart/2008/layout/LinedList"/>
    <dgm:cxn modelId="{5939B256-499D-A14B-87B5-728E16E8B391}" type="presParOf" srcId="{9C8DC130-48D7-4442-9ACA-A06A6A8EE212}" destId="{02E7276B-6AE4-C249-8FA4-5A167684A698}" srcOrd="0" destOrd="0" presId="urn:microsoft.com/office/officeart/2008/layout/LinedList"/>
    <dgm:cxn modelId="{999A4ED2-989B-0744-B389-A08D1F3A66B8}" type="presParOf" srcId="{9C8DC130-48D7-4442-9ACA-A06A6A8EE212}" destId="{554F7594-CD93-8242-BAEE-13239ED559B9}" srcOrd="1" destOrd="0" presId="urn:microsoft.com/office/officeart/2008/layout/LinedList"/>
    <dgm:cxn modelId="{21856659-69AD-3C4C-BFC8-D684C9B6F525}" type="presParOf" srcId="{8CD616BD-3676-514E-8CD4-336C7AE4BC9C}" destId="{8F48DE01-2AAF-C04D-A32F-AA2ADEF15EA4}" srcOrd="2" destOrd="0" presId="urn:microsoft.com/office/officeart/2008/layout/LinedList"/>
    <dgm:cxn modelId="{8F73A744-151F-0747-A0F3-B7DE1BBFA09F}" type="presParOf" srcId="{8CD616BD-3676-514E-8CD4-336C7AE4BC9C}" destId="{32E81AF7-53C1-5B4A-8765-6A58C1E5DA66}" srcOrd="3" destOrd="0" presId="urn:microsoft.com/office/officeart/2008/layout/LinedList"/>
    <dgm:cxn modelId="{8930D0FA-F008-4948-AB64-7C78780DB232}" type="presParOf" srcId="{32E81AF7-53C1-5B4A-8765-6A58C1E5DA66}" destId="{585BDCB0-6BCC-8A4C-88C6-1751B6A745D2}" srcOrd="0" destOrd="0" presId="urn:microsoft.com/office/officeart/2008/layout/LinedList"/>
    <dgm:cxn modelId="{3ACF3AC0-F349-DB44-8250-CA67274A1C2B}" type="presParOf" srcId="{32E81AF7-53C1-5B4A-8765-6A58C1E5DA66}" destId="{F45D63C0-0BB5-724B-874B-9298ACABEB80}" srcOrd="1" destOrd="0" presId="urn:microsoft.com/office/officeart/2008/layout/LinedList"/>
    <dgm:cxn modelId="{5DDC6EF1-7131-964C-BC86-B9535428F767}" type="presParOf" srcId="{8CD616BD-3676-514E-8CD4-336C7AE4BC9C}" destId="{44D7A405-6025-6A44-84D3-9E73E311BA76}" srcOrd="4" destOrd="0" presId="urn:microsoft.com/office/officeart/2008/layout/LinedList"/>
    <dgm:cxn modelId="{64849DA4-29A3-074C-B776-82AFEBBDCD1F}" type="presParOf" srcId="{8CD616BD-3676-514E-8CD4-336C7AE4BC9C}" destId="{D5EE3611-AB09-B048-A41D-B8DD78470493}" srcOrd="5" destOrd="0" presId="urn:microsoft.com/office/officeart/2008/layout/LinedList"/>
    <dgm:cxn modelId="{5BAC1E95-A184-6B41-9C1F-5076D8E9BA5B}" type="presParOf" srcId="{D5EE3611-AB09-B048-A41D-B8DD78470493}" destId="{C10FD478-EC13-3A41-9BB1-01C641B02559}" srcOrd="0" destOrd="0" presId="urn:microsoft.com/office/officeart/2008/layout/LinedList"/>
    <dgm:cxn modelId="{7CF62AFB-A471-B243-9338-462D36BFD0DF}" type="presParOf" srcId="{D5EE3611-AB09-B048-A41D-B8DD78470493}" destId="{C38582BD-8612-2D4A-A31A-DA35CBE018AC}" srcOrd="1" destOrd="0" presId="urn:microsoft.com/office/officeart/2008/layout/LinedList"/>
    <dgm:cxn modelId="{51CFEB0F-6CA4-1848-ABC8-51A95E382B1C}" type="presParOf" srcId="{8CD616BD-3676-514E-8CD4-336C7AE4BC9C}" destId="{72D9DC4D-EA51-E941-B87C-567864B3D177}" srcOrd="6" destOrd="0" presId="urn:microsoft.com/office/officeart/2008/layout/LinedList"/>
    <dgm:cxn modelId="{199A3E57-5A13-9649-A9FA-73714FA67C11}" type="presParOf" srcId="{8CD616BD-3676-514E-8CD4-336C7AE4BC9C}" destId="{149E00F8-4DF1-394F-8D7D-5A7CDF010917}" srcOrd="7" destOrd="0" presId="urn:microsoft.com/office/officeart/2008/layout/LinedList"/>
    <dgm:cxn modelId="{0920882C-9E24-B644-A49C-5F86035ED31E}" type="presParOf" srcId="{149E00F8-4DF1-394F-8D7D-5A7CDF010917}" destId="{F71EDE8A-CF10-604A-ADDA-2A6149EEEDBA}" srcOrd="0" destOrd="0" presId="urn:microsoft.com/office/officeart/2008/layout/LinedList"/>
    <dgm:cxn modelId="{51F1B84F-894D-7045-A99D-35C966B66C46}" type="presParOf" srcId="{149E00F8-4DF1-394F-8D7D-5A7CDF010917}" destId="{0FDA5B6D-E2B1-264C-9E59-0FF81E0063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6F482-D79D-4299-B7FC-20E6266772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CF2268-6E5C-471C-9384-84EA6C846A0E}">
      <dgm:prSet/>
      <dgm:spPr/>
      <dgm:t>
        <a:bodyPr/>
        <a:lstStyle/>
        <a:p>
          <a:r>
            <a:rPr lang="it-IT" dirty="0"/>
            <a:t>Popolazione di Gaza bisognosa di cure:</a:t>
          </a:r>
          <a:endParaRPr lang="en-US" dirty="0"/>
        </a:p>
      </dgm:t>
    </dgm:pt>
    <dgm:pt modelId="{5D2877C3-4141-45DA-9A0B-68DEEAA9E02A}" type="parTrans" cxnId="{9425A8F2-AC31-47AC-8557-572F2DA81722}">
      <dgm:prSet/>
      <dgm:spPr/>
      <dgm:t>
        <a:bodyPr/>
        <a:lstStyle/>
        <a:p>
          <a:endParaRPr lang="en-US"/>
        </a:p>
      </dgm:t>
    </dgm:pt>
    <dgm:pt modelId="{786D029A-0ED6-4628-9D9C-B42DF120C0F7}" type="sibTrans" cxnId="{9425A8F2-AC31-47AC-8557-572F2DA81722}">
      <dgm:prSet/>
      <dgm:spPr/>
      <dgm:t>
        <a:bodyPr/>
        <a:lstStyle/>
        <a:p>
          <a:endParaRPr lang="en-US"/>
        </a:p>
      </dgm:t>
    </dgm:pt>
    <dgm:pt modelId="{0099B8B9-1522-4F5E-A270-2EEBAF694C63}">
      <dgm:prSet/>
      <dgm:spPr/>
      <dgm:t>
        <a:bodyPr/>
        <a:lstStyle/>
        <a:p>
          <a:r>
            <a:rPr lang="it-IT"/>
            <a:t>9.000 malati di cancro, 350.000 con CVD e diabete, 180.000 infezioni respiratorie </a:t>
          </a:r>
          <a:endParaRPr lang="en-US"/>
        </a:p>
      </dgm:t>
    </dgm:pt>
    <dgm:pt modelId="{46F3A91A-DC96-49F3-8BD4-502856959C13}" type="parTrans" cxnId="{F49B1CE1-95CC-4857-9414-6E457D734522}">
      <dgm:prSet/>
      <dgm:spPr/>
      <dgm:t>
        <a:bodyPr/>
        <a:lstStyle/>
        <a:p>
          <a:endParaRPr lang="en-US"/>
        </a:p>
      </dgm:t>
    </dgm:pt>
    <dgm:pt modelId="{D85AAF4B-08C3-4D9B-88AC-EF93293E065C}" type="sibTrans" cxnId="{F49B1CE1-95CC-4857-9414-6E457D734522}">
      <dgm:prSet/>
      <dgm:spPr/>
      <dgm:t>
        <a:bodyPr/>
        <a:lstStyle/>
        <a:p>
          <a:endParaRPr lang="en-US"/>
        </a:p>
      </dgm:t>
    </dgm:pt>
    <dgm:pt modelId="{C7ED77D1-51CA-46B2-B2AD-DE850274C425}">
      <dgm:prSet/>
      <dgm:spPr/>
      <dgm:t>
        <a:bodyPr/>
        <a:lstStyle/>
        <a:p>
          <a:r>
            <a:rPr lang="it-IT"/>
            <a:t>136.000, metà dei quali bambini &lt;5 anni, con varie forme di diarrea</a:t>
          </a:r>
          <a:endParaRPr lang="en-US"/>
        </a:p>
      </dgm:t>
    </dgm:pt>
    <dgm:pt modelId="{46C55DAF-5804-45F6-92F3-2AD9F27B5827}" type="parTrans" cxnId="{B1F5826F-B0C8-4580-B789-5191BA60FA98}">
      <dgm:prSet/>
      <dgm:spPr/>
      <dgm:t>
        <a:bodyPr/>
        <a:lstStyle/>
        <a:p>
          <a:endParaRPr lang="en-US"/>
        </a:p>
      </dgm:t>
    </dgm:pt>
    <dgm:pt modelId="{89402F20-E41C-4803-9242-0CBB34E9A368}" type="sibTrans" cxnId="{B1F5826F-B0C8-4580-B789-5191BA60FA98}">
      <dgm:prSet/>
      <dgm:spPr/>
      <dgm:t>
        <a:bodyPr/>
        <a:lstStyle/>
        <a:p>
          <a:endParaRPr lang="en-US"/>
        </a:p>
      </dgm:t>
    </dgm:pt>
    <dgm:pt modelId="{4F7BB25E-2FC6-4F6F-ADDC-2694C46AEF3D}">
      <dgm:prSet/>
      <dgm:spPr/>
      <dgm:t>
        <a:bodyPr/>
        <a:lstStyle/>
        <a:p>
          <a:r>
            <a:rPr lang="it-IT"/>
            <a:t>&gt;50.000 donne incinte, 180 nati ogni giorno e oltre 5.000 nel mese scorso</a:t>
          </a:r>
          <a:endParaRPr lang="en-US"/>
        </a:p>
      </dgm:t>
    </dgm:pt>
    <dgm:pt modelId="{C872885D-A9F5-4AFF-AFEC-7CA1A5DFE637}" type="parTrans" cxnId="{3BB2D133-7B8C-4FA1-96F7-AA0DD27B68D8}">
      <dgm:prSet/>
      <dgm:spPr/>
      <dgm:t>
        <a:bodyPr/>
        <a:lstStyle/>
        <a:p>
          <a:endParaRPr lang="en-US"/>
        </a:p>
      </dgm:t>
    </dgm:pt>
    <dgm:pt modelId="{6214589D-051C-484D-8AED-B673AC2FD187}" type="sibTrans" cxnId="{3BB2D133-7B8C-4FA1-96F7-AA0DD27B68D8}">
      <dgm:prSet/>
      <dgm:spPr/>
      <dgm:t>
        <a:bodyPr/>
        <a:lstStyle/>
        <a:p>
          <a:endParaRPr lang="en-US"/>
        </a:p>
      </dgm:t>
    </dgm:pt>
    <dgm:pt modelId="{76DE1B0B-47DE-4E77-BC1B-1C1A496774CB}">
      <dgm:prSet/>
      <dgm:spPr/>
      <dgm:t>
        <a:bodyPr/>
        <a:lstStyle/>
        <a:p>
          <a:r>
            <a:rPr lang="it-IT" dirty="0"/>
            <a:t>Ferite non medicate che si infettano, tagli cesarei e amputazioni senza anestetici o antidolorifici </a:t>
          </a:r>
          <a:endParaRPr lang="en-US" dirty="0"/>
        </a:p>
      </dgm:t>
    </dgm:pt>
    <dgm:pt modelId="{9A60621F-63C3-4F9F-B20F-E187A830A1EB}" type="parTrans" cxnId="{3ECD1F89-FD61-4AD5-91CD-7828004B3A48}">
      <dgm:prSet/>
      <dgm:spPr/>
      <dgm:t>
        <a:bodyPr/>
        <a:lstStyle/>
        <a:p>
          <a:endParaRPr lang="en-US"/>
        </a:p>
      </dgm:t>
    </dgm:pt>
    <dgm:pt modelId="{0D48B8E5-5818-4AF2-A54B-80ACEE228072}" type="sibTrans" cxnId="{3ECD1F89-FD61-4AD5-91CD-7828004B3A48}">
      <dgm:prSet/>
      <dgm:spPr/>
      <dgm:t>
        <a:bodyPr/>
        <a:lstStyle/>
        <a:p>
          <a:endParaRPr lang="en-US"/>
        </a:p>
      </dgm:t>
    </dgm:pt>
    <dgm:pt modelId="{30300993-52DF-A249-BA47-E8B9BF18A02C}" type="pres">
      <dgm:prSet presAssocID="{02D6F482-D79D-4299-B7FC-20E626677206}" presName="linear" presStyleCnt="0">
        <dgm:presLayoutVars>
          <dgm:animLvl val="lvl"/>
          <dgm:resizeHandles val="exact"/>
        </dgm:presLayoutVars>
      </dgm:prSet>
      <dgm:spPr/>
    </dgm:pt>
    <dgm:pt modelId="{BB0AB8A1-7562-D247-8F97-6B1A52E4B652}" type="pres">
      <dgm:prSet presAssocID="{F3CF2268-6E5C-471C-9384-84EA6C846A0E}" presName="parentText" presStyleLbl="node1" presStyleIdx="0" presStyleCnt="1">
        <dgm:presLayoutVars>
          <dgm:chMax val="0"/>
          <dgm:bulletEnabled val="1"/>
        </dgm:presLayoutVars>
      </dgm:prSet>
      <dgm:spPr/>
    </dgm:pt>
    <dgm:pt modelId="{89883774-0A9C-E64E-B760-0D949B0099CB}" type="pres">
      <dgm:prSet presAssocID="{F3CF2268-6E5C-471C-9384-84EA6C846A0E}" presName="childText" presStyleLbl="revTx" presStyleIdx="0" presStyleCnt="1">
        <dgm:presLayoutVars>
          <dgm:bulletEnabled val="1"/>
        </dgm:presLayoutVars>
      </dgm:prSet>
      <dgm:spPr/>
    </dgm:pt>
  </dgm:ptLst>
  <dgm:cxnLst>
    <dgm:cxn modelId="{3BB2D133-7B8C-4FA1-96F7-AA0DD27B68D8}" srcId="{F3CF2268-6E5C-471C-9384-84EA6C846A0E}" destId="{4F7BB25E-2FC6-4F6F-ADDC-2694C46AEF3D}" srcOrd="2" destOrd="0" parTransId="{C872885D-A9F5-4AFF-AFEC-7CA1A5DFE637}" sibTransId="{6214589D-051C-484D-8AED-B673AC2FD187}"/>
    <dgm:cxn modelId="{B1F5826F-B0C8-4580-B789-5191BA60FA98}" srcId="{F3CF2268-6E5C-471C-9384-84EA6C846A0E}" destId="{C7ED77D1-51CA-46B2-B2AD-DE850274C425}" srcOrd="1" destOrd="0" parTransId="{46C55DAF-5804-45F6-92F3-2AD9F27B5827}" sibTransId="{89402F20-E41C-4803-9242-0CBB34E9A368}"/>
    <dgm:cxn modelId="{5FB3B274-E477-DC41-B59E-D69CD7EA16A5}" type="presOf" srcId="{F3CF2268-6E5C-471C-9384-84EA6C846A0E}" destId="{BB0AB8A1-7562-D247-8F97-6B1A52E4B652}" srcOrd="0" destOrd="0" presId="urn:microsoft.com/office/officeart/2005/8/layout/vList2"/>
    <dgm:cxn modelId="{446C4F7C-5DD8-5A4E-BDE6-4AFC9D267F48}" type="presOf" srcId="{76DE1B0B-47DE-4E77-BC1B-1C1A496774CB}" destId="{89883774-0A9C-E64E-B760-0D949B0099CB}" srcOrd="0" destOrd="3" presId="urn:microsoft.com/office/officeart/2005/8/layout/vList2"/>
    <dgm:cxn modelId="{3ECD1F89-FD61-4AD5-91CD-7828004B3A48}" srcId="{F3CF2268-6E5C-471C-9384-84EA6C846A0E}" destId="{76DE1B0B-47DE-4E77-BC1B-1C1A496774CB}" srcOrd="3" destOrd="0" parTransId="{9A60621F-63C3-4F9F-B20F-E187A830A1EB}" sibTransId="{0D48B8E5-5818-4AF2-A54B-80ACEE228072}"/>
    <dgm:cxn modelId="{AA93778F-D9DA-5E40-9269-9A092764C6A2}" type="presOf" srcId="{0099B8B9-1522-4F5E-A270-2EEBAF694C63}" destId="{89883774-0A9C-E64E-B760-0D949B0099CB}" srcOrd="0" destOrd="0" presId="urn:microsoft.com/office/officeart/2005/8/layout/vList2"/>
    <dgm:cxn modelId="{C255E1AF-CACD-5B47-B4AA-800704284454}" type="presOf" srcId="{C7ED77D1-51CA-46B2-B2AD-DE850274C425}" destId="{89883774-0A9C-E64E-B760-0D949B0099CB}" srcOrd="0" destOrd="1" presId="urn:microsoft.com/office/officeart/2005/8/layout/vList2"/>
    <dgm:cxn modelId="{FCCDA8BD-A1D9-4C49-AD0D-F8D79C4E8C87}" type="presOf" srcId="{02D6F482-D79D-4299-B7FC-20E626677206}" destId="{30300993-52DF-A249-BA47-E8B9BF18A02C}" srcOrd="0" destOrd="0" presId="urn:microsoft.com/office/officeart/2005/8/layout/vList2"/>
    <dgm:cxn modelId="{215D4CD0-244E-4E42-BA7E-162DFBA4BF75}" type="presOf" srcId="{4F7BB25E-2FC6-4F6F-ADDC-2694C46AEF3D}" destId="{89883774-0A9C-E64E-B760-0D949B0099CB}" srcOrd="0" destOrd="2" presId="urn:microsoft.com/office/officeart/2005/8/layout/vList2"/>
    <dgm:cxn modelId="{F49B1CE1-95CC-4857-9414-6E457D734522}" srcId="{F3CF2268-6E5C-471C-9384-84EA6C846A0E}" destId="{0099B8B9-1522-4F5E-A270-2EEBAF694C63}" srcOrd="0" destOrd="0" parTransId="{46F3A91A-DC96-49F3-8BD4-502856959C13}" sibTransId="{D85AAF4B-08C3-4D9B-88AC-EF93293E065C}"/>
    <dgm:cxn modelId="{9425A8F2-AC31-47AC-8557-572F2DA81722}" srcId="{02D6F482-D79D-4299-B7FC-20E626677206}" destId="{F3CF2268-6E5C-471C-9384-84EA6C846A0E}" srcOrd="0" destOrd="0" parTransId="{5D2877C3-4141-45DA-9A0B-68DEEAA9E02A}" sibTransId="{786D029A-0ED6-4628-9D9C-B42DF120C0F7}"/>
    <dgm:cxn modelId="{10C45425-B12E-4046-8D21-D125DFC71F66}" type="presParOf" srcId="{30300993-52DF-A249-BA47-E8B9BF18A02C}" destId="{BB0AB8A1-7562-D247-8F97-6B1A52E4B652}" srcOrd="0" destOrd="0" presId="urn:microsoft.com/office/officeart/2005/8/layout/vList2"/>
    <dgm:cxn modelId="{9CB46772-B274-874E-8778-89F8DCBCDC08}" type="presParOf" srcId="{30300993-52DF-A249-BA47-E8B9BF18A02C}" destId="{89883774-0A9C-E64E-B760-0D949B0099C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26CC3-A6FA-487F-8368-E675FB739364}">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F458C-E142-446B-8DEA-54E300E0F7B4}">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7C7E1-70A5-49DA-B96D-F43978C8E373}">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it-IT" sz="1900" kern="1200"/>
            <a:t>targeting deliberato per ottenere un vantaggio militare</a:t>
          </a:r>
          <a:endParaRPr lang="en-US" sz="1900" kern="1200"/>
        </a:p>
      </dsp:txBody>
      <dsp:txXfrm>
        <a:off x="1337023" y="2284"/>
        <a:ext cx="4524066" cy="1157596"/>
      </dsp:txXfrm>
    </dsp:sp>
    <dsp:sp modelId="{ECCD57F1-3A87-42A4-9CCA-4B3B355A8553}">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5E52E-F7A9-4FA9-883C-5D1D8650FC6E}">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AEAD9-2564-495B-94BA-BB2FB5C353DA}">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it-IT" sz="1900" kern="1200"/>
            <a:t>attacco deliberato per ragioni politiche, religiose o etniche</a:t>
          </a:r>
          <a:endParaRPr lang="en-US" sz="1900" kern="1200" dirty="0"/>
        </a:p>
      </dsp:txBody>
      <dsp:txXfrm>
        <a:off x="1337023" y="1449279"/>
        <a:ext cx="4524066" cy="1157596"/>
      </dsp:txXfrm>
    </dsp:sp>
    <dsp:sp modelId="{CE42BF9A-B349-41C7-9E93-C84E3196B2B5}">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9CA5CA-D371-4801-9A1C-591307B1BD37}">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10532D-E1A2-4BC6-BB68-9E219C5AC8F0}">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it-IT" sz="1900" kern="1200"/>
            <a:t>“danno collaterale”, ossia non intenzionale, dovuto a arma puntata su un obiettivo militare </a:t>
          </a:r>
          <a:endParaRPr lang="en-US" sz="1900" kern="1200"/>
        </a:p>
      </dsp:txBody>
      <dsp:txXfrm>
        <a:off x="1337023" y="2896274"/>
        <a:ext cx="4524066" cy="1157596"/>
      </dsp:txXfrm>
    </dsp:sp>
    <dsp:sp modelId="{CF988526-0B73-4034-9BB2-142F9FB8BD14}">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51634-0B56-48F4-BB8F-D61400330442}">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35178-A3ED-4BBE-A00C-5560136A3757}">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it-IT" sz="1900" kern="1200"/>
            <a:t>saccheggio di farmaci e attrezzature mediche (come avvenne nel 2003 a Bagdad)</a:t>
          </a:r>
          <a:endParaRPr lang="en-US" sz="1900" kern="1200"/>
        </a:p>
      </dsp:txBody>
      <dsp:txXfrm>
        <a:off x="1337023" y="4343269"/>
        <a:ext cx="4524066" cy="1157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ABF32-0B0B-7944-AB1C-3978AF4189B0}">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E7276B-6AE4-C249-8FA4-5A167684A698}">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Perché usati da Hamas per nascondere armi e centri di comando, come “scudi umani” </a:t>
          </a:r>
          <a:endParaRPr lang="en-US" sz="2400" kern="1200" dirty="0"/>
        </a:p>
      </dsp:txBody>
      <dsp:txXfrm>
        <a:off x="0" y="0"/>
        <a:ext cx="6263640" cy="1376171"/>
      </dsp:txXfrm>
    </dsp:sp>
    <dsp:sp modelId="{8F48DE01-2AAF-C04D-A32F-AA2ADEF15EA4}">
      <dsp:nvSpPr>
        <dsp:cNvPr id="0" name=""/>
        <dsp:cNvSpPr/>
      </dsp:nvSpPr>
      <dsp:spPr>
        <a:xfrm>
          <a:off x="0" y="1376171"/>
          <a:ext cx="626364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BDCB0-6BCC-8A4C-88C6-1751B6A745D2}">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Perché la vittoria giustifica una violenza letale (“Dottrina </a:t>
          </a:r>
          <a:r>
            <a:rPr lang="it-IT" sz="2400" kern="1200" dirty="0" err="1"/>
            <a:t>Dahiya</a:t>
          </a:r>
          <a:r>
            <a:rPr lang="it-IT" sz="2400" kern="1200" dirty="0"/>
            <a:t>”) </a:t>
          </a:r>
          <a:endParaRPr lang="en-US" sz="2400" kern="1200" dirty="0"/>
        </a:p>
      </dsp:txBody>
      <dsp:txXfrm>
        <a:off x="0" y="1376171"/>
        <a:ext cx="6263640" cy="1376171"/>
      </dsp:txXfrm>
    </dsp:sp>
    <dsp:sp modelId="{44D7A405-6025-6A44-84D3-9E73E311BA76}">
      <dsp:nvSpPr>
        <dsp:cNvPr id="0" name=""/>
        <dsp:cNvSpPr/>
      </dsp:nvSpPr>
      <dsp:spPr>
        <a:xfrm>
          <a:off x="0" y="2752343"/>
          <a:ext cx="626364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FD478-EC13-3A41-9BB1-01C641B02559}">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Per far sentire i palestinesi insicuri ovunque (Guerra psicologica – PSYWAR)</a:t>
          </a:r>
          <a:endParaRPr lang="en-US" sz="2400" kern="1200" dirty="0"/>
        </a:p>
      </dsp:txBody>
      <dsp:txXfrm>
        <a:off x="0" y="2752343"/>
        <a:ext cx="6263640" cy="1376171"/>
      </dsp:txXfrm>
    </dsp:sp>
    <dsp:sp modelId="{72D9DC4D-EA51-E941-B87C-567864B3D177}">
      <dsp:nvSpPr>
        <dsp:cNvPr id="0" name=""/>
        <dsp:cNvSpPr/>
      </dsp:nvSpPr>
      <dsp:spPr>
        <a:xfrm>
          <a:off x="0" y="4128515"/>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EDE8A-CF10-604A-ADDA-2A6149EEEDBA}">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t>Per rendere Gaza inabitabile: una nuova Nakba, genocidio</a:t>
          </a:r>
          <a:endParaRPr lang="en-US" sz="2400" kern="1200" dirty="0"/>
        </a:p>
      </dsp:txBody>
      <dsp:txXfrm>
        <a:off x="0" y="4128515"/>
        <a:ext cx="6263640" cy="1376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B8A1-7562-D247-8F97-6B1A52E4B652}">
      <dsp:nvSpPr>
        <dsp:cNvPr id="0" name=""/>
        <dsp:cNvSpPr/>
      </dsp:nvSpPr>
      <dsp:spPr>
        <a:xfrm>
          <a:off x="0" y="1164"/>
          <a:ext cx="6286501"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Popolazione di Gaza bisognosa di cure:</a:t>
          </a:r>
          <a:endParaRPr lang="en-US" sz="2800" kern="1200" dirty="0"/>
        </a:p>
      </dsp:txBody>
      <dsp:txXfrm>
        <a:off x="32784" y="33948"/>
        <a:ext cx="6220933" cy="606012"/>
      </dsp:txXfrm>
    </dsp:sp>
    <dsp:sp modelId="{89883774-0A9C-E64E-B760-0D949B0099CB}">
      <dsp:nvSpPr>
        <dsp:cNvPr id="0" name=""/>
        <dsp:cNvSpPr/>
      </dsp:nvSpPr>
      <dsp:spPr>
        <a:xfrm>
          <a:off x="0" y="672744"/>
          <a:ext cx="6286501"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59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it-IT" sz="2200" kern="1200"/>
            <a:t>9.000 malati di cancro, 350.000 con CVD e diabete, 180.000 infezioni respiratorie </a:t>
          </a:r>
          <a:endParaRPr lang="en-US" sz="2200" kern="1200"/>
        </a:p>
        <a:p>
          <a:pPr marL="228600" lvl="1" indent="-228600" algn="l" defTabSz="977900">
            <a:lnSpc>
              <a:spcPct val="90000"/>
            </a:lnSpc>
            <a:spcBef>
              <a:spcPct val="0"/>
            </a:spcBef>
            <a:spcAft>
              <a:spcPct val="20000"/>
            </a:spcAft>
            <a:buChar char="•"/>
          </a:pPr>
          <a:r>
            <a:rPr lang="it-IT" sz="2200" kern="1200"/>
            <a:t>136.000, metà dei quali bambini &lt;5 anni, con varie forme di diarrea</a:t>
          </a:r>
          <a:endParaRPr lang="en-US" sz="2200" kern="1200"/>
        </a:p>
        <a:p>
          <a:pPr marL="228600" lvl="1" indent="-228600" algn="l" defTabSz="977900">
            <a:lnSpc>
              <a:spcPct val="90000"/>
            </a:lnSpc>
            <a:spcBef>
              <a:spcPct val="0"/>
            </a:spcBef>
            <a:spcAft>
              <a:spcPct val="20000"/>
            </a:spcAft>
            <a:buChar char="•"/>
          </a:pPr>
          <a:r>
            <a:rPr lang="it-IT" sz="2200" kern="1200"/>
            <a:t>&gt;50.000 donne incinte, 180 nati ogni giorno e oltre 5.000 nel mese scorso</a:t>
          </a:r>
          <a:endParaRPr lang="en-US" sz="2200" kern="1200"/>
        </a:p>
        <a:p>
          <a:pPr marL="228600" lvl="1" indent="-228600" algn="l" defTabSz="977900">
            <a:lnSpc>
              <a:spcPct val="90000"/>
            </a:lnSpc>
            <a:spcBef>
              <a:spcPct val="0"/>
            </a:spcBef>
            <a:spcAft>
              <a:spcPct val="20000"/>
            </a:spcAft>
            <a:buChar char="•"/>
          </a:pPr>
          <a:r>
            <a:rPr lang="it-IT" sz="2200" kern="1200" dirty="0"/>
            <a:t>Ferite non medicate che si infettano, tagli cesarei e amputazioni senza anestetici o antidolorifici </a:t>
          </a:r>
          <a:endParaRPr lang="en-US" sz="2200" kern="1200" dirty="0"/>
        </a:p>
      </dsp:txBody>
      <dsp:txXfrm>
        <a:off x="0" y="672744"/>
        <a:ext cx="6286501" cy="27820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256AB-816D-4E40-B7B2-C50C00197EBD}" type="datetimeFigureOut">
              <a:rPr lang="en-GB" smtClean="0"/>
              <a:t>19/03/2024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CB2D3-C1B1-F643-947C-B0A85A1AF001}" type="slidenum">
              <a:rPr lang="en-GB" smtClean="0"/>
              <a:t>‹N›</a:t>
            </a:fld>
            <a:endParaRPr lang="en-GB"/>
          </a:p>
        </p:txBody>
      </p:sp>
    </p:spTree>
    <p:extLst>
      <p:ext uri="{BB962C8B-B14F-4D97-AF65-F5344CB8AC3E}">
        <p14:creationId xmlns:p14="http://schemas.microsoft.com/office/powerpoint/2010/main" val="178454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1</a:t>
            </a:fld>
            <a:endParaRPr lang="en-GB"/>
          </a:p>
        </p:txBody>
      </p:sp>
    </p:spTree>
    <p:extLst>
      <p:ext uri="{BB962C8B-B14F-4D97-AF65-F5344CB8AC3E}">
        <p14:creationId xmlns:p14="http://schemas.microsoft.com/office/powerpoint/2010/main" val="365088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12</a:t>
            </a:fld>
            <a:endParaRPr lang="en-GB"/>
          </a:p>
        </p:txBody>
      </p:sp>
    </p:spTree>
    <p:extLst>
      <p:ext uri="{BB962C8B-B14F-4D97-AF65-F5344CB8AC3E}">
        <p14:creationId xmlns:p14="http://schemas.microsoft.com/office/powerpoint/2010/main" val="55654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15</a:t>
            </a:fld>
            <a:endParaRPr lang="en-GB"/>
          </a:p>
        </p:txBody>
      </p:sp>
    </p:spTree>
    <p:extLst>
      <p:ext uri="{BB962C8B-B14F-4D97-AF65-F5344CB8AC3E}">
        <p14:creationId xmlns:p14="http://schemas.microsoft.com/office/powerpoint/2010/main" val="15030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DejaVuSerifCondensed"/>
              </a:rPr>
              <a:t>L’anno 2022 ha segnato un triste record: 1.989 attacchi contro strutture sanitarie e il loro personale, con un aumento del 45% rispetto al 2021 e il numero totale peggiore nel decennio da quando la </a:t>
            </a:r>
            <a:r>
              <a:rPr lang="it-IT" sz="1800" i="1" dirty="0" err="1">
                <a:effectLst/>
                <a:latin typeface="DejaVuSerifCondensed"/>
              </a:rPr>
              <a:t>Safeguarding</a:t>
            </a:r>
            <a:r>
              <a:rPr lang="it-IT" sz="1800" i="1" dirty="0">
                <a:effectLst/>
                <a:latin typeface="DejaVuSerifCondensed"/>
              </a:rPr>
              <a:t> Health in </a:t>
            </a:r>
            <a:r>
              <a:rPr lang="it-IT" sz="1800" i="1" dirty="0" err="1">
                <a:effectLst/>
                <a:latin typeface="DejaVuSerifCondensed"/>
              </a:rPr>
              <a:t>Conflict</a:t>
            </a:r>
            <a:r>
              <a:rPr lang="it-IT" sz="1800" i="1" dirty="0">
                <a:effectLst/>
                <a:latin typeface="DejaVuSerifCondensed"/>
              </a:rPr>
              <a:t> </a:t>
            </a:r>
            <a:r>
              <a:rPr lang="it-IT" sz="1800" i="1" dirty="0" err="1">
                <a:effectLst/>
                <a:latin typeface="DejaVuSerifCondensed"/>
              </a:rPr>
              <a:t>Coalition</a:t>
            </a:r>
            <a:r>
              <a:rPr lang="it-IT" sz="1800" i="1" dirty="0">
                <a:effectLst/>
                <a:latin typeface="DejaVuSerifCondensed"/>
              </a:rPr>
              <a:t> </a:t>
            </a:r>
            <a:r>
              <a:rPr lang="it-IT" sz="1800" dirty="0">
                <a:effectLst/>
                <a:latin typeface="DejaVuSerifCondensed"/>
              </a:rPr>
              <a:t>(SHCC)</a:t>
            </a:r>
            <a:r>
              <a:rPr lang="it-IT" sz="1800" dirty="0">
                <a:solidFill>
                  <a:srgbClr val="0000FF"/>
                </a:solidFill>
                <a:effectLst/>
                <a:latin typeface="DejaVuSerifCondensed"/>
              </a:rPr>
              <a:t>[1] </a:t>
            </a:r>
            <a:r>
              <a:rPr lang="it-IT" sz="1800" dirty="0">
                <a:effectLst/>
                <a:latin typeface="DejaVuSerifCondensed"/>
              </a:rPr>
              <a:t>ha iniziato il suo macabro conteggio. </a:t>
            </a:r>
            <a:r>
              <a:rPr lang="it-IT" sz="1800" b="1" dirty="0">
                <a:effectLst/>
                <a:latin typeface="DejaVuSerifCondensed"/>
              </a:rPr>
              <a:t>Nella Striscia di Gaza non è una </a:t>
            </a:r>
            <a:r>
              <a:rPr lang="it-IT" sz="1800" b="1" dirty="0" err="1">
                <a:effectLst/>
                <a:latin typeface="DejaVuSerifCondensed"/>
              </a:rPr>
              <a:t>novita</a:t>
            </a:r>
            <a:r>
              <a:rPr lang="it-IT" sz="1800" b="1" dirty="0">
                <a:effectLst/>
                <a:latin typeface="DejaVuSerifCondensed"/>
              </a:rPr>
              <a:t>̀</a:t>
            </a:r>
            <a:r>
              <a:rPr lang="it-IT" sz="1800" dirty="0">
                <a:effectLst/>
                <a:latin typeface="DejaVuSerifCondensed"/>
              </a:rPr>
              <a:t>. L’ Organizzazione Mondiale della Sanità (OMS) ha riferito che nei conflitti del 2008-2009, 2012 e 2014, missili, attacchi aerei e assalti di carri armati israeliani hanno danneggiato o distrutto </a:t>
            </a:r>
            <a:r>
              <a:rPr lang="it-IT" sz="1800" dirty="0" err="1">
                <a:effectLst/>
                <a:latin typeface="DejaVuSerifCondensed"/>
              </a:rPr>
              <a:t>piu</a:t>
            </a:r>
            <a:r>
              <a:rPr lang="it-IT" sz="1800" dirty="0">
                <a:effectLst/>
                <a:latin typeface="DejaVuSerifCondensed"/>
              </a:rPr>
              <a:t>̀ di 200 strutture sanitarie e </a:t>
            </a:r>
            <a:r>
              <a:rPr lang="it-IT" sz="1800" dirty="0" err="1">
                <a:effectLst/>
                <a:latin typeface="DejaVuSerifCondensed"/>
              </a:rPr>
              <a:t>piu</a:t>
            </a:r>
            <a:r>
              <a:rPr lang="it-IT" sz="1800" dirty="0">
                <a:effectLst/>
                <a:latin typeface="DejaVuSerifCondensed"/>
              </a:rPr>
              <a:t>̀ di 150 ambulanze. Oltre 30 operatori sanitari sono stati uccisi in servizio, </a:t>
            </a:r>
            <a:r>
              <a:rPr lang="it-IT" sz="1800" dirty="0" err="1">
                <a:effectLst/>
                <a:latin typeface="DejaVuSerifCondensed"/>
              </a:rPr>
              <a:t>piu</a:t>
            </a:r>
            <a:r>
              <a:rPr lang="it-IT" sz="1800" dirty="0">
                <a:effectLst/>
                <a:latin typeface="DejaVuSerifCondensed"/>
              </a:rPr>
              <a:t>̀ di 175 di loro sono rimasti feriti. Il sistema sanitario di Gaza non si è mai ripreso</a:t>
            </a:r>
            <a:r>
              <a:rPr lang="it-IT" sz="1800" dirty="0">
                <a:solidFill>
                  <a:srgbClr val="0000FF"/>
                </a:solidFill>
                <a:effectLst/>
                <a:latin typeface="DejaVuSerifCondensed"/>
              </a:rPr>
              <a:t>[2]</a:t>
            </a:r>
            <a:r>
              <a:rPr lang="it-IT" sz="1800" dirty="0">
                <a:effectLst/>
                <a:latin typeface="DejaVuSerifCondensed"/>
              </a:rPr>
              <a:t>. Confrontando i dati del 2022 della guerra in Ucraina con quelli correnti di Gaza, dal 7 ottobre al 9 dicembre 2023, in poco </a:t>
            </a:r>
            <a:r>
              <a:rPr lang="it-IT" sz="1800" dirty="0" err="1">
                <a:effectLst/>
                <a:latin typeface="DejaVuSerifCondensed"/>
              </a:rPr>
              <a:t>piu</a:t>
            </a:r>
            <a:r>
              <a:rPr lang="it-IT" sz="1800" dirty="0">
                <a:effectLst/>
                <a:latin typeface="DejaVuSerifCondensed"/>
              </a:rPr>
              <a:t>̀ di due mesi, il numero di operatori sanitari palestinesi uccisi a Gaza (286)</a:t>
            </a:r>
            <a:r>
              <a:rPr lang="it-IT" sz="1800" dirty="0">
                <a:solidFill>
                  <a:srgbClr val="0000FF"/>
                </a:solidFill>
                <a:effectLst/>
                <a:latin typeface="DejaVuSerifCondensed"/>
              </a:rPr>
              <a:t>[3] </a:t>
            </a:r>
            <a:r>
              <a:rPr lang="it-IT" sz="1800" dirty="0">
                <a:effectLst/>
                <a:latin typeface="DejaVuSerifCondensed"/>
              </a:rPr>
              <a:t>è stato ben oltre 3 volte superiore a quello degli operatori sanitari ucraini uccisi nell’intero anno 2022 (78) </a:t>
            </a:r>
            <a:endParaRPr lang="it-IT" dirty="0">
              <a:effectLst/>
            </a:endParaRPr>
          </a:p>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3</a:t>
            </a:fld>
            <a:endParaRPr lang="en-GB"/>
          </a:p>
        </p:txBody>
      </p:sp>
    </p:spTree>
    <p:extLst>
      <p:ext uri="{BB962C8B-B14F-4D97-AF65-F5344CB8AC3E}">
        <p14:creationId xmlns:p14="http://schemas.microsoft.com/office/powerpoint/2010/main" val="325518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4</a:t>
            </a:fld>
            <a:endParaRPr lang="en-GB"/>
          </a:p>
        </p:txBody>
      </p:sp>
    </p:spTree>
    <p:extLst>
      <p:ext uri="{BB962C8B-B14F-4D97-AF65-F5344CB8AC3E}">
        <p14:creationId xmlns:p14="http://schemas.microsoft.com/office/powerpoint/2010/main" val="384691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5</a:t>
            </a:fld>
            <a:endParaRPr lang="en-GB"/>
          </a:p>
        </p:txBody>
      </p:sp>
    </p:spTree>
    <p:extLst>
      <p:ext uri="{BB962C8B-B14F-4D97-AF65-F5344CB8AC3E}">
        <p14:creationId xmlns:p14="http://schemas.microsoft.com/office/powerpoint/2010/main" val="223909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effectLst/>
                <a:latin typeface="DejaVuSerifCondensed"/>
              </a:rPr>
              <a:t>L’ICRC distingue gli attacchi alle strutture sanitarie durante la violenza armata in quattro categorie principali:</a:t>
            </a:r>
            <a:r>
              <a:rPr lang="it-IT" sz="1200" dirty="0">
                <a:solidFill>
                  <a:srgbClr val="0000FF"/>
                </a:solidFill>
                <a:effectLst/>
                <a:latin typeface="DejaVuSerifCondensed"/>
              </a:rPr>
              <a:t>[9] </a:t>
            </a:r>
            <a:r>
              <a:rPr lang="it-IT" sz="1200" dirty="0">
                <a:effectLst/>
                <a:latin typeface="DejaVuSerifCondensed"/>
              </a:rPr>
              <a:t>(a) il targeting deliberato per ottenere un vantaggio militare; b) attacco deliberato per ragioni politiche, religiose o etniche; (c) il “danno collaterale”, ossia non intenzionale, dovuto a proiettili o mortaio puntato su un obiettivo militare; (d) il saccheggio di farmaci e attrezzature mediche, come avvenne nel 2003 a Bagdad portando il sistema sanitario al collasso virtuale</a:t>
            </a:r>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6</a:t>
            </a:fld>
            <a:endParaRPr lang="en-GB"/>
          </a:p>
        </p:txBody>
      </p:sp>
    </p:spTree>
    <p:extLst>
      <p:ext uri="{BB962C8B-B14F-4D97-AF65-F5344CB8AC3E}">
        <p14:creationId xmlns:p14="http://schemas.microsoft.com/office/powerpoint/2010/main" val="300168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DejaVuSerifCondensed"/>
              </a:rPr>
              <a:t>Durante la guerra in Siria nel 2016, Amnesty International denunciava: “E’ veramente ignobile che la distruzione degli ospedali sembri essere diventata parte della strategia militare delle forze armate russe e siriane”.</a:t>
            </a:r>
            <a:r>
              <a:rPr lang="it-IT" sz="1800" b="1" dirty="0">
                <a:solidFill>
                  <a:srgbClr val="0000FF"/>
                </a:solidFill>
                <a:effectLst/>
                <a:latin typeface="DejaVuSerifCondensed"/>
              </a:rPr>
              <a:t>[8] </a:t>
            </a:r>
            <a:r>
              <a:rPr lang="it-IT" sz="1800" b="1" dirty="0">
                <a:effectLst/>
                <a:latin typeface="DejaVuSerifCondensed"/>
              </a:rPr>
              <a:t>A Gaza sta accadendo lo stesso.</a:t>
            </a:r>
            <a:r>
              <a:rPr lang="it-IT" sz="1800" dirty="0">
                <a:effectLst/>
                <a:latin typeface="DejaVuSerifCondensed"/>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DejaVuSerifCondensed"/>
              </a:rPr>
              <a:t>I fatti a Gaza dal 7 ottobre 2023 tuttavia conducono ad altre considerazioni sulle possibili motivazioni di Israele per attaccare gli ospedali: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effectLst/>
              <a:latin typeface="DejaVuSerifCondensed"/>
            </a:endParaRPr>
          </a:p>
          <a:p>
            <a:pPr marL="342900" indent="-342900">
              <a:buFont typeface="Arial" panose="020B0604020202020204" pitchFamily="34" charset="0"/>
              <a:buChar char="•"/>
            </a:pPr>
            <a:r>
              <a:rPr lang="it-IT" sz="2400" b="1" dirty="0" err="1">
                <a:effectLst/>
                <a:latin typeface="DejaVuSerifCondensed"/>
              </a:rPr>
              <a:t>Perche</a:t>
            </a:r>
            <a:r>
              <a:rPr lang="it-IT" sz="2400" b="1" dirty="0">
                <a:effectLst/>
                <a:latin typeface="DejaVuSerifCondensed"/>
              </a:rPr>
              <a:t>́ sarebbero usati da Hamas per nascondere armi e centri di comando, trasformando quindi tali strutture, il loro personale sanitario e i pazienti in “scudi umani” </a:t>
            </a:r>
          </a:p>
          <a:p>
            <a:pPr marL="342900" indent="-342900">
              <a:buFont typeface="Arial" panose="020B0604020202020204" pitchFamily="34" charset="0"/>
              <a:buChar char="•"/>
            </a:pPr>
            <a:r>
              <a:rPr lang="it-IT" sz="2400" b="1" dirty="0">
                <a:effectLst/>
                <a:latin typeface="DejaVuSerifCondensed"/>
              </a:rPr>
              <a:t>Secondo Neve Gordon, della Queen Mary University di Londra,</a:t>
            </a:r>
            <a:r>
              <a:rPr lang="it-IT" sz="2400" b="1" dirty="0">
                <a:solidFill>
                  <a:srgbClr val="0000FF"/>
                </a:solidFill>
                <a:effectLst/>
                <a:latin typeface="DejaVuSerifCondensed"/>
              </a:rPr>
              <a:t>[12] </a:t>
            </a:r>
            <a:r>
              <a:rPr lang="it-IT" sz="2400" b="1" dirty="0">
                <a:effectLst/>
                <a:latin typeface="DejaVuSerifCondensed"/>
              </a:rPr>
              <a:t>esiste ampio consenso tra gli israeliani che una vittoria di qualsiasi tipo possa essere ottenuta solo scatenando una violenza letale su Gaza. </a:t>
            </a:r>
            <a:r>
              <a:rPr lang="it-IT" sz="1800" dirty="0">
                <a:effectLst/>
                <a:latin typeface="DejaVuSerifCondensed"/>
              </a:rPr>
              <a:t>Legittimo quindi il sospetto che l’esercito stia praticando la “</a:t>
            </a:r>
            <a:r>
              <a:rPr lang="it-IT" sz="1800" b="1" dirty="0">
                <a:effectLst/>
                <a:latin typeface="DejaVuSerifCondensed"/>
              </a:rPr>
              <a:t>Dottrina </a:t>
            </a:r>
            <a:r>
              <a:rPr lang="it-IT" sz="1800" b="1" dirty="0" err="1">
                <a:effectLst/>
                <a:latin typeface="DejaVuSerifCondensed"/>
              </a:rPr>
              <a:t>Dahiya</a:t>
            </a:r>
            <a:r>
              <a:rPr lang="it-IT" sz="1800" dirty="0">
                <a:effectLst/>
                <a:latin typeface="DejaVuSerifCondensed"/>
              </a:rPr>
              <a:t>” </a:t>
            </a:r>
            <a:endParaRPr lang="it-IT" sz="1600" dirty="0">
              <a:effectLst/>
            </a:endParaRPr>
          </a:p>
          <a:p>
            <a:pPr marL="285750" indent="-285750">
              <a:buFont typeface="Arial" panose="020B0604020202020204" pitchFamily="34" charset="0"/>
              <a:buChar char="•"/>
            </a:pPr>
            <a:r>
              <a:rPr lang="it-IT" sz="1800" b="1" dirty="0">
                <a:effectLst/>
                <a:latin typeface="DejaVuSerifCondensed"/>
              </a:rPr>
              <a:t>Una forma di guerra psicologica: gli attacchi agli ospedali dicono alla popolazione che nessun posto è sicuro</a:t>
            </a:r>
            <a:r>
              <a:rPr lang="it-IT" sz="1800" dirty="0">
                <a:effectLst/>
                <a:latin typeface="DejaVuSerifCondensed"/>
              </a:rPr>
              <a:t>. l’atto di far sentire i palestinesi insicuri in ogni struttura della Striscia serve a reprimere qualsiasi forma di resistenza. </a:t>
            </a:r>
            <a:endParaRPr lang="it-IT" sz="1100" dirty="0">
              <a:effectLst/>
            </a:endParaRPr>
          </a:p>
          <a:p>
            <a:pPr marL="285750" indent="-285750">
              <a:buFont typeface="Arial" panose="020B0604020202020204" pitchFamily="34" charset="0"/>
              <a:buChar char="•"/>
            </a:pPr>
            <a:r>
              <a:rPr lang="it-IT" sz="1800" b="1" dirty="0">
                <a:effectLst/>
                <a:latin typeface="DejaVuSerifCondensed"/>
              </a:rPr>
              <a:t>Ancora “targeting deliberato”, ma come parte di una campagna di terra bruciata per rendere Gaza inabitabile: una nuova Nakba, la totale pulizia etnica della Striscia di Gaza e dell’intera Palestina occupata </a:t>
            </a:r>
            <a:endParaRPr lang="it-IT" sz="1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effectLst/>
              <a:latin typeface="DejaVuSerifConden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effectLst/>
              <a:latin typeface="DejaVuSerifConden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7</a:t>
            </a:fld>
            <a:endParaRPr lang="en-GB"/>
          </a:p>
        </p:txBody>
      </p:sp>
    </p:spTree>
    <p:extLst>
      <p:ext uri="{BB962C8B-B14F-4D97-AF65-F5344CB8AC3E}">
        <p14:creationId xmlns:p14="http://schemas.microsoft.com/office/powerpoint/2010/main" val="367750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15000"/>
              </a:lnSpc>
              <a:spcAft>
                <a:spcPts val="600"/>
              </a:spcAft>
            </a:pPr>
            <a:r>
              <a:rPr lang="it-IT" sz="1800" kern="0" dirty="0">
                <a:effectLst/>
                <a:latin typeface="Times New Roman" panose="02020603050405020304" pitchFamily="18" charset="0"/>
                <a:ea typeface="Times New Roman" panose="02020603050405020304" pitchFamily="18" charset="0"/>
                <a:cs typeface="Times New Roman" panose="02020603050405020304" pitchFamily="18" charset="0"/>
              </a:rPr>
              <a:t>Gli attacchi ai servizi sanitari non solo colpiscono direttamente il personale, ma anche l’intera popolazione che dipende da loro per l’assistenza sanitaria. Sotto una pioggia di bombe, attualmente la Striscia di Gaza ospita una popolazione di ammalati e/o bisognosi di cure composta da: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Symbol" pitchFamily="2"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10.000 malati di cancro senza accesso ai farmaci, 350.000 con malattie cardiovascolari e diabete privi di farmaci;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Symbol" pitchFamily="2" charset="2"/>
              <a:buChar char=""/>
            </a:pPr>
            <a:r>
              <a:rPr lang="it-IT" sz="1800" kern="0" dirty="0">
                <a:effectLst/>
                <a:latin typeface="Times New Roman" panose="02020603050405020304" pitchFamily="18" charset="0"/>
                <a:ea typeface="Times New Roman" panose="02020603050405020304" pitchFamily="18" charset="0"/>
                <a:cs typeface="Times New Roman" panose="02020603050405020304" pitchFamily="18" charset="0"/>
              </a:rPr>
              <a:t>136.000, metà dei quali bambini sotto i 5 anni, con varie forme di diarrea;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Symbol" pitchFamily="2"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circa 50.000 donne incinte senza accesso all’assistenza sanitaria, </a:t>
            </a:r>
            <a:r>
              <a:rPr lang="it-IT" sz="1800" kern="0" dirty="0">
                <a:effectLst/>
                <a:latin typeface="Times New Roman" panose="02020603050405020304" pitchFamily="18" charset="0"/>
                <a:ea typeface="Times New Roman" panose="02020603050405020304" pitchFamily="18" charset="0"/>
                <a:cs typeface="Times New Roman" panose="02020603050405020304" pitchFamily="18" charset="0"/>
              </a:rPr>
              <a:t>circa 183 bambini che nascono ogni giorno e oltre 5.000 nati il mese scorso, tutti bisognosi di cure e nutrizione adeguate;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600"/>
              </a:spcAft>
              <a:buFont typeface="Symbol" pitchFamily="2" charset="2"/>
              <a:buChar char=""/>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700.000 persone contagiate da malattie infettive, 8.000 casi di infezione da epatite virale, </a:t>
            </a:r>
            <a:r>
              <a:rPr lang="it-IT" sz="1800" kern="0" dirty="0">
                <a:effectLst/>
                <a:latin typeface="Times New Roman" panose="02020603050405020304" pitchFamily="18" charset="0"/>
                <a:ea typeface="Times New Roman" panose="02020603050405020304" pitchFamily="18" charset="0"/>
                <a:cs typeface="Times New Roman" panose="02020603050405020304" pitchFamily="18" charset="0"/>
              </a:rPr>
              <a:t>55.000 con pidocchi e scabbia, 42.000 forme varie di infezioni cutanee</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kern="0" dirty="0">
                <a:effectLst/>
                <a:latin typeface="Times New Roman" panose="02020603050405020304" pitchFamily="18" charset="0"/>
                <a:ea typeface="Times New Roman" panose="02020603050405020304" pitchFamily="18" charset="0"/>
              </a:rPr>
              <a:t>La violenza, inoltre, distrugge i servizi sanitari proprio nel momento in cui sono più necessari. Basti pensare alle ferite non medicate che si infettano, ai tagli cesarei e alle amputazioni senza anestetici o antidolorifici. </a:t>
            </a:r>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8</a:t>
            </a:fld>
            <a:endParaRPr lang="en-GB"/>
          </a:p>
        </p:txBody>
      </p:sp>
    </p:spTree>
    <p:extLst>
      <p:ext uri="{BB962C8B-B14F-4D97-AF65-F5344CB8AC3E}">
        <p14:creationId xmlns:p14="http://schemas.microsoft.com/office/powerpoint/2010/main" val="403217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9</a:t>
            </a:fld>
            <a:endParaRPr lang="en-GB"/>
          </a:p>
        </p:txBody>
      </p:sp>
    </p:spTree>
    <p:extLst>
      <p:ext uri="{BB962C8B-B14F-4D97-AF65-F5344CB8AC3E}">
        <p14:creationId xmlns:p14="http://schemas.microsoft.com/office/powerpoint/2010/main" val="348402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F79CB2D3-C1B1-F643-947C-B0A85A1AF001}" type="slidenum">
              <a:rPr lang="en-GB" smtClean="0"/>
              <a:t>10</a:t>
            </a:fld>
            <a:endParaRPr lang="en-GB"/>
          </a:p>
        </p:txBody>
      </p:sp>
    </p:spTree>
    <p:extLst>
      <p:ext uri="{BB962C8B-B14F-4D97-AF65-F5344CB8AC3E}">
        <p14:creationId xmlns:p14="http://schemas.microsoft.com/office/powerpoint/2010/main" val="219781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1973A-5FBA-C37F-7966-8FF8C70309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BC155D9-C2E0-DEC0-9FBB-9C59E7344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40CB2A35-F4BD-6483-EFDD-CCA8727FB811}"/>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41DE6762-CB33-47E9-ABD7-5A823D98D3B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74C07B73-AF31-F3B0-DA81-D1EFB01D3EA7}"/>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246629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C8258-8A2A-265C-3DC0-8424053215C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FB81E58B-4CB5-4EE8-1E88-AD9CBC017DC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D24FB69-C0CB-801E-E676-E5C5D3FAF543}"/>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97A0E1FA-C2BF-AE52-B694-71146EBD0B0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8DCD8ED-F38C-B3F8-23F6-09DA28A82D68}"/>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109900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826F5C-BE93-6ADD-C865-8A3BB6C703E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4937831-412A-C01A-F683-287B94D8D76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F421EAF-005D-1E8C-BD5B-A186A153E899}"/>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D00C9B7C-83D5-E132-D17E-44B1801EEC71}"/>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B1B4E59-1148-6ABF-EBB0-01F0A6B34B06}"/>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169535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0D4B1-238B-1B2D-8584-AA904D8EF36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E865317-5F08-1953-9FE2-85BA2FAF102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F30DEA2-BF1B-019B-7590-BE7C08B0A3DA}"/>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8FAD2F71-9C15-BAE6-9AD2-7A0317F829E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FB7559A-D6F2-232E-9DD7-138D82FB2212}"/>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296134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A6808-AC9A-F91C-CA2D-AA771D42559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0927B26-6E42-E0C5-74E6-6FBA87D38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7E506EA-976C-9F4D-9953-668611917B41}"/>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3A3D2A08-E201-0EA4-17F6-C58108F153D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0BB0760-533B-3354-128B-E405B525A15F}"/>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293051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FFB69-B74C-271B-95EC-0E172E0878D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7AC7C11C-FB82-0AFC-62D9-86078690A9C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1D0C5E59-685C-7171-5D0E-55DBC199155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05914099-92A5-346E-03A4-87C310068ABA}"/>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6" name="Segnaposto piè di pagina 5">
            <a:extLst>
              <a:ext uri="{FF2B5EF4-FFF2-40B4-BE49-F238E27FC236}">
                <a16:creationId xmlns:a16="http://schemas.microsoft.com/office/drawing/2014/main" id="{688E777A-FC60-B7E2-FC53-7234B0358C5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6572B5EA-DFF4-0627-29EE-0C4217585EE6}"/>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100682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9DA33-26FA-280E-9DF6-4B1A17195B03}"/>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D5E07E0-36F1-32E6-B463-CD047F465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D2A439A-9AD3-701D-100F-B6332759428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002ABA10-739B-FC38-CEEB-4AB954E3A0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FAB812-F564-E92D-FD69-915B5B0B983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9B4E1809-B51C-E93B-BECA-CE163C3AD544}"/>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8" name="Segnaposto piè di pagina 7">
            <a:extLst>
              <a:ext uri="{FF2B5EF4-FFF2-40B4-BE49-F238E27FC236}">
                <a16:creationId xmlns:a16="http://schemas.microsoft.com/office/drawing/2014/main" id="{8BD707A4-AA6F-5F78-C9C6-BB77A3909978}"/>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1421ED7B-340C-5974-2F8F-882A7EF985D5}"/>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182792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5A642B-BE4F-57FD-8F66-F9168E78F28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217102ED-D1CF-9C1D-96D6-06C98C343E42}"/>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4" name="Segnaposto piè di pagina 3">
            <a:extLst>
              <a:ext uri="{FF2B5EF4-FFF2-40B4-BE49-F238E27FC236}">
                <a16:creationId xmlns:a16="http://schemas.microsoft.com/office/drawing/2014/main" id="{B056EC7C-1051-BBC1-903A-86A96FB4C2CF}"/>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4F08B308-B0B6-3088-7982-8F3B71D58368}"/>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173198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1A3C04F-3500-BAAE-1FBB-3CC38A0FEC06}"/>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3" name="Segnaposto piè di pagina 2">
            <a:extLst>
              <a:ext uri="{FF2B5EF4-FFF2-40B4-BE49-F238E27FC236}">
                <a16:creationId xmlns:a16="http://schemas.microsoft.com/office/drawing/2014/main" id="{187E9D5D-C88E-8FE3-E65D-404CE0CE792B}"/>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1F37CF73-6D1B-AA3E-1B8B-8831360C7F0F}"/>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37146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509F63-F9E0-33B5-BBF1-1E8BA2D87D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8C131FF-A735-27B0-B439-B38A4144D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7DA88236-970E-5E8D-A5FE-69DE14F5B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B947D0-2882-0F44-8BCE-19863218052D}"/>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6" name="Segnaposto piè di pagina 5">
            <a:extLst>
              <a:ext uri="{FF2B5EF4-FFF2-40B4-BE49-F238E27FC236}">
                <a16:creationId xmlns:a16="http://schemas.microsoft.com/office/drawing/2014/main" id="{F8E6C39B-C615-ED5D-3A59-E1327A6605B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20C9DC54-4FEA-C677-7F75-530F3C7F706C}"/>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245497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2E0F1A-380C-8247-74CE-51B041EC85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65B9743F-8123-C32D-571C-A93DD8029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086C1CD2-DF35-1EC4-FD46-6FDACEB7A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AC50716-1B32-9260-12C2-3EFAE35B6D3A}"/>
              </a:ext>
            </a:extLst>
          </p:cNvPr>
          <p:cNvSpPr>
            <a:spLocks noGrp="1"/>
          </p:cNvSpPr>
          <p:nvPr>
            <p:ph type="dt" sz="half" idx="10"/>
          </p:nvPr>
        </p:nvSpPr>
        <p:spPr/>
        <p:txBody>
          <a:bodyPr/>
          <a:lstStyle/>
          <a:p>
            <a:fld id="{3BA6A48B-981E-BD4C-A686-84F214B4733D}" type="datetimeFigureOut">
              <a:rPr lang="en-GB" smtClean="0"/>
              <a:t>19/03/2024</a:t>
            </a:fld>
            <a:endParaRPr lang="en-GB"/>
          </a:p>
        </p:txBody>
      </p:sp>
      <p:sp>
        <p:nvSpPr>
          <p:cNvPr id="6" name="Segnaposto piè di pagina 5">
            <a:extLst>
              <a:ext uri="{FF2B5EF4-FFF2-40B4-BE49-F238E27FC236}">
                <a16:creationId xmlns:a16="http://schemas.microsoft.com/office/drawing/2014/main" id="{BEBCDBBC-A1EC-CB33-10C1-E3278AEFB49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1EAC27A6-B732-1C06-41DA-60987594863A}"/>
              </a:ext>
            </a:extLst>
          </p:cNvPr>
          <p:cNvSpPr>
            <a:spLocks noGrp="1"/>
          </p:cNvSpPr>
          <p:nvPr>
            <p:ph type="sldNum" sz="quarter" idx="12"/>
          </p:nvPr>
        </p:nvSpPr>
        <p:spPr/>
        <p:txBody>
          <a:bodyPr/>
          <a:lstStyle/>
          <a:p>
            <a:fld id="{E2B806F7-7589-0C42-8C80-E364BCD7F11B}" type="slidenum">
              <a:rPr lang="en-GB" smtClean="0"/>
              <a:t>‹N›</a:t>
            </a:fld>
            <a:endParaRPr lang="en-GB"/>
          </a:p>
        </p:txBody>
      </p:sp>
    </p:spTree>
    <p:extLst>
      <p:ext uri="{BB962C8B-B14F-4D97-AF65-F5344CB8AC3E}">
        <p14:creationId xmlns:p14="http://schemas.microsoft.com/office/powerpoint/2010/main" val="428525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8B7A31-2E5D-8EB0-6AFF-8327D452D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F5ACCBC-5C05-F403-5C02-206E26596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8544C19-9688-C874-5D18-AEEE3934E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6A48B-981E-BD4C-A686-84F214B4733D}" type="datetimeFigureOut">
              <a:rPr lang="en-GB" smtClean="0"/>
              <a:t>19/03/2024</a:t>
            </a:fld>
            <a:endParaRPr lang="en-GB"/>
          </a:p>
        </p:txBody>
      </p:sp>
      <p:sp>
        <p:nvSpPr>
          <p:cNvPr id="5" name="Segnaposto piè di pagina 4">
            <a:extLst>
              <a:ext uri="{FF2B5EF4-FFF2-40B4-BE49-F238E27FC236}">
                <a16:creationId xmlns:a16="http://schemas.microsoft.com/office/drawing/2014/main" id="{9BD782BB-E810-F81C-D8CF-D89C4EF95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B7F41F71-71FF-B78A-33FF-6EE9DB7E6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806F7-7589-0C42-8C80-E364BCD7F11B}" type="slidenum">
              <a:rPr lang="en-GB" smtClean="0"/>
              <a:t>‹N›</a:t>
            </a:fld>
            <a:endParaRPr lang="en-GB"/>
          </a:p>
        </p:txBody>
      </p:sp>
    </p:spTree>
    <p:extLst>
      <p:ext uri="{BB962C8B-B14F-4D97-AF65-F5344CB8AC3E}">
        <p14:creationId xmlns:p14="http://schemas.microsoft.com/office/powerpoint/2010/main" val="32695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usaid.gov/food-assistance/integrated-food-security-phase-classification-ipc-explain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http://farm5.static.flickr.com/4116/4753194526_06f1468245_b.jpg"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hyperlink" Target="https://gaza-projections.org/gaza_projections_report.pdf" TargetMode="External"/><Relationship Id="rId3" Type="http://schemas.openxmlformats.org/officeDocument/2006/relationships/hyperlink" Target="http://www.emro.who.int/images/stories/palestine/documents/WHO_Sitrep_on_oPt__health_attacks_12.2015_-_final.pdf" TargetMode="External"/><Relationship Id="rId7" Type="http://schemas.openxmlformats.org/officeDocument/2006/relationships/hyperlink" Target="https://www.theguardian.com/commentisfree/2023/dec/29/health-organisations-disease-gaza-population-outbreaks-conflict" TargetMode="External"/><Relationship Id="rId2" Type="http://schemas.openxmlformats.org/officeDocument/2006/relationships/hyperlink" Target="https://insecurityinsight.org/wp-content/uploads/2023/05/2022-SHCC-Executive-Summary-Ignoring-Red-Lines.pdf" TargetMode="External"/><Relationship Id="rId1" Type="http://schemas.openxmlformats.org/officeDocument/2006/relationships/slideLayout" Target="../slideLayouts/slideLayout2.xml"/><Relationship Id="rId6" Type="http://schemas.openxmlformats.org/officeDocument/2006/relationships/hyperlink" Target="https://www.bbc.com/news/world-middle-east-67554394" TargetMode="External"/><Relationship Id="rId11" Type="http://schemas.openxmlformats.org/officeDocument/2006/relationships/hyperlink" Target="https://www.saluteinternazionale.info/2024/01/perche-bombardare-gli-ospedali-di-gaza/" TargetMode="External"/><Relationship Id="rId5" Type="http://schemas.openxmlformats.org/officeDocument/2006/relationships/hyperlink" Target="https://www.emro.who.int/images/stories/Sitrep_-_issue_24.pdf?ua=1" TargetMode="External"/><Relationship Id="rId10" Type="http://schemas.openxmlformats.org/officeDocument/2006/relationships/hyperlink" Target="https://gliasinirivista.org/stiamo-normalizzando-un-genocidio/" TargetMode="External"/><Relationship Id="rId4" Type="http://schemas.openxmlformats.org/officeDocument/2006/relationships/hyperlink" Target="https://reliefweb.int/report/occupied-palestinian-territory/hostilities-gaza-strip-and-israel-flash-update-64-enarhe" TargetMode="External"/><Relationship Id="rId9" Type="http://schemas.openxmlformats.org/officeDocument/2006/relationships/hyperlink" Target="https://www.icj-cij.org/node/20345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nsecurityinsight.org/wp-content/uploads/2023/05/2022-SHCC-Executive-Summary-Ignoring-Red-Lin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doi.org/10.1016/S0140-6736(23)02513-8"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62">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26" name="Picture 2" descr="The War on Hospitals - Boston Review">
            <a:extLst>
              <a:ext uri="{FF2B5EF4-FFF2-40B4-BE49-F238E27FC236}">
                <a16:creationId xmlns:a16="http://schemas.microsoft.com/office/drawing/2014/main" id="{798E0253-DA61-4A69-EA3B-EA11B649C8E9}"/>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13563" r="27073" b="-1"/>
          <a:stretch/>
        </p:blipFill>
        <p:spPr bwMode="auto">
          <a:xfrm>
            <a:off x="-4084" y="10"/>
            <a:ext cx="609905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man inspects the damage in a room following Israeli bombardment at Nasser hospital in Khan Yunis in the southern Gaza Strip.">
            <a:extLst>
              <a:ext uri="{FF2B5EF4-FFF2-40B4-BE49-F238E27FC236}">
                <a16:creationId xmlns:a16="http://schemas.microsoft.com/office/drawing/2014/main" id="{365E6B4A-14C5-0667-76D8-AE8511153438}"/>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l="7087" r="33586" b="-1"/>
          <a:stretch/>
        </p:blipFill>
        <p:spPr bwMode="auto">
          <a:xfrm>
            <a:off x="6096844" y="10"/>
            <a:ext cx="609515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D3F4C027-429B-53E1-EE84-1E7E142AD4EF}"/>
              </a:ext>
            </a:extLst>
          </p:cNvPr>
          <p:cNvSpPr>
            <a:spLocks noGrp="1"/>
          </p:cNvSpPr>
          <p:nvPr>
            <p:ph type="title"/>
          </p:nvPr>
        </p:nvSpPr>
        <p:spPr>
          <a:xfrm>
            <a:off x="1198181" y="1122363"/>
            <a:ext cx="9795637" cy="2215884"/>
          </a:xfrm>
        </p:spPr>
        <p:txBody>
          <a:bodyPr vert="horz" lIns="91440" tIns="45720" rIns="91440" bIns="45720" rtlCol="0" anchor="b">
            <a:normAutofit/>
          </a:bodyPr>
          <a:lstStyle/>
          <a:p>
            <a:pPr algn="ctr"/>
            <a:r>
              <a:rPr lang="en-US" sz="5200" b="1" kern="1200" dirty="0">
                <a:solidFill>
                  <a:srgbClr val="FFFFFF"/>
                </a:solidFill>
                <a:latin typeface="+mj-lt"/>
                <a:ea typeface="+mj-ea"/>
                <a:cs typeface="+mj-cs"/>
              </a:rPr>
              <a:t>GAZA: GUERRA AGLI OSPEDALI</a:t>
            </a:r>
            <a:br>
              <a:rPr lang="en-US" sz="5200" kern="1200" dirty="0">
                <a:solidFill>
                  <a:srgbClr val="FFFFFF"/>
                </a:solidFill>
                <a:latin typeface="+mj-lt"/>
                <a:ea typeface="+mj-ea"/>
                <a:cs typeface="+mj-cs"/>
              </a:rPr>
            </a:br>
            <a:r>
              <a:rPr lang="en-US" sz="2800" kern="1200" dirty="0" err="1">
                <a:solidFill>
                  <a:srgbClr val="FFFFFF"/>
                </a:solidFill>
                <a:latin typeface="+mj-lt"/>
                <a:ea typeface="+mj-ea"/>
                <a:cs typeface="+mj-cs"/>
              </a:rPr>
              <a:t>angelo.stefanini@unibo.it</a:t>
            </a:r>
            <a:endParaRPr lang="en-US" sz="2800" kern="1200" dirty="0">
              <a:solidFill>
                <a:srgbClr val="FFFFFF"/>
              </a:solidFill>
              <a:latin typeface="+mj-lt"/>
              <a:ea typeface="+mj-ea"/>
              <a:cs typeface="+mj-cs"/>
            </a:endParaRPr>
          </a:p>
        </p:txBody>
      </p:sp>
    </p:spTree>
    <p:extLst>
      <p:ext uri="{BB962C8B-B14F-4D97-AF65-F5344CB8AC3E}">
        <p14:creationId xmlns:p14="http://schemas.microsoft.com/office/powerpoint/2010/main" val="356143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8690F52-80E2-EAFB-408B-6CEC759CB60E}"/>
              </a:ext>
            </a:extLst>
          </p:cNvPr>
          <p:cNvPicPr>
            <a:picLocks noChangeAspect="1"/>
          </p:cNvPicPr>
          <p:nvPr/>
        </p:nvPicPr>
        <p:blipFill>
          <a:blip r:embed="rId3"/>
          <a:stretch>
            <a:fillRect/>
          </a:stretch>
        </p:blipFill>
        <p:spPr>
          <a:xfrm>
            <a:off x="1647194" y="-114300"/>
            <a:ext cx="5126691" cy="6972300"/>
          </a:xfrm>
          <a:prstGeom prst="rect">
            <a:avLst/>
          </a:prstGeom>
        </p:spPr>
      </p:pic>
      <p:sp>
        <p:nvSpPr>
          <p:cNvPr id="8" name="CasellaDiTesto 7">
            <a:extLst>
              <a:ext uri="{FF2B5EF4-FFF2-40B4-BE49-F238E27FC236}">
                <a16:creationId xmlns:a16="http://schemas.microsoft.com/office/drawing/2014/main" id="{6B967D16-A836-CA06-24BD-0CAE4A3C9359}"/>
              </a:ext>
            </a:extLst>
          </p:cNvPr>
          <p:cNvSpPr txBox="1"/>
          <p:nvPr/>
        </p:nvSpPr>
        <p:spPr>
          <a:xfrm>
            <a:off x="7143750" y="823940"/>
            <a:ext cx="4129088" cy="5057795"/>
          </a:xfrm>
          <a:prstGeom prst="rect">
            <a:avLst/>
          </a:prstGeom>
          <a:noFill/>
        </p:spPr>
        <p:txBody>
          <a:bodyPr wrap="square">
            <a:spAutoFit/>
          </a:bodyPr>
          <a:lstStyle/>
          <a:p>
            <a:pPr>
              <a:lnSpc>
                <a:spcPct val="115000"/>
              </a:lnSpc>
              <a:spcAft>
                <a:spcPts val="800"/>
              </a:spcAft>
            </a:pPr>
            <a:r>
              <a:rPr lang="it-IT" sz="2000" b="1" kern="100" dirty="0">
                <a:effectLst/>
                <a:ea typeface="Aptos" panose="020B0004020202020204" pitchFamily="34" charset="0"/>
                <a:cs typeface="Times New Roman" panose="02020603050405020304" pitchFamily="18" charset="0"/>
              </a:rPr>
              <a:t>INSICUREZZA ALIMENTARE ACUTA PREVISTA </a:t>
            </a:r>
          </a:p>
          <a:p>
            <a:pPr rtl="0"/>
            <a:endParaRPr lang="it-IT" sz="2000" dirty="0"/>
          </a:p>
          <a:p>
            <a:pPr>
              <a:spcAft>
                <a:spcPts val="600"/>
              </a:spcAft>
            </a:pPr>
            <a:r>
              <a:rPr lang="it-IT" sz="2000" dirty="0"/>
              <a:t>Si prevede che la carestia si diffonderà da qui a maggio 2024.</a:t>
            </a:r>
          </a:p>
          <a:p>
            <a:pPr>
              <a:spcAft>
                <a:spcPts val="600"/>
              </a:spcAft>
            </a:pPr>
            <a:r>
              <a:rPr lang="it-IT" sz="2000" dirty="0"/>
              <a:t>L’intera popolazione della Striscia di Gaza (2,23 milioni di persone) si trova ad affrontare livelli elevati di insicurezza alimentare acuta, classificati nella Fase 3 dell’IPC [</a:t>
            </a:r>
            <a:r>
              <a:rPr lang="it-IT" sz="2000" b="1" dirty="0" err="1"/>
              <a:t>Integrated</a:t>
            </a:r>
            <a:r>
              <a:rPr lang="it-IT" sz="2000" b="1" dirty="0"/>
              <a:t> Food Security </a:t>
            </a:r>
            <a:r>
              <a:rPr lang="it-IT" sz="2000" b="1" dirty="0" err="1"/>
              <a:t>Phase</a:t>
            </a:r>
            <a:r>
              <a:rPr lang="it-IT" sz="2000" b="1" dirty="0"/>
              <a:t> </a:t>
            </a:r>
            <a:r>
              <a:rPr lang="it-IT" sz="2000" b="1" dirty="0" err="1"/>
              <a:t>Classification</a:t>
            </a:r>
            <a:r>
              <a:rPr lang="it-IT" sz="2000" b="1" dirty="0"/>
              <a:t>] </a:t>
            </a:r>
            <a:r>
              <a:rPr lang="it-IT" sz="2000" dirty="0"/>
              <a:t>o superiore (Crisi o peggio). </a:t>
            </a:r>
          </a:p>
          <a:p>
            <a:pPr>
              <a:spcAft>
                <a:spcPts val="600"/>
              </a:spcAft>
            </a:pPr>
            <a:r>
              <a:rPr lang="it-IT" sz="2000" dirty="0"/>
              <a:t>Metà della popolazione si trova nella Fase 5 (Catastrofe) dell’IPC.</a:t>
            </a:r>
          </a:p>
        </p:txBody>
      </p:sp>
      <p:sp>
        <p:nvSpPr>
          <p:cNvPr id="3" name="CasellaDiTesto 2">
            <a:extLst>
              <a:ext uri="{FF2B5EF4-FFF2-40B4-BE49-F238E27FC236}">
                <a16:creationId xmlns:a16="http://schemas.microsoft.com/office/drawing/2014/main" id="{831D46DD-6F41-40BB-3973-08E2B3CF5F6B}"/>
              </a:ext>
            </a:extLst>
          </p:cNvPr>
          <p:cNvSpPr txBox="1"/>
          <p:nvPr/>
        </p:nvSpPr>
        <p:spPr>
          <a:xfrm>
            <a:off x="7143750" y="6034060"/>
            <a:ext cx="4557713" cy="523220"/>
          </a:xfrm>
          <a:prstGeom prst="rect">
            <a:avLst/>
          </a:prstGeom>
          <a:noFill/>
        </p:spPr>
        <p:txBody>
          <a:bodyPr wrap="square">
            <a:spAutoFit/>
          </a:bodyPr>
          <a:lstStyle/>
          <a:p>
            <a:r>
              <a:rPr lang="en-GB" sz="1400" dirty="0">
                <a:hlinkClick r:id="rId4"/>
              </a:rPr>
              <a:t>https://www.usaid.gov/food-assistance/integrated-food-security-phase-classification-ipc-explainer</a:t>
            </a:r>
            <a:r>
              <a:rPr lang="en-GB" sz="1400" dirty="0"/>
              <a:t> </a:t>
            </a:r>
          </a:p>
        </p:txBody>
      </p:sp>
    </p:spTree>
    <p:extLst>
      <p:ext uri="{BB962C8B-B14F-4D97-AF65-F5344CB8AC3E}">
        <p14:creationId xmlns:p14="http://schemas.microsoft.com/office/powerpoint/2010/main" val="49455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FA650E-C08C-FC25-993D-3076BF0423A5}"/>
              </a:ext>
            </a:extLst>
          </p:cNvPr>
          <p:cNvSpPr>
            <a:spLocks noChangeArrowheads="1"/>
          </p:cNvSpPr>
          <p:nvPr/>
        </p:nvSpPr>
        <p:spPr bwMode="auto">
          <a:xfrm>
            <a:off x="-1" y="-1"/>
            <a:ext cx="144161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5" name="Picture 1">
            <a:extLst>
              <a:ext uri="{FF2B5EF4-FFF2-40B4-BE49-F238E27FC236}">
                <a16:creationId xmlns:a16="http://schemas.microsoft.com/office/drawing/2014/main" id="{2EF91285-B906-B60A-B0E0-84F3EE8CCA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4475018" cy="439993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75606C52-100F-9BA3-6809-4C0D207FB1B9}"/>
              </a:ext>
            </a:extLst>
          </p:cNvPr>
          <p:cNvPicPr>
            <a:picLocks noChangeAspect="1"/>
          </p:cNvPicPr>
          <p:nvPr/>
        </p:nvPicPr>
        <p:blipFill>
          <a:blip r:embed="rId4"/>
          <a:stretch>
            <a:fillRect/>
          </a:stretch>
        </p:blipFill>
        <p:spPr>
          <a:xfrm>
            <a:off x="4204854" y="1713345"/>
            <a:ext cx="7467600" cy="4318000"/>
          </a:xfrm>
          <a:prstGeom prst="rect">
            <a:avLst/>
          </a:prstGeom>
        </p:spPr>
      </p:pic>
    </p:spTree>
    <p:extLst>
      <p:ext uri="{BB962C8B-B14F-4D97-AF65-F5344CB8AC3E}">
        <p14:creationId xmlns:p14="http://schemas.microsoft.com/office/powerpoint/2010/main" val="30937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B393BD9-DDB3-C287-166A-3405FE2F2EBD}"/>
              </a:ext>
            </a:extLst>
          </p:cNvPr>
          <p:cNvPicPr>
            <a:picLocks noChangeAspect="1"/>
          </p:cNvPicPr>
          <p:nvPr/>
        </p:nvPicPr>
        <p:blipFill>
          <a:blip r:embed="rId3"/>
          <a:stretch>
            <a:fillRect/>
          </a:stretch>
        </p:blipFill>
        <p:spPr>
          <a:xfrm>
            <a:off x="138113" y="185738"/>
            <a:ext cx="7772400" cy="4857750"/>
          </a:xfrm>
          <a:prstGeom prst="rect">
            <a:avLst/>
          </a:prstGeom>
        </p:spPr>
      </p:pic>
      <p:sp>
        <p:nvSpPr>
          <p:cNvPr id="4" name="CasellaDiTesto 3">
            <a:extLst>
              <a:ext uri="{FF2B5EF4-FFF2-40B4-BE49-F238E27FC236}">
                <a16:creationId xmlns:a16="http://schemas.microsoft.com/office/drawing/2014/main" id="{32F31023-6B89-37BA-C200-AA0B4E6EE77E}"/>
              </a:ext>
            </a:extLst>
          </p:cNvPr>
          <p:cNvSpPr txBox="1"/>
          <p:nvPr/>
        </p:nvSpPr>
        <p:spPr>
          <a:xfrm>
            <a:off x="2870272" y="5613461"/>
            <a:ext cx="6100762" cy="369332"/>
          </a:xfrm>
          <a:prstGeom prst="rect">
            <a:avLst/>
          </a:prstGeom>
          <a:noFill/>
        </p:spPr>
        <p:txBody>
          <a:bodyPr wrap="square">
            <a:spAutoFit/>
          </a:bodyPr>
          <a:lstStyle/>
          <a:p>
            <a:r>
              <a:rPr lang="en-GB" dirty="0"/>
              <a:t>https://</a:t>
            </a:r>
            <a:r>
              <a:rPr lang="en-GB" dirty="0" err="1"/>
              <a:t>youtu.be</a:t>
            </a:r>
            <a:r>
              <a:rPr lang="en-GB" dirty="0"/>
              <a:t>/0zJTz52X9lg?si=Qr3TdR7idMeKW5ce</a:t>
            </a:r>
          </a:p>
        </p:txBody>
      </p:sp>
      <p:pic>
        <p:nvPicPr>
          <p:cNvPr id="5" name="Immagine 4">
            <a:extLst>
              <a:ext uri="{FF2B5EF4-FFF2-40B4-BE49-F238E27FC236}">
                <a16:creationId xmlns:a16="http://schemas.microsoft.com/office/drawing/2014/main" id="{52F832BC-1DC0-BD2D-CC7E-2B60DD36F812}"/>
              </a:ext>
            </a:extLst>
          </p:cNvPr>
          <p:cNvPicPr>
            <a:picLocks noChangeAspect="1"/>
          </p:cNvPicPr>
          <p:nvPr/>
        </p:nvPicPr>
        <p:blipFill>
          <a:blip r:embed="rId4"/>
          <a:stretch>
            <a:fillRect/>
          </a:stretch>
        </p:blipFill>
        <p:spPr>
          <a:xfrm>
            <a:off x="8038075" y="185738"/>
            <a:ext cx="4339389" cy="6858000"/>
          </a:xfrm>
          <a:prstGeom prst="rect">
            <a:avLst/>
          </a:prstGeom>
        </p:spPr>
      </p:pic>
    </p:spTree>
    <p:extLst>
      <p:ext uri="{BB962C8B-B14F-4D97-AF65-F5344CB8AC3E}">
        <p14:creationId xmlns:p14="http://schemas.microsoft.com/office/powerpoint/2010/main" val="43955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832976-83CF-2829-6CA6-0FCD241A892B}"/>
              </a:ext>
            </a:extLst>
          </p:cNvPr>
          <p:cNvSpPr>
            <a:spLocks noGrp="1"/>
          </p:cNvSpPr>
          <p:nvPr>
            <p:ph idx="1"/>
          </p:nvPr>
        </p:nvSpPr>
        <p:spPr>
          <a:xfrm>
            <a:off x="559594" y="716972"/>
            <a:ext cx="11072812" cy="5740978"/>
          </a:xfrm>
        </p:spPr>
        <p:txBody>
          <a:bodyPr>
            <a:noAutofit/>
          </a:bodyPr>
          <a:lstStyle/>
          <a:p>
            <a:r>
              <a:rPr lang="en-US" sz="2000" i="1" kern="100" dirty="0">
                <a:effectLst/>
                <a:ea typeface="Aptos" panose="020B0004020202020204" pitchFamily="34" charset="0"/>
                <a:cs typeface="Times New Roman" panose="02020603050405020304" pitchFamily="18" charset="0"/>
              </a:rPr>
              <a:t>Ignoring Red Lines. Violence Against Health Care in Conflict</a:t>
            </a:r>
            <a:r>
              <a:rPr lang="en-US" sz="2000" kern="100" dirty="0">
                <a:effectLst/>
                <a:ea typeface="Aptos" panose="020B0004020202020204" pitchFamily="34" charset="0"/>
                <a:cs typeface="Times New Roman" panose="02020603050405020304" pitchFamily="18" charset="0"/>
              </a:rPr>
              <a:t>. Safeguarding Health in Conflict Coalition (2022).   </a:t>
            </a:r>
            <a:r>
              <a:rPr lang="it-IT" sz="2000" u="sng" kern="100" dirty="0">
                <a:solidFill>
                  <a:srgbClr val="467886"/>
                </a:solidFill>
                <a:effectLst/>
                <a:ea typeface="Aptos" panose="020B0004020202020204" pitchFamily="34" charset="0"/>
                <a:cs typeface="Times New Roman" panose="02020603050405020304" pitchFamily="18" charset="0"/>
                <a:hlinkClick r:id="rId2"/>
              </a:rPr>
              <a:t>https://insecurityinsight.org/wp-content/uploads/2023/05/2022-SHCC-Executive-Summary-Ignoring-Red-Lines.pdf</a:t>
            </a:r>
            <a:r>
              <a:rPr lang="it-IT" sz="2000" kern="100" dirty="0">
                <a:effectLst/>
                <a:ea typeface="Aptos" panose="020B0004020202020204" pitchFamily="34" charset="0"/>
                <a:cs typeface="Times New Roman" panose="02020603050405020304" pitchFamily="18" charset="0"/>
              </a:rPr>
              <a:t>. </a:t>
            </a:r>
          </a:p>
          <a:p>
            <a:r>
              <a:rPr lang="en-US" sz="2000" kern="100" dirty="0">
                <a:effectLst/>
                <a:ea typeface="Aptos" panose="020B0004020202020204" pitchFamily="34" charset="0"/>
                <a:cs typeface="Times New Roman" panose="02020603050405020304" pitchFamily="18" charset="0"/>
              </a:rPr>
              <a:t>World Health Organization (2015) </a:t>
            </a:r>
            <a:r>
              <a:rPr lang="en-US" sz="2000" i="1" kern="100" dirty="0">
                <a:effectLst/>
                <a:ea typeface="Aptos" panose="020B0004020202020204" pitchFamily="34" charset="0"/>
                <a:cs typeface="Times New Roman" panose="02020603050405020304" pitchFamily="18" charset="0"/>
              </a:rPr>
              <a:t>Situation report #2 Occupied Palestinian Territory)</a:t>
            </a:r>
            <a:r>
              <a:rPr lang="en-US" sz="2000" kern="100" dirty="0">
                <a:effectLst/>
                <a:ea typeface="Aptos" panose="020B0004020202020204" pitchFamily="34" charset="0"/>
                <a:cs typeface="Times New Roman" panose="02020603050405020304" pitchFamily="18" charset="0"/>
              </a:rPr>
              <a:t>. </a:t>
            </a:r>
            <a:r>
              <a:rPr lang="it-IT" sz="2000" u="sng" kern="100" dirty="0">
                <a:solidFill>
                  <a:srgbClr val="467886"/>
                </a:solidFill>
                <a:effectLst/>
                <a:ea typeface="Aptos" panose="020B0004020202020204" pitchFamily="34" charset="0"/>
                <a:cs typeface="Times New Roman" panose="02020603050405020304" pitchFamily="18" charset="0"/>
                <a:hlinkClick r:id="rId3"/>
              </a:rPr>
              <a:t>http://www.emro.who.int/images/stories/palestine/documents/WHO_Sitrep_on_oPt__health_attacks_12.2015_-_final.pdf</a:t>
            </a:r>
            <a:r>
              <a:rPr lang="it-IT" sz="2000" kern="100" dirty="0">
                <a:effectLst/>
                <a:ea typeface="Aptos" panose="020B0004020202020204" pitchFamily="34" charset="0"/>
                <a:cs typeface="Times New Roman" panose="02020603050405020304" pitchFamily="18" charset="0"/>
              </a:rPr>
              <a:t>. </a:t>
            </a:r>
          </a:p>
          <a:p>
            <a:r>
              <a:rPr lang="en-US" sz="2000" i="1" kern="100" dirty="0">
                <a:effectLst/>
                <a:ea typeface="Aptos" panose="020B0004020202020204" pitchFamily="34" charset="0"/>
                <a:cs typeface="Times New Roman" panose="02020603050405020304" pitchFamily="18" charset="0"/>
              </a:rPr>
              <a:t>Hostilities in the Gaza Strip and Israel | Flash Update #64 [EN/AR/HE] – occupied Palestinian territory | </a:t>
            </a:r>
            <a:r>
              <a:rPr lang="en-US" sz="2000" i="1" kern="100" dirty="0" err="1">
                <a:effectLst/>
                <a:ea typeface="Aptos" panose="020B0004020202020204" pitchFamily="34" charset="0"/>
                <a:cs typeface="Times New Roman" panose="02020603050405020304" pitchFamily="18" charset="0"/>
              </a:rPr>
              <a:t>ReliefWeb</a:t>
            </a:r>
            <a:r>
              <a:rPr lang="en-US" sz="2000" kern="100" dirty="0">
                <a:effectLst/>
                <a:ea typeface="Aptos" panose="020B0004020202020204" pitchFamily="34" charset="0"/>
                <a:cs typeface="Times New Roman" panose="02020603050405020304" pitchFamily="18" charset="0"/>
              </a:rPr>
              <a:t> (2023). </a:t>
            </a:r>
            <a:r>
              <a:rPr lang="it-IT" sz="2000" u="sng" kern="100" dirty="0">
                <a:solidFill>
                  <a:srgbClr val="467886"/>
                </a:solidFill>
                <a:effectLst/>
                <a:ea typeface="Aptos" panose="020B0004020202020204" pitchFamily="34" charset="0"/>
                <a:cs typeface="Times New Roman" panose="02020603050405020304" pitchFamily="18" charset="0"/>
                <a:hlinkClick r:id="rId4"/>
              </a:rPr>
              <a:t>https://reliefweb.int/report/occupied-palestinian-territory/hostilities-gaza-strip-and-israel-flash-update-64-enarhe</a:t>
            </a:r>
            <a:r>
              <a:rPr lang="it-IT" sz="2000" kern="100" dirty="0">
                <a:effectLst/>
                <a:ea typeface="Aptos" panose="020B0004020202020204" pitchFamily="34" charset="0"/>
                <a:cs typeface="Times New Roman" panose="02020603050405020304" pitchFamily="18" charset="0"/>
              </a:rPr>
              <a:t>. </a:t>
            </a:r>
          </a:p>
          <a:p>
            <a:r>
              <a:rPr lang="en-US" sz="2000" u="sng" kern="100" dirty="0">
                <a:solidFill>
                  <a:srgbClr val="467886"/>
                </a:solidFill>
                <a:effectLst/>
                <a:ea typeface="Aptos" panose="020B0004020202020204" pitchFamily="34" charset="0"/>
                <a:cs typeface="Times New Roman" panose="02020603050405020304" pitchFamily="18" charset="0"/>
                <a:hlinkClick r:id="rId5"/>
              </a:rPr>
              <a:t>https://www.emro.who.int/images/stories/Sitrep_-_issue_24.pdf?ua=1</a:t>
            </a:r>
            <a:r>
              <a:rPr lang="en-US" sz="2000" kern="100" dirty="0">
                <a:effectLst/>
                <a:ea typeface="Aptos" panose="020B0004020202020204" pitchFamily="34" charset="0"/>
                <a:cs typeface="Times New Roman" panose="02020603050405020304" pitchFamily="18" charset="0"/>
              </a:rPr>
              <a:t> </a:t>
            </a:r>
            <a:endParaRPr lang="it-IT" sz="2000" kern="100" dirty="0">
              <a:effectLst/>
              <a:ea typeface="Aptos" panose="020B0004020202020204" pitchFamily="34" charset="0"/>
              <a:cs typeface="Times New Roman" panose="02020603050405020304" pitchFamily="18" charset="0"/>
            </a:endParaRPr>
          </a:p>
          <a:p>
            <a:r>
              <a:rPr lang="it-IT" sz="2000" u="sng" kern="100" dirty="0">
                <a:solidFill>
                  <a:srgbClr val="467886"/>
                </a:solidFill>
                <a:effectLst/>
                <a:ea typeface="Aptos" panose="020B0004020202020204" pitchFamily="34" charset="0"/>
                <a:cs typeface="Times New Roman" panose="02020603050405020304" pitchFamily="18" charset="0"/>
                <a:hlinkClick r:id="rId6"/>
              </a:rPr>
              <a:t>https://www.bbc.com/news/world-middle-east-67554394</a:t>
            </a:r>
            <a:r>
              <a:rPr lang="it-IT" sz="2000" kern="100" dirty="0">
                <a:effectLst/>
                <a:ea typeface="Aptos" panose="020B0004020202020204" pitchFamily="34" charset="0"/>
                <a:cs typeface="Times New Roman" panose="02020603050405020304" pitchFamily="18" charset="0"/>
              </a:rPr>
              <a:t> </a:t>
            </a:r>
          </a:p>
          <a:p>
            <a:r>
              <a:rPr lang="it-IT" sz="2000" u="sng" kern="100" dirty="0">
                <a:solidFill>
                  <a:srgbClr val="467886"/>
                </a:solidFill>
                <a:effectLst/>
                <a:ea typeface="Aptos" panose="020B0004020202020204" pitchFamily="34" charset="0"/>
                <a:cs typeface="Times New Roman" panose="02020603050405020304" pitchFamily="18" charset="0"/>
                <a:hlinkClick r:id="rId7"/>
              </a:rPr>
              <a:t>https://www.theguardian.com/commentisfree/2023/dec/29/health-organisations-disease-gaza-population-outbreaks-conflict</a:t>
            </a:r>
            <a:r>
              <a:rPr lang="it-IT" sz="2000" kern="100" dirty="0">
                <a:effectLst/>
                <a:ea typeface="Aptos" panose="020B0004020202020204" pitchFamily="34" charset="0"/>
                <a:cs typeface="Times New Roman" panose="02020603050405020304" pitchFamily="18" charset="0"/>
              </a:rPr>
              <a:t> </a:t>
            </a:r>
          </a:p>
          <a:p>
            <a:r>
              <a:rPr lang="it-IT" sz="2000" u="sng" kern="100" dirty="0">
                <a:solidFill>
                  <a:srgbClr val="467886"/>
                </a:solidFill>
                <a:effectLst/>
                <a:ea typeface="Aptos" panose="020B0004020202020204" pitchFamily="34" charset="0"/>
                <a:cs typeface="Times New Roman" panose="02020603050405020304" pitchFamily="18" charset="0"/>
                <a:hlinkClick r:id="rId8"/>
              </a:rPr>
              <a:t>https://gaza-projections.org/gaza_projections_report.pdf</a:t>
            </a:r>
            <a:r>
              <a:rPr lang="it-IT" sz="2000" kern="100" dirty="0">
                <a:effectLst/>
                <a:ea typeface="Aptos" panose="020B0004020202020204" pitchFamily="34" charset="0"/>
                <a:cs typeface="Times New Roman" panose="02020603050405020304" pitchFamily="18" charset="0"/>
              </a:rPr>
              <a:t> </a:t>
            </a:r>
          </a:p>
          <a:p>
            <a:r>
              <a:rPr lang="it-IT" sz="2000" u="sng" dirty="0">
                <a:solidFill>
                  <a:srgbClr val="467886"/>
                </a:solidFill>
                <a:effectLst/>
                <a:ea typeface="Aptos" panose="020B0004020202020204" pitchFamily="34" charset="0"/>
                <a:cs typeface="Times New Roman" panose="02020603050405020304" pitchFamily="18" charset="0"/>
                <a:hlinkClick r:id="rId9"/>
              </a:rPr>
              <a:t>https://www.icj-cij.org/node/203454</a:t>
            </a:r>
            <a:r>
              <a:rPr lang="it-IT" sz="2000" dirty="0">
                <a:effectLst/>
              </a:rPr>
              <a:t> </a:t>
            </a:r>
          </a:p>
          <a:p>
            <a:r>
              <a:rPr lang="en-GB" sz="2000" dirty="0">
                <a:hlinkClick r:id="rId10"/>
              </a:rPr>
              <a:t>https://gliasinirivista.org/stiamo-normalizzando-un-genocidio/</a:t>
            </a:r>
            <a:r>
              <a:rPr lang="en-GB" sz="2000" dirty="0"/>
              <a:t> </a:t>
            </a:r>
          </a:p>
          <a:p>
            <a:r>
              <a:rPr lang="en-GB" sz="2000" dirty="0">
                <a:hlinkClick r:id="rId11"/>
              </a:rPr>
              <a:t>https://www.saluteinternazionale.info/2024/01/perche-bombardare-gli-ospedali-di-gaza/</a:t>
            </a:r>
            <a:r>
              <a:rPr lang="en-GB" sz="2000" dirty="0"/>
              <a:t> </a:t>
            </a:r>
          </a:p>
        </p:txBody>
      </p:sp>
    </p:spTree>
    <p:extLst>
      <p:ext uri="{BB962C8B-B14F-4D97-AF65-F5344CB8AC3E}">
        <p14:creationId xmlns:p14="http://schemas.microsoft.com/office/powerpoint/2010/main" val="326173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348C93-854B-53DE-92E4-8DAB52FA57F8}"/>
              </a:ext>
            </a:extLst>
          </p:cNvPr>
          <p:cNvPicPr>
            <a:picLocks noChangeAspect="1"/>
          </p:cNvPicPr>
          <p:nvPr/>
        </p:nvPicPr>
        <p:blipFill>
          <a:blip r:embed="rId2"/>
          <a:stretch>
            <a:fillRect/>
          </a:stretch>
        </p:blipFill>
        <p:spPr>
          <a:xfrm>
            <a:off x="1119881" y="0"/>
            <a:ext cx="9952240" cy="6857999"/>
          </a:xfrm>
          <a:prstGeom prst="rect">
            <a:avLst/>
          </a:prstGeom>
        </p:spPr>
      </p:pic>
    </p:spTree>
    <p:extLst>
      <p:ext uri="{BB962C8B-B14F-4D97-AF65-F5344CB8AC3E}">
        <p14:creationId xmlns:p14="http://schemas.microsoft.com/office/powerpoint/2010/main" val="243639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 People inspect the damage in a room following Israeli bombardment at Nasser hospital in Khan Yunis in the southern Gaza Strip on December 17, 2023, amid ongoing battles between Israel and the Palestinian militant group Hamas. Medics are sounding the alarm at southern Gaza's Nasser hospital, where a nurse said snipers are killing people, sewage has flooded the emergency room and drinking water has run out. Fighting between Israeli soldiers and Hamas militants has taken place all around Nasser hospital in the southern Gazan city of Khan Yunis. (Photo by AFP)">
            <a:extLst>
              <a:ext uri="{FF2B5EF4-FFF2-40B4-BE49-F238E27FC236}">
                <a16:creationId xmlns:a16="http://schemas.microsoft.com/office/drawing/2014/main" id="{5D6457EA-86A6-B53D-C785-A456813AA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0"/>
            <a:ext cx="11010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a:extLst>
              <a:ext uri="{FF2B5EF4-FFF2-40B4-BE49-F238E27FC236}">
                <a16:creationId xmlns:a16="http://schemas.microsoft.com/office/drawing/2014/main" id="{9169FC18-135A-146A-06DC-CB5C8ED8EA08}"/>
              </a:ext>
            </a:extLst>
          </p:cNvPr>
          <p:cNvPicPr>
            <a:picLocks noChangeAspect="1"/>
          </p:cNvPicPr>
          <p:nvPr/>
        </p:nvPicPr>
        <p:blipFill>
          <a:blip r:embed="rId2"/>
          <a:stretch>
            <a:fillRect/>
          </a:stretch>
        </p:blipFill>
        <p:spPr>
          <a:xfrm>
            <a:off x="2677947" y="0"/>
            <a:ext cx="5032243" cy="6858000"/>
          </a:xfrm>
          <a:prstGeom prst="rect">
            <a:avLst/>
          </a:prstGeom>
        </p:spPr>
      </p:pic>
    </p:spTree>
    <p:extLst>
      <p:ext uri="{BB962C8B-B14F-4D97-AF65-F5344CB8AC3E}">
        <p14:creationId xmlns:p14="http://schemas.microsoft.com/office/powerpoint/2010/main" val="143261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2879F4-BB06-0A1C-7284-A646670FCF47}"/>
              </a:ext>
            </a:extLst>
          </p:cNvPr>
          <p:cNvSpPr>
            <a:spLocks noGrp="1"/>
          </p:cNvSpPr>
          <p:nvPr>
            <p:ph type="title"/>
          </p:nvPr>
        </p:nvSpPr>
        <p:spPr>
          <a:xfrm>
            <a:off x="793662" y="386930"/>
            <a:ext cx="10066122" cy="1298448"/>
          </a:xfrm>
        </p:spPr>
        <p:txBody>
          <a:bodyPr anchor="b">
            <a:normAutofit/>
          </a:bodyPr>
          <a:lstStyle/>
          <a:p>
            <a:r>
              <a:rPr lang="it-IT" sz="3700" b="1">
                <a:effectLst/>
                <a:latin typeface="DejaVuSerifCondensed"/>
              </a:rPr>
              <a:t>La violenza nei conflitti armati contro l’assistenza sanitaria - fenomeno molto diffuso</a:t>
            </a:r>
            <a:r>
              <a:rPr lang="it-IT" sz="3700">
                <a:effectLst/>
                <a:latin typeface="DejaVuSerifCondensed"/>
              </a:rPr>
              <a:t>. </a:t>
            </a:r>
            <a:endParaRPr lang="en-GB" sz="3700"/>
          </a:p>
        </p:txBody>
      </p:sp>
      <p:sp>
        <p:nvSpPr>
          <p:cNvPr id="3" name="Segnaposto contenuto 2">
            <a:extLst>
              <a:ext uri="{FF2B5EF4-FFF2-40B4-BE49-F238E27FC236}">
                <a16:creationId xmlns:a16="http://schemas.microsoft.com/office/drawing/2014/main" id="{4261AFFE-4585-F4FC-BDE7-815B1AC3E9D3}"/>
              </a:ext>
            </a:extLst>
          </p:cNvPr>
          <p:cNvSpPr>
            <a:spLocks noGrp="1"/>
          </p:cNvSpPr>
          <p:nvPr>
            <p:ph idx="1"/>
          </p:nvPr>
        </p:nvSpPr>
        <p:spPr>
          <a:xfrm>
            <a:off x="793662" y="2599509"/>
            <a:ext cx="3445830" cy="3274818"/>
          </a:xfrm>
        </p:spPr>
        <p:txBody>
          <a:bodyPr anchor="ctr">
            <a:normAutofit/>
          </a:bodyPr>
          <a:lstStyle/>
          <a:p>
            <a:r>
              <a:rPr lang="it-IT" sz="2000" dirty="0"/>
              <a:t>Nel 2022 nel mondo: </a:t>
            </a:r>
            <a:r>
              <a:rPr lang="it-IT" sz="2000" dirty="0">
                <a:effectLst/>
              </a:rPr>
              <a:t>1.989 attacchi in conflitti armati contro strutture sanitarie e il loro personale (&gt;45% rispetto al 2021)</a:t>
            </a:r>
          </a:p>
          <a:p>
            <a:r>
              <a:rPr lang="it-IT" sz="2000" dirty="0"/>
              <a:t>In due mesi (7/10/23 – 9/12/23) </a:t>
            </a:r>
            <a:r>
              <a:rPr lang="it-IT" sz="2000" b="1" dirty="0"/>
              <a:t>a Gaza </a:t>
            </a:r>
            <a:r>
              <a:rPr lang="it-IT" sz="2000" dirty="0"/>
              <a:t>o</a:t>
            </a:r>
            <a:r>
              <a:rPr lang="it-IT" sz="2000" dirty="0">
                <a:effectLst/>
              </a:rPr>
              <a:t>peratori sanitari uccisi (286) oltre 3 volte superiore a quelli </a:t>
            </a:r>
            <a:r>
              <a:rPr lang="it-IT" sz="2000" b="1" dirty="0">
                <a:effectLst/>
              </a:rPr>
              <a:t>in Ucraina </a:t>
            </a:r>
            <a:r>
              <a:rPr lang="it-IT" sz="2000" dirty="0">
                <a:effectLst/>
              </a:rPr>
              <a:t>nell’intero anno 2022 (78) </a:t>
            </a:r>
          </a:p>
          <a:p>
            <a:endParaRPr lang="it-IT" sz="2000" dirty="0"/>
          </a:p>
        </p:txBody>
      </p:sp>
      <p:pic>
        <p:nvPicPr>
          <p:cNvPr id="5" name="Immagine 4">
            <a:extLst>
              <a:ext uri="{FF2B5EF4-FFF2-40B4-BE49-F238E27FC236}">
                <a16:creationId xmlns:a16="http://schemas.microsoft.com/office/drawing/2014/main" id="{3E5B230D-4BA9-C617-BDCE-C7636019E798}"/>
              </a:ext>
            </a:extLst>
          </p:cNvPr>
          <p:cNvPicPr>
            <a:picLocks noChangeAspect="1"/>
          </p:cNvPicPr>
          <p:nvPr/>
        </p:nvPicPr>
        <p:blipFill>
          <a:blip r:embed="rId3"/>
          <a:stretch>
            <a:fillRect/>
          </a:stretch>
        </p:blipFill>
        <p:spPr>
          <a:xfrm>
            <a:off x="4239492" y="2077960"/>
            <a:ext cx="8007828" cy="3911360"/>
          </a:xfrm>
          <a:prstGeom prst="rect">
            <a:avLst/>
          </a:prstGeom>
        </p:spPr>
      </p:pic>
      <p:sp>
        <p:nvSpPr>
          <p:cNvPr id="6" name="CasellaDiTesto 5">
            <a:extLst>
              <a:ext uri="{FF2B5EF4-FFF2-40B4-BE49-F238E27FC236}">
                <a16:creationId xmlns:a16="http://schemas.microsoft.com/office/drawing/2014/main" id="{745F2EB1-8371-AA2F-8AEF-E4E3FD00B1AA}"/>
              </a:ext>
            </a:extLst>
          </p:cNvPr>
          <p:cNvSpPr txBox="1"/>
          <p:nvPr/>
        </p:nvSpPr>
        <p:spPr>
          <a:xfrm>
            <a:off x="983674" y="6120292"/>
            <a:ext cx="6123708" cy="523220"/>
          </a:xfrm>
          <a:prstGeom prst="rect">
            <a:avLst/>
          </a:prstGeom>
          <a:noFill/>
        </p:spPr>
        <p:txBody>
          <a:bodyPr wrap="square">
            <a:spAutoFit/>
          </a:bodyPr>
          <a:lstStyle/>
          <a:p>
            <a:r>
              <a:rPr lang="it-IT" sz="1400" u="sng" kern="100" dirty="0">
                <a:solidFill>
                  <a:srgbClr val="467886"/>
                </a:solidFill>
                <a:effectLst/>
                <a:ea typeface="Aptos" panose="020B0004020202020204" pitchFamily="34" charset="0"/>
                <a:cs typeface="Times New Roman" panose="02020603050405020304" pitchFamily="18" charset="0"/>
                <a:hlinkClick r:id="rId4"/>
              </a:rPr>
              <a:t>https://insecurityinsight.org/wp-content/uploads/2023/05/2022-SHCC-Executive-Summary-Ignoring-Red-Lines.pdf</a:t>
            </a:r>
            <a:r>
              <a:rPr lang="it-IT" sz="1400" kern="100" dirty="0">
                <a:effectLs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862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E60B6D0-20A3-4ECC-44E3-56D252082A31}"/>
              </a:ext>
            </a:extLst>
          </p:cNvPr>
          <p:cNvPicPr>
            <a:picLocks noChangeAspect="1"/>
          </p:cNvPicPr>
          <p:nvPr/>
        </p:nvPicPr>
        <p:blipFill>
          <a:blip r:embed="rId3"/>
          <a:stretch>
            <a:fillRect/>
          </a:stretch>
        </p:blipFill>
        <p:spPr>
          <a:xfrm>
            <a:off x="1920239" y="90170"/>
            <a:ext cx="8169909" cy="4433713"/>
          </a:xfrm>
          <a:prstGeom prst="rect">
            <a:avLst/>
          </a:prstGeom>
          <a:ln>
            <a:solidFill>
              <a:schemeClr val="accent1"/>
            </a:solidFill>
          </a:ln>
        </p:spPr>
      </p:pic>
      <p:pic>
        <p:nvPicPr>
          <p:cNvPr id="4" name="Immagine 3">
            <a:extLst>
              <a:ext uri="{FF2B5EF4-FFF2-40B4-BE49-F238E27FC236}">
                <a16:creationId xmlns:a16="http://schemas.microsoft.com/office/drawing/2014/main" id="{4E2305DB-D805-A861-2F41-9E3FB6C4EFE6}"/>
              </a:ext>
            </a:extLst>
          </p:cNvPr>
          <p:cNvPicPr>
            <a:picLocks noChangeAspect="1"/>
          </p:cNvPicPr>
          <p:nvPr/>
        </p:nvPicPr>
        <p:blipFill>
          <a:blip r:embed="rId4"/>
          <a:stretch>
            <a:fillRect/>
          </a:stretch>
        </p:blipFill>
        <p:spPr>
          <a:xfrm>
            <a:off x="1920239" y="4304030"/>
            <a:ext cx="8169909" cy="2463800"/>
          </a:xfrm>
          <a:prstGeom prst="rect">
            <a:avLst/>
          </a:prstGeom>
          <a:ln>
            <a:solidFill>
              <a:schemeClr val="tx2"/>
            </a:solidFill>
          </a:ln>
        </p:spPr>
      </p:pic>
      <p:sp>
        <p:nvSpPr>
          <p:cNvPr id="7" name="CasellaDiTesto 6">
            <a:extLst>
              <a:ext uri="{FF2B5EF4-FFF2-40B4-BE49-F238E27FC236}">
                <a16:creationId xmlns:a16="http://schemas.microsoft.com/office/drawing/2014/main" id="{02C07479-318F-9A2D-30CE-D2536F932EED}"/>
              </a:ext>
            </a:extLst>
          </p:cNvPr>
          <p:cNvSpPr txBox="1"/>
          <p:nvPr/>
        </p:nvSpPr>
        <p:spPr>
          <a:xfrm>
            <a:off x="3572968" y="210235"/>
            <a:ext cx="6517180" cy="646331"/>
          </a:xfrm>
          <a:prstGeom prst="rect">
            <a:avLst/>
          </a:prstGeom>
          <a:noFill/>
          <a:ln>
            <a:solidFill>
              <a:schemeClr val="accent1"/>
            </a:solidFill>
          </a:ln>
        </p:spPr>
        <p:txBody>
          <a:bodyPr wrap="square">
            <a:spAutoFit/>
          </a:bodyPr>
          <a:lstStyle/>
          <a:p>
            <a:r>
              <a:rPr lang="it-IT" dirty="0" err="1"/>
              <a:t>Hostilities</a:t>
            </a:r>
            <a:r>
              <a:rPr lang="it-IT" dirty="0"/>
              <a:t> in the Gaza Strip and Israel - </a:t>
            </a:r>
            <a:r>
              <a:rPr lang="it-IT" dirty="0" err="1"/>
              <a:t>reported</a:t>
            </a:r>
            <a:r>
              <a:rPr lang="it-IT" dirty="0"/>
              <a:t> impact | Day 164</a:t>
            </a:r>
          </a:p>
          <a:p>
            <a:r>
              <a:rPr lang="it-IT" dirty="0"/>
              <a:t>19 March 2024</a:t>
            </a:r>
          </a:p>
        </p:txBody>
      </p:sp>
    </p:spTree>
    <p:extLst>
      <p:ext uri="{BB962C8B-B14F-4D97-AF65-F5344CB8AC3E}">
        <p14:creationId xmlns:p14="http://schemas.microsoft.com/office/powerpoint/2010/main" val="134541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7" name="Rectangle 309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A4946E-3905-46D0-5BB5-4B3704F77A59}"/>
              </a:ext>
            </a:extLst>
          </p:cNvPr>
          <p:cNvSpPr>
            <a:spLocks noGrp="1"/>
          </p:cNvSpPr>
          <p:nvPr>
            <p:ph type="title"/>
          </p:nvPr>
        </p:nvSpPr>
        <p:spPr>
          <a:xfrm>
            <a:off x="572493" y="238539"/>
            <a:ext cx="11018520" cy="1434415"/>
          </a:xfrm>
        </p:spPr>
        <p:txBody>
          <a:bodyPr anchor="b">
            <a:normAutofit/>
          </a:bodyPr>
          <a:lstStyle/>
          <a:p>
            <a:r>
              <a:rPr lang="it-IT" sz="4000" dirty="0"/>
              <a:t>S</a:t>
            </a:r>
            <a:r>
              <a:rPr lang="it-IT" sz="4000" dirty="0">
                <a:effectLst/>
              </a:rPr>
              <a:t>trutture e personale sanitario sono protette dal Diritto Internazionale</a:t>
            </a:r>
            <a:endParaRPr lang="en-GB" sz="4000" dirty="0"/>
          </a:p>
        </p:txBody>
      </p:sp>
      <p:sp>
        <p:nvSpPr>
          <p:cNvPr id="309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D135114-E153-6397-9B8F-92F1EAF7F9AF}"/>
              </a:ext>
            </a:extLst>
          </p:cNvPr>
          <p:cNvSpPr>
            <a:spLocks noGrp="1"/>
          </p:cNvSpPr>
          <p:nvPr>
            <p:ph idx="1"/>
          </p:nvPr>
        </p:nvSpPr>
        <p:spPr>
          <a:xfrm>
            <a:off x="572493" y="2071316"/>
            <a:ext cx="6713552" cy="4119172"/>
          </a:xfrm>
        </p:spPr>
        <p:txBody>
          <a:bodyPr anchor="t">
            <a:normAutofit/>
          </a:bodyPr>
          <a:lstStyle/>
          <a:p>
            <a:r>
              <a:rPr lang="it-IT" sz="2000" b="1" dirty="0">
                <a:effectLst/>
              </a:rPr>
              <a:t>IV Convenzione di Ginevra e Protocolli aggiuntivi </a:t>
            </a:r>
          </a:p>
          <a:p>
            <a:r>
              <a:rPr lang="it-IT" sz="2000" b="1" dirty="0"/>
              <a:t>R</a:t>
            </a:r>
            <a:r>
              <a:rPr lang="it-IT" sz="2000" b="1" dirty="0">
                <a:effectLst/>
              </a:rPr>
              <a:t>isoluzione 2286 del Consiglio di Sicurezza delle Nazioni Unite del 2016</a:t>
            </a:r>
            <a:endParaRPr lang="it-IT" sz="2000" b="1" dirty="0"/>
          </a:p>
          <a:p>
            <a:r>
              <a:rPr lang="it-IT" sz="2000" b="1" dirty="0">
                <a:effectLst/>
              </a:rPr>
              <a:t>Articolo 8 dello Statuto di Roma </a:t>
            </a:r>
            <a:r>
              <a:rPr lang="it-IT" sz="2000" dirty="0">
                <a:effectLst/>
              </a:rPr>
              <a:t>(che ha istituito la Corte penale internazionale) </a:t>
            </a:r>
            <a:endParaRPr lang="it-IT" sz="2000" dirty="0"/>
          </a:p>
          <a:p>
            <a:pPr marL="0" indent="0">
              <a:buNone/>
            </a:pPr>
            <a:r>
              <a:rPr lang="it-IT" sz="2000" b="1" dirty="0"/>
              <a:t>N</a:t>
            </a:r>
            <a:r>
              <a:rPr lang="it-IT" sz="2000" b="1" dirty="0">
                <a:effectLst/>
              </a:rPr>
              <a:t>on possono essere attaccate </a:t>
            </a:r>
            <a:r>
              <a:rPr lang="it-IT" sz="2000" dirty="0">
                <a:effectLst/>
              </a:rPr>
              <a:t>a meno che vengano utilizzate per commettere un </a:t>
            </a:r>
            <a:r>
              <a:rPr lang="it-IT" sz="2000" b="1" dirty="0">
                <a:effectLst/>
              </a:rPr>
              <a:t>“atto dannoso per il nemico”. </a:t>
            </a:r>
            <a:r>
              <a:rPr lang="it-IT" sz="2000" dirty="0">
                <a:effectLst/>
              </a:rPr>
              <a:t>In caso di dubbio, si presume che NON vengano utilizzate a tale scopo. </a:t>
            </a:r>
          </a:p>
          <a:p>
            <a:pPr marL="0" indent="0">
              <a:buNone/>
            </a:pPr>
            <a:r>
              <a:rPr lang="it-IT" sz="2000" dirty="0">
                <a:effectLst/>
              </a:rPr>
              <a:t>Se un ospedale perde il suo status protetto, qualsiasi operazione militare deve adottare </a:t>
            </a:r>
            <a:r>
              <a:rPr lang="it-IT" sz="2000" b="1" dirty="0">
                <a:effectLst/>
              </a:rPr>
              <a:t>misure (es. proporzionalità) per proteggere i pazienti, il personale e gli altri civili. </a:t>
            </a:r>
          </a:p>
          <a:p>
            <a:endParaRPr lang="it-IT" sz="2000" dirty="0">
              <a:effectLst/>
            </a:endParaRPr>
          </a:p>
          <a:p>
            <a:endParaRPr lang="en-GB" sz="2000" dirty="0"/>
          </a:p>
        </p:txBody>
      </p:sp>
      <p:pic>
        <p:nvPicPr>
          <p:cNvPr id="3074" name="Picture 2" descr="Le persone giuridiche nel diritto internazionale privato">
            <a:extLst>
              <a:ext uri="{FF2B5EF4-FFF2-40B4-BE49-F238E27FC236}">
                <a16:creationId xmlns:a16="http://schemas.microsoft.com/office/drawing/2014/main" id="{BBF7BB1F-65D0-5675-1DAD-37AC49652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1" r="33116"/>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1D8339E2-7D0D-371F-2FE2-7BE8F4C6B90D}"/>
              </a:ext>
            </a:extLst>
          </p:cNvPr>
          <p:cNvSpPr>
            <a:spLocks noGrp="1"/>
          </p:cNvSpPr>
          <p:nvPr>
            <p:ph type="title"/>
          </p:nvPr>
        </p:nvSpPr>
        <p:spPr>
          <a:xfrm>
            <a:off x="1256522" y="591829"/>
            <a:ext cx="3939688" cy="5583126"/>
          </a:xfrm>
        </p:spPr>
        <p:txBody>
          <a:bodyPr>
            <a:normAutofit/>
          </a:bodyPr>
          <a:lstStyle/>
          <a:p>
            <a:r>
              <a:rPr lang="it-IT" sz="2800" dirty="0">
                <a:effectLst/>
              </a:rPr>
              <a:t>PERCHÉ ATTACCARE </a:t>
            </a:r>
            <a:r>
              <a:rPr lang="it-IT" sz="2800" dirty="0"/>
              <a:t>GLI OSPEDALI?</a:t>
            </a:r>
            <a:br>
              <a:rPr lang="it-IT" sz="2800" dirty="0"/>
            </a:br>
            <a:br>
              <a:rPr lang="it-IT" sz="2800" dirty="0"/>
            </a:br>
            <a:r>
              <a:rPr lang="it-IT" sz="2800" dirty="0"/>
              <a:t>Il Comitato Internazionale della Croce Rossa (</a:t>
            </a:r>
            <a:r>
              <a:rPr lang="it-IT" sz="2800" dirty="0">
                <a:effectLst/>
              </a:rPr>
              <a:t>ICRC</a:t>
            </a:r>
            <a:r>
              <a:rPr lang="it-IT" sz="2800" dirty="0"/>
              <a:t>) </a:t>
            </a:r>
            <a:r>
              <a:rPr lang="it-IT" sz="2800" dirty="0">
                <a:effectLst/>
              </a:rPr>
              <a:t>distingue gli attacchi alle strutture sanitarie durante violenza armata in:</a:t>
            </a:r>
            <a:endParaRPr lang="en-GB" sz="2800" dirty="0"/>
          </a:p>
        </p:txBody>
      </p:sp>
      <p:cxnSp>
        <p:nvCxnSpPr>
          <p:cNvPr id="50" name="Straight Connector 4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54"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21" name="Segnaposto contenuto 2">
            <a:extLst>
              <a:ext uri="{FF2B5EF4-FFF2-40B4-BE49-F238E27FC236}">
                <a16:creationId xmlns:a16="http://schemas.microsoft.com/office/drawing/2014/main" id="{2412AB89-9161-C1D8-AA9E-DC5FC7E70C1C}"/>
              </a:ext>
            </a:extLst>
          </p:cNvPr>
          <p:cNvGraphicFramePr>
            <a:graphicFrameLocks noGrp="1"/>
          </p:cNvGraphicFramePr>
          <p:nvPr>
            <p:ph idx="1"/>
            <p:extLst>
              <p:ext uri="{D42A27DB-BD31-4B8C-83A1-F6EECF244321}">
                <p14:modId xmlns:p14="http://schemas.microsoft.com/office/powerpoint/2010/main" val="309319854"/>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a:extLst>
              <a:ext uri="{FF2B5EF4-FFF2-40B4-BE49-F238E27FC236}">
                <a16:creationId xmlns:a16="http://schemas.microsoft.com/office/drawing/2014/main" id="{A7B0800C-2EC4-BDF5-3367-443076D622CA}"/>
              </a:ext>
            </a:extLst>
          </p:cNvPr>
          <p:cNvSpPr txBox="1"/>
          <p:nvPr/>
        </p:nvSpPr>
        <p:spPr>
          <a:xfrm>
            <a:off x="956725" y="6327639"/>
            <a:ext cx="8478969" cy="369332"/>
          </a:xfrm>
          <a:prstGeom prst="rect">
            <a:avLst/>
          </a:prstGeom>
          <a:noFill/>
        </p:spPr>
        <p:txBody>
          <a:bodyPr wrap="square">
            <a:spAutoFit/>
          </a:bodyPr>
          <a:lstStyle/>
          <a:p>
            <a:r>
              <a:rPr lang="it-IT" sz="1800">
                <a:solidFill>
                  <a:srgbClr val="0000FF"/>
                </a:solidFill>
                <a:effectLst/>
                <a:highlight>
                  <a:srgbClr val="FFFFFF"/>
                </a:highlight>
                <a:latin typeface="DejaVuSerifCondensed"/>
              </a:rPr>
              <a:t>https://www.icrc.org/en/doc/assets/files/publications/icrc-002-4072.pdf </a:t>
            </a:r>
            <a:r>
              <a:rPr lang="it-IT" sz="1800">
                <a:effectLst/>
                <a:highlight>
                  <a:srgbClr val="FFFFFF"/>
                </a:highlight>
                <a:latin typeface="DejaVuSerifCondensed"/>
              </a:rPr>
              <a:t>P.8</a:t>
            </a:r>
            <a:endParaRPr lang="it-IT" dirty="0">
              <a:effectLst/>
              <a:highlight>
                <a:srgbClr val="FFFFFF"/>
              </a:highlight>
            </a:endParaRPr>
          </a:p>
        </p:txBody>
      </p:sp>
    </p:spTree>
    <p:extLst>
      <p:ext uri="{BB962C8B-B14F-4D97-AF65-F5344CB8AC3E}">
        <p14:creationId xmlns:p14="http://schemas.microsoft.com/office/powerpoint/2010/main" val="264904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D87029C-55DD-8B91-E13E-7B9E02D1A278}"/>
              </a:ext>
            </a:extLst>
          </p:cNvPr>
          <p:cNvSpPr>
            <a:spLocks noGrp="1"/>
          </p:cNvSpPr>
          <p:nvPr>
            <p:ph type="title"/>
          </p:nvPr>
        </p:nvSpPr>
        <p:spPr>
          <a:xfrm>
            <a:off x="838200" y="557189"/>
            <a:ext cx="3374136" cy="5567891"/>
          </a:xfrm>
        </p:spPr>
        <p:txBody>
          <a:bodyPr vert="horz" lIns="91440" tIns="45720" rIns="91440" bIns="45720" rtlCol="0">
            <a:normAutofit/>
          </a:bodyPr>
          <a:lstStyle/>
          <a:p>
            <a:r>
              <a:rPr lang="it-IT" sz="3600" kern="1200" dirty="0" err="1">
                <a:effectLst/>
                <a:latin typeface="+mj-lt"/>
                <a:ea typeface="+mj-ea"/>
                <a:cs typeface="+mj-cs"/>
              </a:rPr>
              <a:t>Perchè</a:t>
            </a:r>
            <a:r>
              <a:rPr lang="it-IT" sz="3600" kern="1200" dirty="0">
                <a:effectLst/>
                <a:latin typeface="+mj-lt"/>
                <a:ea typeface="+mj-ea"/>
                <a:cs typeface="+mj-cs"/>
              </a:rPr>
              <a:t> colpire gli </a:t>
            </a:r>
            <a:r>
              <a:rPr lang="it-IT" sz="3600" kern="1200" dirty="0">
                <a:latin typeface="+mj-lt"/>
                <a:ea typeface="+mj-ea"/>
                <a:cs typeface="+mj-cs"/>
              </a:rPr>
              <a:t>ospedali </a:t>
            </a:r>
            <a:r>
              <a:rPr lang="it-IT" sz="3600" kern="1200" dirty="0">
                <a:effectLst/>
                <a:latin typeface="+mj-lt"/>
                <a:ea typeface="+mj-ea"/>
                <a:cs typeface="+mj-cs"/>
              </a:rPr>
              <a:t>a Gaza? </a:t>
            </a:r>
            <a:endParaRPr lang="it-IT" sz="3600" kern="1200" dirty="0">
              <a:latin typeface="+mj-lt"/>
              <a:ea typeface="+mj-ea"/>
              <a:cs typeface="+mj-cs"/>
            </a:endParaRPr>
          </a:p>
        </p:txBody>
      </p:sp>
      <p:graphicFrame>
        <p:nvGraphicFramePr>
          <p:cNvPr id="34" name="Segnaposto contenuto 2">
            <a:extLst>
              <a:ext uri="{FF2B5EF4-FFF2-40B4-BE49-F238E27FC236}">
                <a16:creationId xmlns:a16="http://schemas.microsoft.com/office/drawing/2014/main" id="{FCB23F83-E75B-694B-48A3-24AF21B926C0}"/>
              </a:ext>
            </a:extLst>
          </p:cNvPr>
          <p:cNvGraphicFramePr>
            <a:graphicFrameLocks noGrp="1"/>
          </p:cNvGraphicFramePr>
          <p:nvPr>
            <p:ph idx="1"/>
            <p:extLst>
              <p:ext uri="{D42A27DB-BD31-4B8C-83A1-F6EECF244321}">
                <p14:modId xmlns:p14="http://schemas.microsoft.com/office/powerpoint/2010/main" val="212335798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87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3ECDCD-724E-74EA-5763-C8A51063DEBD}"/>
              </a:ext>
            </a:extLst>
          </p:cNvPr>
          <p:cNvSpPr>
            <a:spLocks noGrp="1"/>
          </p:cNvSpPr>
          <p:nvPr>
            <p:ph type="title"/>
          </p:nvPr>
        </p:nvSpPr>
        <p:spPr>
          <a:xfrm>
            <a:off x="838202" y="365125"/>
            <a:ext cx="3719512" cy="5763963"/>
          </a:xfrm>
        </p:spPr>
        <p:txBody>
          <a:bodyPr vert="horz" lIns="91440" tIns="45720" rIns="91440" bIns="45720" rtlCol="0" anchor="ctr">
            <a:normAutofit/>
          </a:bodyPr>
          <a:lstStyle/>
          <a:p>
            <a:r>
              <a:rPr lang="it-IT" sz="3600" kern="1200" dirty="0">
                <a:solidFill>
                  <a:schemeClr val="tx1"/>
                </a:solidFill>
                <a:latin typeface="+mj-lt"/>
                <a:ea typeface="+mj-ea"/>
                <a:cs typeface="+mj-cs"/>
              </a:rPr>
              <a:t>Conseguenze della distruzione del sistema sanitario</a:t>
            </a:r>
          </a:p>
        </p:txBody>
      </p:sp>
      <p:graphicFrame>
        <p:nvGraphicFramePr>
          <p:cNvPr id="19" name="Segnaposto contenuto 2">
            <a:extLst>
              <a:ext uri="{FF2B5EF4-FFF2-40B4-BE49-F238E27FC236}">
                <a16:creationId xmlns:a16="http://schemas.microsoft.com/office/drawing/2014/main" id="{351DF9DD-2C83-2227-5136-98C99B83870A}"/>
              </a:ext>
            </a:extLst>
          </p:cNvPr>
          <p:cNvGraphicFramePr>
            <a:graphicFrameLocks noGrp="1"/>
          </p:cNvGraphicFramePr>
          <p:nvPr>
            <p:ph idx="1"/>
            <p:extLst>
              <p:ext uri="{D42A27DB-BD31-4B8C-83A1-F6EECF244321}">
                <p14:modId xmlns:p14="http://schemas.microsoft.com/office/powerpoint/2010/main" val="2736213440"/>
              </p:ext>
            </p:extLst>
          </p:nvPr>
        </p:nvGraphicFramePr>
        <p:xfrm>
          <a:off x="5086351" y="730249"/>
          <a:ext cx="6286501" cy="345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57B82D1E-F1AF-4076-9CBA-F462856F9947}"/>
              </a:ext>
            </a:extLst>
          </p:cNvPr>
          <p:cNvSpPr txBox="1"/>
          <p:nvPr/>
        </p:nvSpPr>
        <p:spPr>
          <a:xfrm>
            <a:off x="5921504" y="6129086"/>
            <a:ext cx="5381623" cy="363789"/>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effectLst/>
                <a:highlight>
                  <a:srgbClr val="FFFFFF"/>
                </a:highlight>
                <a:hlinkClick r:id="rId8"/>
              </a:rPr>
              <a:t>https://doi.org/10.1016/S0140-6736(23)02513-8</a:t>
            </a:r>
            <a:r>
              <a:rPr lang="en-US" sz="2000" dirty="0">
                <a:effectLst/>
                <a:highlight>
                  <a:srgbClr val="FFFFFF"/>
                </a:highlight>
              </a:rPr>
              <a:t>  </a:t>
            </a:r>
          </a:p>
        </p:txBody>
      </p:sp>
      <p:sp>
        <p:nvSpPr>
          <p:cNvPr id="7" name="CasellaDiTesto 6">
            <a:extLst>
              <a:ext uri="{FF2B5EF4-FFF2-40B4-BE49-F238E27FC236}">
                <a16:creationId xmlns:a16="http://schemas.microsoft.com/office/drawing/2014/main" id="{3A059784-7163-C976-4FCD-BDFDB320CC02}"/>
              </a:ext>
            </a:extLst>
          </p:cNvPr>
          <p:cNvSpPr txBox="1"/>
          <p:nvPr/>
        </p:nvSpPr>
        <p:spPr>
          <a:xfrm>
            <a:off x="2300288" y="4511157"/>
            <a:ext cx="8858250" cy="830997"/>
          </a:xfrm>
          <a:prstGeom prst="rect">
            <a:avLst/>
          </a:prstGeom>
          <a:noFill/>
          <a:ln>
            <a:noFill/>
          </a:ln>
        </p:spPr>
        <p:txBody>
          <a:bodyPr wrap="square">
            <a:spAutoFit/>
          </a:bodyPr>
          <a:lstStyle/>
          <a:p>
            <a:pPr algn="ctr"/>
            <a:r>
              <a:rPr lang="it-IT" sz="2400" dirty="0"/>
              <a:t>Tassi di diarrea tra i bambini oltre cento volte i livelli normali </a:t>
            </a:r>
          </a:p>
          <a:p>
            <a:pPr algn="ctr"/>
            <a:r>
              <a:rPr lang="it-IT" sz="2400" dirty="0"/>
              <a:t>Tassi grezzi di mortalità in media &gt;60 volte rispetto a inizio conflitto</a:t>
            </a:r>
          </a:p>
        </p:txBody>
      </p:sp>
    </p:spTree>
    <p:extLst>
      <p:ext uri="{BB962C8B-B14F-4D97-AF65-F5344CB8AC3E}">
        <p14:creationId xmlns:p14="http://schemas.microsoft.com/office/powerpoint/2010/main" val="270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89E14-A790-7D03-AB18-EFE86C04C068}"/>
              </a:ext>
            </a:extLst>
          </p:cNvPr>
          <p:cNvSpPr>
            <a:spLocks noGrp="1"/>
          </p:cNvSpPr>
          <p:nvPr>
            <p:ph type="title"/>
          </p:nvPr>
        </p:nvSpPr>
        <p:spPr/>
        <p:txBody>
          <a:bodyPr>
            <a:noAutofit/>
          </a:bodyPr>
          <a:lstStyle/>
          <a:p>
            <a:r>
              <a:rPr lang="it-IT" sz="3600" kern="100" dirty="0">
                <a:effectLst/>
                <a:ea typeface="Aptos" panose="020B0004020202020204" pitchFamily="34" charset="0"/>
                <a:cs typeface="Times New Roman" panose="02020603050405020304" pitchFamily="18" charset="0"/>
              </a:rPr>
              <a:t>Differenze con i precedenti attacchi israeliani </a:t>
            </a:r>
            <a:br>
              <a:rPr lang="it-IT" sz="3600" kern="100" dirty="0">
                <a:effectLst/>
                <a:ea typeface="Aptos" panose="020B0004020202020204" pitchFamily="34" charset="0"/>
                <a:cs typeface="Times New Roman" panose="02020603050405020304" pitchFamily="18" charset="0"/>
              </a:rPr>
            </a:br>
            <a:r>
              <a:rPr lang="it-IT" sz="3600" kern="100" dirty="0">
                <a:effectLst/>
                <a:ea typeface="Aptos" panose="020B0004020202020204" pitchFamily="34" charset="0"/>
                <a:cs typeface="Times New Roman" panose="02020603050405020304" pitchFamily="18" charset="0"/>
              </a:rPr>
              <a:t>(2008/9-2012-2014-2021)</a:t>
            </a:r>
            <a:endParaRPr lang="en-GB" sz="3600" dirty="0"/>
          </a:p>
        </p:txBody>
      </p:sp>
      <p:sp>
        <p:nvSpPr>
          <p:cNvPr id="3" name="Segnaposto contenuto 2">
            <a:extLst>
              <a:ext uri="{FF2B5EF4-FFF2-40B4-BE49-F238E27FC236}">
                <a16:creationId xmlns:a16="http://schemas.microsoft.com/office/drawing/2014/main" id="{A4141568-8092-9B5F-057B-5E6BAADCD95A}"/>
              </a:ext>
            </a:extLst>
          </p:cNvPr>
          <p:cNvSpPr>
            <a:spLocks noGrp="1"/>
          </p:cNvSpPr>
          <p:nvPr>
            <p:ph idx="1"/>
          </p:nvPr>
        </p:nvSpPr>
        <p:spPr/>
        <p:txBody>
          <a:bodyPr>
            <a:normAutofit/>
          </a:bodyPr>
          <a:lstStyle/>
          <a:p>
            <a:r>
              <a:rPr lang="en-GB" sz="2400" dirty="0"/>
              <a:t>Da </a:t>
            </a:r>
            <a:r>
              <a:rPr lang="it-IT" sz="2400" dirty="0">
                <a:effectLst/>
                <a:ea typeface="Aptos" panose="020B0004020202020204" pitchFamily="34" charset="0"/>
              </a:rPr>
              <a:t>semplici «inondazioni» a uno «tsunami»</a:t>
            </a:r>
          </a:p>
          <a:p>
            <a:r>
              <a:rPr lang="it-IT" sz="2400" dirty="0"/>
              <a:t>Da </a:t>
            </a:r>
            <a:r>
              <a:rPr lang="it-IT" sz="2400" kern="100" dirty="0">
                <a:effectLst/>
                <a:ea typeface="Aptos" panose="020B0004020202020204" pitchFamily="34" charset="0"/>
                <a:cs typeface="Times New Roman" panose="02020603050405020304" pitchFamily="18" charset="0"/>
              </a:rPr>
              <a:t>bombardamenti a singoli bersagli (specifici edifici) a interi quartieri.</a:t>
            </a:r>
          </a:p>
          <a:p>
            <a:r>
              <a:rPr lang="it-IT" sz="2400" dirty="0">
                <a:effectLst/>
              </a:rPr>
              <a:t> </a:t>
            </a:r>
            <a:r>
              <a:rPr lang="it-IT" sz="2400" dirty="0"/>
              <a:t>«</a:t>
            </a:r>
            <a:r>
              <a:rPr lang="it-IT" sz="2400" dirty="0">
                <a:effectLst/>
                <a:ea typeface="Aptos" panose="020B0004020202020204" pitchFamily="34" charset="0"/>
              </a:rPr>
              <a:t>Violenza performativa»: attacco all’unico centro specialistico oncologico e pediatrico, neonati prematuri senza incubatrici «in mostra»,…</a:t>
            </a:r>
          </a:p>
          <a:p>
            <a:r>
              <a:rPr lang="it-IT" sz="2400" dirty="0"/>
              <a:t>Tipo di ferite:</a:t>
            </a:r>
          </a:p>
          <a:p>
            <a:pPr lvl="1"/>
            <a:r>
              <a:rPr lang="it-IT" dirty="0"/>
              <a:t>Ustioni estese &gt;50% superficie corporea</a:t>
            </a:r>
          </a:p>
          <a:p>
            <a:pPr lvl="1"/>
            <a:r>
              <a:rPr lang="it-IT" dirty="0"/>
              <a:t>Fosforo bianco</a:t>
            </a:r>
          </a:p>
          <a:p>
            <a:pPr lvl="1"/>
            <a:r>
              <a:rPr lang="it-IT" dirty="0">
                <a:effectLst/>
                <a:ea typeface="Aptos" panose="020B0004020202020204" pitchFamily="34" charset="0"/>
              </a:rPr>
              <a:t>Amputazioni da R9X Hellfire (Ninja missile)</a:t>
            </a:r>
          </a:p>
          <a:p>
            <a:r>
              <a:rPr lang="it-IT" sz="2400" dirty="0"/>
              <a:t>La fame come arma di guerra</a:t>
            </a:r>
            <a:endParaRPr lang="en-GB" sz="2400" dirty="0"/>
          </a:p>
        </p:txBody>
      </p:sp>
    </p:spTree>
    <p:extLst>
      <p:ext uri="{BB962C8B-B14F-4D97-AF65-F5344CB8AC3E}">
        <p14:creationId xmlns:p14="http://schemas.microsoft.com/office/powerpoint/2010/main" val="24094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1584</Words>
  <Application>Microsoft Macintosh PowerPoint</Application>
  <PresentationFormat>Widescreen</PresentationFormat>
  <Paragraphs>88</Paragraphs>
  <Slides>15</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Aptos</vt:lpstr>
      <vt:lpstr>Arial</vt:lpstr>
      <vt:lpstr>Calibri</vt:lpstr>
      <vt:lpstr>Calibri Light</vt:lpstr>
      <vt:lpstr>DejaVuSerifCondensed</vt:lpstr>
      <vt:lpstr>Symbol</vt:lpstr>
      <vt:lpstr>Times New Roman</vt:lpstr>
      <vt:lpstr>Tema di Office</vt:lpstr>
      <vt:lpstr>GAZA: GUERRA AGLI OSPEDALI angelo.stefanini@unibo.it</vt:lpstr>
      <vt:lpstr>Presentazione standard di PowerPoint</vt:lpstr>
      <vt:lpstr>La violenza nei conflitti armati contro l’assistenza sanitaria - fenomeno molto diffuso. </vt:lpstr>
      <vt:lpstr>Presentazione standard di PowerPoint</vt:lpstr>
      <vt:lpstr>Strutture e personale sanitario sono protette dal Diritto Internazionale</vt:lpstr>
      <vt:lpstr>PERCHÉ ATTACCARE GLI OSPEDALI?  Il Comitato Internazionale della Croce Rossa (ICRC) distingue gli attacchi alle strutture sanitarie durante violenza armata in:</vt:lpstr>
      <vt:lpstr>Perchè colpire gli ospedali a Gaza? </vt:lpstr>
      <vt:lpstr>Conseguenze della distruzione del sistema sanitario</vt:lpstr>
      <vt:lpstr>Differenze con i precedenti attacchi israeliani  (2008/9-2012-2014-2021)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GAZA: GUERRA AGLI OSPEDALI</dc:title>
  <dc:creator>Angelo Stefanini</dc:creator>
  <cp:lastModifiedBy>Angelo Stefanini</cp:lastModifiedBy>
  <cp:revision>28</cp:revision>
  <dcterms:created xsi:type="dcterms:W3CDTF">2024-02-01T14:40:40Z</dcterms:created>
  <dcterms:modified xsi:type="dcterms:W3CDTF">2024-03-19T15:31:43Z</dcterms:modified>
</cp:coreProperties>
</file>