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80" r:id="rId18"/>
    <p:sldId id="281" r:id="rId19"/>
    <p:sldId id="282" r:id="rId20"/>
    <p:sldId id="283" r:id="rId21"/>
    <p:sldId id="470" r:id="rId22"/>
    <p:sldId id="286" r:id="rId23"/>
    <p:sldId id="288" r:id="rId24"/>
    <p:sldId id="278" r:id="rId25"/>
    <p:sldId id="377" r:id="rId26"/>
    <p:sldId id="378" r:id="rId27"/>
    <p:sldId id="292" r:id="rId28"/>
    <p:sldId id="466" r:id="rId29"/>
    <p:sldId id="467" r:id="rId30"/>
    <p:sldId id="295" r:id="rId31"/>
    <p:sldId id="303" r:id="rId32"/>
    <p:sldId id="448" r:id="rId33"/>
    <p:sldId id="299" r:id="rId3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07524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07524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07524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07524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07524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07524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07524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07524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07524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6"/>
    <p:restoredTop sz="95897"/>
  </p:normalViewPr>
  <p:slideViewPr>
    <p:cSldViewPr snapToGrid="0">
      <p:cViewPr varScale="1">
        <p:scale>
          <a:sx n="114" d="100"/>
          <a:sy n="114" d="100"/>
        </p:scale>
        <p:origin x="23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07524" latinLnBrk="0">
      <a:spcBef>
        <a:spcPts val="300"/>
      </a:spcBef>
      <a:defRPr sz="1100">
        <a:latin typeface="+mj-lt"/>
        <a:ea typeface="+mj-ea"/>
        <a:cs typeface="+mj-cs"/>
        <a:sym typeface="Times New Roman"/>
      </a:defRPr>
    </a:lvl1pPr>
    <a:lvl2pPr indent="228600" defTabSz="407524" latinLnBrk="0">
      <a:spcBef>
        <a:spcPts val="300"/>
      </a:spcBef>
      <a:defRPr sz="1100">
        <a:latin typeface="+mj-lt"/>
        <a:ea typeface="+mj-ea"/>
        <a:cs typeface="+mj-cs"/>
        <a:sym typeface="Times New Roman"/>
      </a:defRPr>
    </a:lvl2pPr>
    <a:lvl3pPr indent="457200" defTabSz="407524" latinLnBrk="0">
      <a:spcBef>
        <a:spcPts val="300"/>
      </a:spcBef>
      <a:defRPr sz="1100">
        <a:latin typeface="+mj-lt"/>
        <a:ea typeface="+mj-ea"/>
        <a:cs typeface="+mj-cs"/>
        <a:sym typeface="Times New Roman"/>
      </a:defRPr>
    </a:lvl3pPr>
    <a:lvl4pPr indent="685800" defTabSz="407524" latinLnBrk="0">
      <a:spcBef>
        <a:spcPts val="300"/>
      </a:spcBef>
      <a:defRPr sz="1100">
        <a:latin typeface="+mj-lt"/>
        <a:ea typeface="+mj-ea"/>
        <a:cs typeface="+mj-cs"/>
        <a:sym typeface="Times New Roman"/>
      </a:defRPr>
    </a:lvl4pPr>
    <a:lvl5pPr indent="914400" defTabSz="407524" latinLnBrk="0">
      <a:spcBef>
        <a:spcPts val="300"/>
      </a:spcBef>
      <a:defRPr sz="1100">
        <a:latin typeface="+mj-lt"/>
        <a:ea typeface="+mj-ea"/>
        <a:cs typeface="+mj-cs"/>
        <a:sym typeface="Times New Roman"/>
      </a:defRPr>
    </a:lvl5pPr>
    <a:lvl6pPr indent="1143000" defTabSz="407524" latinLnBrk="0">
      <a:spcBef>
        <a:spcPts val="300"/>
      </a:spcBef>
      <a:defRPr sz="1100">
        <a:latin typeface="+mj-lt"/>
        <a:ea typeface="+mj-ea"/>
        <a:cs typeface="+mj-cs"/>
        <a:sym typeface="Times New Roman"/>
      </a:defRPr>
    </a:lvl6pPr>
    <a:lvl7pPr indent="1371600" defTabSz="407524" latinLnBrk="0">
      <a:spcBef>
        <a:spcPts val="300"/>
      </a:spcBef>
      <a:defRPr sz="1100">
        <a:latin typeface="+mj-lt"/>
        <a:ea typeface="+mj-ea"/>
        <a:cs typeface="+mj-cs"/>
        <a:sym typeface="Times New Roman"/>
      </a:defRPr>
    </a:lvl7pPr>
    <a:lvl8pPr indent="1600200" defTabSz="407524" latinLnBrk="0">
      <a:spcBef>
        <a:spcPts val="300"/>
      </a:spcBef>
      <a:defRPr sz="1100">
        <a:latin typeface="+mj-lt"/>
        <a:ea typeface="+mj-ea"/>
        <a:cs typeface="+mj-cs"/>
        <a:sym typeface="Times New Roman"/>
      </a:defRPr>
    </a:lvl8pPr>
    <a:lvl9pPr indent="1828800" defTabSz="407524" latinLnBrk="0">
      <a:spcBef>
        <a:spcPts val="300"/>
      </a:spcBef>
      <a:defRPr sz="1100">
        <a:latin typeface="+mj-lt"/>
        <a:ea typeface="+mj-ea"/>
        <a:cs typeface="+mj-cs"/>
        <a:sym typeface="Times New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1528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7475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9C077B-CA27-32BB-922A-F7FA4BD03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3DBFB00-8160-8273-21C9-DE88DB353E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44E8CFD-C0B4-FFFE-88DF-08415D33FF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3ABD36-F582-7B51-792A-CB8665D90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420623A-F246-FB08-5103-364658A274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EB9913D-D166-0252-E83D-5BBB6327B5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613223-02E3-E137-2864-E73BB9711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6B7B46-8398-1438-14F1-4701145136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5E74366-988D-737E-8547-A0F94D225B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F05626-D809-6CFA-926C-C3D698FFE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827762-467B-3163-327A-83F6E1A9D9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A6EFC68-D9E7-C6DE-3D6A-6DA52C97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888718-47A0-74D7-236D-243DBB410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71C367-79D4-B1C1-4894-109441014E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23CE63-0114-AB1A-6A64-EFFCB8C868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E12C13-5C9B-CAC6-96C2-A7632A5E2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BF46B5-F20F-5E15-2062-D055397E3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86A3A1-29D9-7143-DF66-6E50F3300C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5B1BC4-5AAC-ACC7-70CF-29F2EAD1F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BB5511D-955E-C3AF-319E-B8D2DC2A6F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A291E1F-843E-8CEB-4E12-520A8459BA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81DC17-C011-3AE2-8D93-2542D78A2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DB3FD3-1610-2CCE-E4E1-60B13492A9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267B04D-8989-BA53-FF3E-8557ECDC87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3C4220-B552-3E81-7D49-044850D1A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72148A-32FC-56BF-11B9-E218F0B44B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53B8553-DD77-A77C-3C6C-C70AA519A6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958B70-264F-D74B-D332-245A9A5E1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3BC8600-8674-B8D3-F600-79037EB1D3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F13EDAC-667F-12BC-470E-1477F20B13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BC098E-16FE-EFEF-70D9-4CF1A0314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D9A3630-E75F-3089-520D-8E70D4884B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1CBFF5F-83DE-2EE3-CCBF-B519B1C7F5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207D67-43F4-410A-D06E-280104322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53FE70F-205C-99AC-9442-E06E583508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77FCFC-78F9-ED01-E635-A650A77CD8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C41C03-8B92-35FF-141C-7135D3AAF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04FFB0A-CD82-5B01-02AE-B5688C64C0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E25A5DF-A47A-4B47-1F0E-4B841ECD38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78E6D5-BA36-AE29-4D61-C8BE205DE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427FFF9-18AD-FE31-0045-FE458DF52F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A303490-C202-1FE4-1CA0-003A453C88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DC1E6D-4DC7-B93E-9B02-45DF60477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F35C712-5911-E0E3-8551-3DA64A02D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E4E6880-8498-8780-6270-EA6D0E5330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4310D9-731B-3BF9-0EF2-D3180B697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BB7ACC7-0AEB-9ACE-5236-498CD4C51B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639A3DC-7634-E5F6-54EA-616588DB7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F2C10B-6694-0839-CC38-FF04497F7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6DEB095-C75C-37D9-8279-58E50DACE9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5B93EF7-7E35-9975-35ED-3887F61734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1B9677-2C7A-2854-55B6-FA53292D0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0E61BB7-0BAE-51C1-1663-19B9E83B7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63BAA53-F594-2855-6B52-52AED6B95E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4D3029-0C0D-F573-F577-ED6FE95B7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3980B7F-E9EB-5721-A442-E55535095F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1B8AB85-4C9E-E1CD-E567-647675C12A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63E1E5-61F1-545B-B124-C852AF1C6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D3AD05-4650-74A3-3F34-9F7F4D554E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608D2C6-F602-E0F8-60D0-2EE22A74EF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01DE28-1FAC-C02F-2766-805A054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FF338BC-07BE-1AF5-1DB7-6861677F55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E6A5DB8-A8CE-2CB9-97C7-BD66A095A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DAFDF4-2528-F56F-1EF6-A72EF3680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7D5771-A008-0991-5717-6DD43989FE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4AB388-2FC8-571C-FDDD-8476407ED2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ECB3E5-6CEF-6C90-7513-D1F9545A2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7F15B90-DC7C-279E-4996-74285C8C39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C2858CF-1BE4-7D2B-9995-9874669DF7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67D7C3-EEA5-634D-BFA1-0BF31684E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520DA26-1140-547A-FD4C-64AFC3DCFF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05C2271-C76F-30F9-DA35-25425A93D0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EEE0A0-31FB-B381-27D7-026E793BB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D92C539-BDA0-9FBC-8C6D-7EA8CE16A9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281854D-8374-B00D-9E11-81B893641C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0815DB-228A-422A-5F48-8ED5D36FF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D0E8AAC-233E-E721-554C-DB4244F90A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F779EB4-A208-7F77-FC9A-5502EFDDCA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E269F7-CA8D-4D0F-CD8C-8A97058AA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CEE72C7-B057-7DF5-5881-65D7099A53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2ACF237-6BED-0116-942D-FDB2B0A732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BE12CB-7E1B-BB70-A08C-4E5AFA254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C53332B-78F9-8005-5A36-B752CFA418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688D3BF-2340-F80B-E920-F03A6A1A2A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icture 3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44097" y="6126162"/>
            <a:ext cx="1200155" cy="72072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olo Testo"/>
          <p:cNvSpPr txBox="1">
            <a:spLocks noGrp="1"/>
          </p:cNvSpPr>
          <p:nvPr>
            <p:ph type="title"/>
          </p:nvPr>
        </p:nvSpPr>
        <p:spPr>
          <a:xfrm>
            <a:off x="608641" y="273629"/>
            <a:ext cx="10963200" cy="1139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8641" y="1604329"/>
            <a:ext cx="10963200" cy="50650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8432072" y="6224332"/>
            <a:ext cx="305529" cy="26404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 spd="med"/>
  <p:txStyles>
    <p:titleStyle>
      <a:lvl1pPr marL="0" marR="0" indent="0" algn="ctr" defTabSz="407524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6309"/>
          </a:solidFill>
          <a:effectLst>
            <a:outerShdw blurRad="38100" dist="38100" dir="2700000" rotWithShape="0">
              <a:srgbClr val="C0C0C0"/>
            </a:outerShdw>
          </a:effectLst>
          <a:uFillTx/>
          <a:latin typeface="Cambria"/>
          <a:ea typeface="Cambria"/>
          <a:cs typeface="Cambria"/>
          <a:sym typeface="Cambria"/>
        </a:defRPr>
      </a:lvl1pPr>
      <a:lvl2pPr marL="0" marR="0" indent="0" algn="ctr" defTabSz="407524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6309"/>
          </a:solidFill>
          <a:effectLst>
            <a:outerShdw blurRad="38100" dist="38100" dir="2700000" rotWithShape="0">
              <a:srgbClr val="C0C0C0"/>
            </a:outerShdw>
          </a:effectLst>
          <a:uFillTx/>
          <a:latin typeface="Cambria"/>
          <a:ea typeface="Cambria"/>
          <a:cs typeface="Cambria"/>
          <a:sym typeface="Cambria"/>
        </a:defRPr>
      </a:lvl2pPr>
      <a:lvl3pPr marL="0" marR="0" indent="0" algn="ctr" defTabSz="407524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6309"/>
          </a:solidFill>
          <a:effectLst>
            <a:outerShdw blurRad="38100" dist="38100" dir="2700000" rotWithShape="0">
              <a:srgbClr val="C0C0C0"/>
            </a:outerShdw>
          </a:effectLst>
          <a:uFillTx/>
          <a:latin typeface="Cambria"/>
          <a:ea typeface="Cambria"/>
          <a:cs typeface="Cambria"/>
          <a:sym typeface="Cambria"/>
        </a:defRPr>
      </a:lvl3pPr>
      <a:lvl4pPr marL="0" marR="0" indent="0" algn="ctr" defTabSz="407524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6309"/>
          </a:solidFill>
          <a:effectLst>
            <a:outerShdw blurRad="38100" dist="38100" dir="2700000" rotWithShape="0">
              <a:srgbClr val="C0C0C0"/>
            </a:outerShdw>
          </a:effectLst>
          <a:uFillTx/>
          <a:latin typeface="Cambria"/>
          <a:ea typeface="Cambria"/>
          <a:cs typeface="Cambria"/>
          <a:sym typeface="Cambria"/>
        </a:defRPr>
      </a:lvl4pPr>
      <a:lvl5pPr marL="0" marR="0" indent="0" algn="ctr" defTabSz="407524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6309"/>
          </a:solidFill>
          <a:effectLst>
            <a:outerShdw blurRad="38100" dist="38100" dir="2700000" rotWithShape="0">
              <a:srgbClr val="C0C0C0"/>
            </a:outerShdw>
          </a:effectLst>
          <a:uFillTx/>
          <a:latin typeface="Cambria"/>
          <a:ea typeface="Cambria"/>
          <a:cs typeface="Cambria"/>
          <a:sym typeface="Cambria"/>
        </a:defRPr>
      </a:lvl5pPr>
      <a:lvl6pPr marL="0" marR="0" indent="0" algn="ctr" defTabSz="407524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6309"/>
          </a:solidFill>
          <a:effectLst>
            <a:outerShdw blurRad="38100" dist="38100" dir="2700000" rotWithShape="0">
              <a:srgbClr val="C0C0C0"/>
            </a:outerShdw>
          </a:effectLst>
          <a:uFillTx/>
          <a:latin typeface="Cambria"/>
          <a:ea typeface="Cambria"/>
          <a:cs typeface="Cambria"/>
          <a:sym typeface="Cambria"/>
        </a:defRPr>
      </a:lvl6pPr>
      <a:lvl7pPr marL="0" marR="0" indent="0" algn="ctr" defTabSz="407524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6309"/>
          </a:solidFill>
          <a:effectLst>
            <a:outerShdw blurRad="38100" dist="38100" dir="2700000" rotWithShape="0">
              <a:srgbClr val="C0C0C0"/>
            </a:outerShdw>
          </a:effectLst>
          <a:uFillTx/>
          <a:latin typeface="Cambria"/>
          <a:ea typeface="Cambria"/>
          <a:cs typeface="Cambria"/>
          <a:sym typeface="Cambria"/>
        </a:defRPr>
      </a:lvl7pPr>
      <a:lvl8pPr marL="0" marR="0" indent="0" algn="ctr" defTabSz="407524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6309"/>
          </a:solidFill>
          <a:effectLst>
            <a:outerShdw blurRad="38100" dist="38100" dir="2700000" rotWithShape="0">
              <a:srgbClr val="C0C0C0"/>
            </a:outerShdw>
          </a:effectLst>
          <a:uFillTx/>
          <a:latin typeface="Cambria"/>
          <a:ea typeface="Cambria"/>
          <a:cs typeface="Cambria"/>
          <a:sym typeface="Cambria"/>
        </a:defRPr>
      </a:lvl8pPr>
      <a:lvl9pPr marL="0" marR="0" indent="0" algn="ctr" defTabSz="407524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6309"/>
          </a:solidFill>
          <a:effectLst>
            <a:outerShdw blurRad="38100" dist="38100" dir="2700000" rotWithShape="0">
              <a:srgbClr val="C0C0C0"/>
            </a:outerShdw>
          </a:effectLst>
          <a:uFillTx/>
          <a:latin typeface="Cambria"/>
          <a:ea typeface="Cambria"/>
          <a:cs typeface="Cambria"/>
          <a:sym typeface="Cambria"/>
        </a:defRPr>
      </a:lvl9pPr>
    </p:titleStyle>
    <p:bodyStyle>
      <a:lvl1pPr marL="257415" marR="0" indent="-257415" algn="l" defTabSz="407524" rtl="0" latinLnBrk="0">
        <a:lnSpc>
          <a:spcPct val="93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Times New Roman"/>
        <a:buChar char="•"/>
        <a:tabLst/>
        <a:defRPr sz="2400" b="0" i="0" u="none" strike="noStrike" cap="none" spc="0" baseline="0">
          <a:solidFill>
            <a:srgbClr val="000090"/>
          </a:solidFill>
          <a:uFillTx/>
          <a:latin typeface="Calibri"/>
          <a:ea typeface="Calibri"/>
          <a:cs typeface="Calibri"/>
          <a:sym typeface="Calibri"/>
        </a:defRPr>
      </a:lvl1pPr>
      <a:lvl2pPr marL="663560" marR="0" indent="-248835" algn="l" defTabSz="407524" rtl="0" latinLnBrk="0">
        <a:lnSpc>
          <a:spcPct val="93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Times New Roman"/>
        <a:buChar char="–"/>
        <a:tabLst/>
        <a:defRPr sz="2400" b="0" i="0" u="none" strike="noStrike" cap="none" spc="0" baseline="0">
          <a:solidFill>
            <a:srgbClr val="000090"/>
          </a:solidFill>
          <a:uFillTx/>
          <a:latin typeface="Calibri"/>
          <a:ea typeface="Calibri"/>
          <a:cs typeface="Calibri"/>
          <a:sym typeface="Calibri"/>
        </a:defRPr>
      </a:lvl2pPr>
      <a:lvl3pPr marL="1055665" marR="0" indent="-226214" algn="l" defTabSz="407524" rtl="0" latinLnBrk="0">
        <a:lnSpc>
          <a:spcPct val="93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Times New Roman"/>
        <a:buChar char="•"/>
        <a:tabLst/>
        <a:defRPr sz="2400" b="0" i="0" u="none" strike="noStrike" cap="none" spc="0" baseline="0">
          <a:solidFill>
            <a:srgbClr val="000090"/>
          </a:solidFill>
          <a:uFillTx/>
          <a:latin typeface="Calibri"/>
          <a:ea typeface="Calibri"/>
          <a:cs typeface="Calibri"/>
          <a:sym typeface="Calibri"/>
        </a:defRPr>
      </a:lvl3pPr>
      <a:lvl4pPr marL="1520660" marR="0" indent="-276483" algn="l" defTabSz="407524" rtl="0" latinLnBrk="0">
        <a:lnSpc>
          <a:spcPct val="93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Times New Roman"/>
        <a:buChar char="–"/>
        <a:tabLst/>
        <a:defRPr sz="2400" b="0" i="0" u="none" strike="noStrike" cap="none" spc="0" baseline="0">
          <a:solidFill>
            <a:srgbClr val="000090"/>
          </a:solidFill>
          <a:uFillTx/>
          <a:latin typeface="Calibri"/>
          <a:ea typeface="Calibri"/>
          <a:cs typeface="Calibri"/>
          <a:sym typeface="Calibri"/>
        </a:defRPr>
      </a:lvl4pPr>
      <a:lvl5pPr marL="1935388" marR="0" indent="-276482" algn="l" defTabSz="407524" rtl="0" latinLnBrk="0">
        <a:lnSpc>
          <a:spcPct val="93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Times New Roman"/>
        <a:buChar char="»"/>
        <a:tabLst/>
        <a:defRPr sz="2400" b="0" i="0" u="none" strike="noStrike" cap="none" spc="0" baseline="0">
          <a:solidFill>
            <a:srgbClr val="00009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407524" rtl="0" latinLnBrk="0">
        <a:lnSpc>
          <a:spcPct val="93000"/>
        </a:lnSpc>
        <a:spcBef>
          <a:spcPts val="1000"/>
        </a:spcBef>
        <a:spcAft>
          <a:spcPts val="0"/>
        </a:spcAft>
        <a:buClr>
          <a:srgbClr val="000000"/>
        </a:buClr>
        <a:buSzTx/>
        <a:buFont typeface="Times New Roman"/>
        <a:buNone/>
        <a:tabLst/>
        <a:defRPr sz="2400" b="0" i="0" u="none" strike="noStrike" cap="none" spc="0" baseline="0">
          <a:solidFill>
            <a:srgbClr val="00009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407524" rtl="0" latinLnBrk="0">
        <a:lnSpc>
          <a:spcPct val="93000"/>
        </a:lnSpc>
        <a:spcBef>
          <a:spcPts val="1000"/>
        </a:spcBef>
        <a:spcAft>
          <a:spcPts val="0"/>
        </a:spcAft>
        <a:buClr>
          <a:srgbClr val="000000"/>
        </a:buClr>
        <a:buSzTx/>
        <a:buFont typeface="Times New Roman"/>
        <a:buNone/>
        <a:tabLst/>
        <a:defRPr sz="2400" b="0" i="0" u="none" strike="noStrike" cap="none" spc="0" baseline="0">
          <a:solidFill>
            <a:srgbClr val="00009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407524" rtl="0" latinLnBrk="0">
        <a:lnSpc>
          <a:spcPct val="93000"/>
        </a:lnSpc>
        <a:spcBef>
          <a:spcPts val="1000"/>
        </a:spcBef>
        <a:spcAft>
          <a:spcPts val="0"/>
        </a:spcAft>
        <a:buClr>
          <a:srgbClr val="000000"/>
        </a:buClr>
        <a:buSzTx/>
        <a:buFont typeface="Times New Roman"/>
        <a:buNone/>
        <a:tabLst/>
        <a:defRPr sz="2400" b="0" i="0" u="none" strike="noStrike" cap="none" spc="0" baseline="0">
          <a:solidFill>
            <a:srgbClr val="00009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407524" rtl="0" latinLnBrk="0">
        <a:lnSpc>
          <a:spcPct val="93000"/>
        </a:lnSpc>
        <a:spcBef>
          <a:spcPts val="1000"/>
        </a:spcBef>
        <a:spcAft>
          <a:spcPts val="0"/>
        </a:spcAft>
        <a:buClr>
          <a:srgbClr val="000000"/>
        </a:buClr>
        <a:buSzTx/>
        <a:buFont typeface="Times New Roman"/>
        <a:buNone/>
        <a:tabLst/>
        <a:defRPr sz="2400" b="0" i="0" u="none" strike="noStrike" cap="none" spc="0" baseline="0">
          <a:solidFill>
            <a:srgbClr val="00009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07524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407524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407524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407524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407524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407524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407524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407524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407524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D4A2660-6439-3836-85C2-26E623120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67E543-DBBA-8821-703E-6AB388D2E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4B25EE-5B1A-1FD9-2324-E4ED2EB9C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4E44AB-1B03-3F4B-A7F6-04EF19C973F7}" type="datetimeFigureOut">
              <a:rPr lang="en-GB" smtClean="0"/>
              <a:t>12/03/2024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7DC202-5CC2-6E72-2B2D-576A9B963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C1CA64-918E-145A-DCFE-A87F1FA50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23815-5391-6044-8DCD-AEC9356D2F2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39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8.xml"/></Relationships>

</file>

<file path=ppt/slides/_rels/slide31.xml.rels><?xml version="1.0" encoding="UTF-8" standalone="yes"?>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4" Type="http://schemas.openxmlformats.org/officeDocument/2006/relationships/hyperlink" Target="about:blank" TargetMode="External"/></Relationships>

</file>

<file path=ppt/slides/_rels/slide32.xml.rels><?xml version="1.0" encoding="UTF-8" standalone="yes"?>
<Relationships xmlns="http://schemas.openxmlformats.org/package/2006/relationships"><Relationship Id="rId8" Type="http://schemas.openxmlformats.org/officeDocument/2006/relationships/hyperlink" Target="about:blank" TargetMode="External"/><Relationship Id="rId3" Type="http://schemas.openxmlformats.org/officeDocument/2006/relationships/hyperlink" Target="about:blank" TargetMode="External"/><Relationship Id="rId7" Type="http://schemas.openxmlformats.org/officeDocument/2006/relationships/hyperlink" Target="about:blank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about:blank" TargetMode="External"/><Relationship Id="rId5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Relationship Id="rId9" Type="http://schemas.openxmlformats.org/officeDocument/2006/relationships/hyperlink" Target="about:blank" TargetMode="External"/></Relationships>
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1" descr="Picture 1"/>
          <p:cNvPicPr>
            <a:picLocks noChangeAspect="1"/>
          </p:cNvPicPr>
          <p:nvPr/>
        </p:nvPicPr>
        <p:blipFill>
          <a:blip r:embed="rId2">
            <a:alphaModFix amt="62000"/>
          </a:blip>
          <a:stretch>
            <a:fillRect/>
          </a:stretch>
        </p:blipFill>
        <p:spPr>
          <a:xfrm>
            <a:off x="2090099" y="171451"/>
            <a:ext cx="8234682" cy="6064252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itle 1"/>
          <p:cNvSpPr txBox="1"/>
          <p:nvPr/>
        </p:nvSpPr>
        <p:spPr>
          <a:xfrm>
            <a:off x="2407921" y="2524443"/>
            <a:ext cx="7680963" cy="1470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algn="ctr" defTabSz="457200">
              <a:defRPr sz="4400" b="1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Globalizzazione e Salute</a:t>
            </a:r>
          </a:p>
        </p:txBody>
      </p:sp>
      <p:sp>
        <p:nvSpPr>
          <p:cNvPr id="127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2045660" y="3886198"/>
            <a:ext cx="7916706" cy="1343004"/>
          </a:xfrm>
          <a:prstGeom prst="rect">
            <a:avLst/>
          </a:prstGeom>
          <a:noFill/>
        </p:spPr>
        <p:txBody>
          <a:bodyPr/>
          <a:lstStyle/>
          <a:p>
            <a:pPr marL="0" indent="0" algn="ctr" defTabSz="358622">
              <a:lnSpc>
                <a:spcPct val="90000"/>
              </a:lnSpc>
              <a:spcBef>
                <a:spcPts val="0"/>
              </a:spcBef>
              <a:buNone/>
              <a:defRPr sz="2300" b="1">
                <a:solidFill>
                  <a:srgbClr val="800000"/>
                </a:solidFill>
              </a:defRPr>
            </a:pPr>
            <a:r>
              <a:rPr dirty="0"/>
              <a:t>Angelo </a:t>
            </a:r>
            <a:r>
              <a:rPr dirty="0" err="1"/>
              <a:t>Stefanini</a:t>
            </a:r>
            <a:endParaRPr dirty="0"/>
          </a:p>
          <a:p>
            <a:pPr marL="0" indent="0" algn="ctr" defTabSz="358622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800000"/>
                </a:solidFill>
              </a:defRPr>
            </a:pPr>
            <a:r>
              <a:rPr lang="it-IT" dirty="0">
                <a:hlinkClick r:id="rId3"/>
              </a:rPr>
              <a:t>angelo.stefanini@unibo.it</a:t>
            </a:r>
            <a:r>
              <a:rPr lang="it-IT" dirty="0"/>
              <a:t> </a:t>
            </a:r>
            <a:endParaRPr dirty="0"/>
          </a:p>
          <a:p>
            <a:pPr marL="0" indent="0" algn="ctr" defTabSz="358622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800000"/>
                </a:solidFill>
              </a:defRPr>
            </a:pPr>
            <a:r>
              <a:rPr lang="it-IT" dirty="0"/>
              <a:t>12 Marzo 2024</a:t>
            </a:r>
            <a:endParaRPr dirty="0"/>
          </a:p>
        </p:txBody>
      </p:sp>
      <p:sp>
        <p:nvSpPr>
          <p:cNvPr id="128" name="Rectangle 9"/>
          <p:cNvSpPr/>
          <p:nvPr/>
        </p:nvSpPr>
        <p:spPr>
          <a:xfrm>
            <a:off x="2711624" y="1567754"/>
            <a:ext cx="6584778" cy="893830"/>
          </a:xfrm>
          <a:prstGeom prst="rect">
            <a:avLst/>
          </a:prstGeom>
          <a:solidFill>
            <a:srgbClr val="CCFFCC">
              <a:alpha val="85000"/>
            </a:srgbClr>
          </a:solidFill>
          <a:ln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800">
                <a:latin typeface="Apple Casual"/>
                <a:ea typeface="Apple Casual"/>
                <a:cs typeface="Apple Casual"/>
                <a:sym typeface="Apple Casual"/>
              </a:defRPr>
            </a:lvl1pPr>
          </a:lstStyle>
          <a:p>
            <a:r>
              <a:rPr dirty="0"/>
              <a:t>Salute </a:t>
            </a:r>
            <a:r>
              <a:rPr lang="it-IT" dirty="0"/>
              <a:t>G</a:t>
            </a:r>
            <a:r>
              <a:rPr dirty="0" err="1"/>
              <a:t>lobale</a:t>
            </a:r>
            <a:r>
              <a:rPr lang="it-IT" dirty="0"/>
              <a:t>:</a:t>
            </a:r>
            <a:r>
              <a:rPr dirty="0"/>
              <a:t> </a:t>
            </a:r>
            <a:r>
              <a:rPr dirty="0" err="1"/>
              <a:t>Determinanti</a:t>
            </a:r>
            <a:r>
              <a:rPr dirty="0"/>
              <a:t> </a:t>
            </a:r>
            <a:r>
              <a:rPr dirty="0" err="1"/>
              <a:t>Sociali</a:t>
            </a:r>
            <a:r>
              <a:rPr dirty="0"/>
              <a:t> e </a:t>
            </a:r>
            <a:r>
              <a:rPr dirty="0" err="1"/>
              <a:t>Strategie</a:t>
            </a:r>
            <a:r>
              <a:rPr dirty="0"/>
              <a:t> di Primary Health Care</a:t>
            </a:r>
          </a:p>
        </p:txBody>
      </p:sp>
      <p:sp>
        <p:nvSpPr>
          <p:cNvPr id="129" name="Numero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7899913" y="6224329"/>
            <a:ext cx="177289" cy="26404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125" y="2060852"/>
            <a:ext cx="4038385" cy="3374586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Rectangle 1"/>
          <p:cNvSpPr txBox="1">
            <a:spLocks noGrp="1"/>
          </p:cNvSpPr>
          <p:nvPr>
            <p:ph type="title"/>
          </p:nvPr>
        </p:nvSpPr>
        <p:spPr>
          <a:xfrm>
            <a:off x="2063554" y="692697"/>
            <a:ext cx="7920881" cy="8496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393700" algn="l"/>
                <a:tab pos="812800" algn="l"/>
                <a:tab pos="1219200" algn="l"/>
                <a:tab pos="1625600" algn="l"/>
                <a:tab pos="2032000" algn="l"/>
                <a:tab pos="2438400" algn="l"/>
                <a:tab pos="2844800" algn="l"/>
                <a:tab pos="3251200" algn="l"/>
                <a:tab pos="3657600" algn="l"/>
                <a:tab pos="4064000" algn="l"/>
                <a:tab pos="4470400" algn="l"/>
                <a:tab pos="4876800" algn="l"/>
                <a:tab pos="5295900" algn="l"/>
                <a:tab pos="5702300" algn="l"/>
                <a:tab pos="6108700" algn="l"/>
                <a:tab pos="6515100" algn="l"/>
                <a:tab pos="6921500" algn="l"/>
                <a:tab pos="7327900" algn="l"/>
                <a:tab pos="7734300" algn="l"/>
                <a:tab pos="8140700" algn="l"/>
              </a:tabLst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it-IT" sz="3200"/>
              <a:t>Chi governa la Salute Globale?</a:t>
            </a:r>
          </a:p>
        </p:txBody>
      </p:sp>
      <p:sp>
        <p:nvSpPr>
          <p:cNvPr id="219" name="Rectangle 1"/>
          <p:cNvSpPr txBox="1"/>
          <p:nvPr/>
        </p:nvSpPr>
        <p:spPr>
          <a:xfrm>
            <a:off x="1704110" y="1950901"/>
            <a:ext cx="4836488" cy="1122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indent="1439">
              <a:tabLst>
                <a:tab pos="495300" algn="l"/>
                <a:tab pos="596900" algn="l"/>
                <a:tab pos="1003300" algn="l"/>
                <a:tab pos="1409700" algn="l"/>
                <a:tab pos="1816100" algn="l"/>
                <a:tab pos="2222500" algn="l"/>
                <a:tab pos="2628900" algn="l"/>
                <a:tab pos="3035300" algn="l"/>
                <a:tab pos="3454400" algn="l"/>
                <a:tab pos="3860800" algn="l"/>
                <a:tab pos="4267200" algn="l"/>
                <a:tab pos="4673600" algn="l"/>
                <a:tab pos="5080000" algn="l"/>
                <a:tab pos="5486400" algn="l"/>
                <a:tab pos="5892800" algn="l"/>
                <a:tab pos="6299200" algn="l"/>
                <a:tab pos="6705600" algn="l"/>
                <a:tab pos="7112000" algn="l"/>
                <a:tab pos="7518400" algn="l"/>
                <a:tab pos="7924800" algn="l"/>
                <a:tab pos="8343900" algn="l"/>
              </a:tabLst>
              <a:defRPr sz="2200">
                <a:latin typeface="Chalkboard"/>
                <a:ea typeface="Chalkboard"/>
                <a:cs typeface="Chalkboard"/>
                <a:sym typeface="Chalkboard"/>
              </a:defRPr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Esistono 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strutture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con il mandato di ‘governare’ la salute globale (OMS, Unicef,...)</a:t>
            </a:r>
          </a:p>
        </p:txBody>
      </p:sp>
      <p:sp>
        <p:nvSpPr>
          <p:cNvPr id="220" name="Rectangle 2"/>
          <p:cNvSpPr txBox="1"/>
          <p:nvPr/>
        </p:nvSpPr>
        <p:spPr>
          <a:xfrm>
            <a:off x="3441639" y="3167715"/>
            <a:ext cx="1352289" cy="378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rPr dirty="0"/>
              <a:t>MA ANCHE</a:t>
            </a:r>
          </a:p>
        </p:txBody>
      </p:sp>
      <p:sp>
        <p:nvSpPr>
          <p:cNvPr id="221" name="Numero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7814954" y="6224329"/>
            <a:ext cx="262247" cy="26404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1B377F70-2BCF-BC88-4F56-6B237C96F5CE}"/>
              </a:ext>
            </a:extLst>
          </p:cNvPr>
          <p:cNvSpPr txBox="1"/>
          <p:nvPr/>
        </p:nvSpPr>
        <p:spPr>
          <a:xfrm>
            <a:off x="1704110" y="3634250"/>
            <a:ext cx="5111970" cy="1466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indent="1439">
              <a:tabLst>
                <a:tab pos="495300" algn="l"/>
                <a:tab pos="596900" algn="l"/>
                <a:tab pos="1003300" algn="l"/>
                <a:tab pos="1409700" algn="l"/>
                <a:tab pos="1816100" algn="l"/>
                <a:tab pos="2222500" algn="l"/>
                <a:tab pos="2628900" algn="l"/>
                <a:tab pos="3035300" algn="l"/>
                <a:tab pos="3454400" algn="l"/>
                <a:tab pos="3860800" algn="l"/>
                <a:tab pos="4267200" algn="l"/>
                <a:tab pos="4673600" algn="l"/>
                <a:tab pos="5080000" algn="l"/>
                <a:tab pos="5486400" algn="l"/>
                <a:tab pos="5892800" algn="l"/>
                <a:tab pos="6299200" algn="l"/>
                <a:tab pos="6705600" algn="l"/>
                <a:tab pos="7112000" algn="l"/>
                <a:tab pos="7518400" algn="l"/>
                <a:tab pos="7924800" algn="l"/>
                <a:tab pos="8343900" algn="l"/>
              </a:tabLst>
              <a:defRPr sz="2200">
                <a:latin typeface="Chalkboard"/>
                <a:ea typeface="Chalkboard"/>
                <a:cs typeface="Chalkboard"/>
                <a:sym typeface="Chalkboard"/>
              </a:defRPr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Esistono 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poteri globali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con forte impatto sui determinanti sociali, politici, commerciali della salute globale (FMI, BM, OMC, TNC, …)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5C66875-7EF0-3CC5-360E-002F40E26EA6}"/>
              </a:ext>
            </a:extLst>
          </p:cNvPr>
          <p:cNvSpPr txBox="1"/>
          <p:nvPr/>
        </p:nvSpPr>
        <p:spPr>
          <a:xfrm>
            <a:off x="6993125" y="2606279"/>
            <a:ext cx="3838998" cy="15234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it-IT" sz="2000" i="1" dirty="0">
                <a:solidFill>
                  <a:schemeClr val="tx1"/>
                </a:solidFill>
              </a:rPr>
              <a:t>Non è tanto la salute a essere globale, è la sua ‘</a:t>
            </a:r>
            <a:r>
              <a:rPr lang="it-IT" sz="2000" b="1" i="1" dirty="0">
                <a:solidFill>
                  <a:schemeClr val="tx1"/>
                </a:solidFill>
              </a:rPr>
              <a:t>governance’ </a:t>
            </a:r>
            <a:r>
              <a:rPr lang="it-IT" sz="2000" i="1" dirty="0">
                <a:solidFill>
                  <a:schemeClr val="tx1"/>
                </a:solidFill>
              </a:rPr>
              <a:t>che è strutturata da processi globali di mercificazione e liberalizzazione.</a:t>
            </a:r>
            <a:endParaRPr lang="en-GB" sz="2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  <p:bldP spid="220" grpId="0" animBg="1"/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4" y="764704"/>
            <a:ext cx="8715087" cy="5191496"/>
          </a:xfrm>
          <a:prstGeom prst="rect">
            <a:avLst/>
          </a:prstGeom>
          <a:ln>
            <a:solidFill>
              <a:srgbClr val="00CC99"/>
            </a:solidFill>
          </a:ln>
        </p:spPr>
      </p:pic>
      <p:sp>
        <p:nvSpPr>
          <p:cNvPr id="226" name="Rectangle 4"/>
          <p:cNvSpPr/>
          <p:nvPr/>
        </p:nvSpPr>
        <p:spPr>
          <a:xfrm>
            <a:off x="1703511" y="6021290"/>
            <a:ext cx="8712970" cy="664793"/>
          </a:xfrm>
          <a:prstGeom prst="rect">
            <a:avLst/>
          </a:prstGeom>
          <a:solidFill>
            <a:srgbClr val="FDEADA"/>
          </a:solidFill>
          <a:ln>
            <a:solidFill>
              <a:srgbClr val="00CC99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sz="2000"/>
              <a:t>“</a:t>
            </a:r>
            <a:r>
              <a:rPr sz="2000" i="1"/>
              <a:t>Transforming our world: the 2030 Agenda for Sustainable Development</a:t>
            </a:r>
            <a:r>
              <a:rPr sz="2000"/>
              <a:t>” </a:t>
            </a:r>
          </a:p>
          <a:p>
            <a:pPr algn="ctr"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sz="2000"/>
              <a:t>United Nations Resolution A/RES/70/1 of 25 September 2015</a:t>
            </a:r>
          </a:p>
        </p:txBody>
      </p:sp>
      <p:sp>
        <p:nvSpPr>
          <p:cNvPr id="227" name="Rectangle 1"/>
          <p:cNvSpPr/>
          <p:nvPr/>
        </p:nvSpPr>
        <p:spPr>
          <a:xfrm>
            <a:off x="3647725" y="266618"/>
            <a:ext cx="4817982" cy="493080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8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SDGs and Global Governance</a:t>
            </a:r>
          </a:p>
        </p:txBody>
      </p:sp>
      <p:sp>
        <p:nvSpPr>
          <p:cNvPr id="228" name="Left Arrow 3"/>
          <p:cNvSpPr/>
          <p:nvPr/>
        </p:nvSpPr>
        <p:spPr>
          <a:xfrm rot="2294097">
            <a:off x="8502933" y="5808745"/>
            <a:ext cx="1771866" cy="438521"/>
          </a:xfrm>
          <a:prstGeom prst="leftArrow">
            <a:avLst>
              <a:gd name="adj1" fmla="val 50000"/>
              <a:gd name="adj2" fmla="val 122280"/>
            </a:avLst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 defTabSz="449262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9" name="Numero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7814954" y="6224329"/>
            <a:ext cx="262247" cy="26404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847527" y="1307575"/>
            <a:ext cx="8496946" cy="4205064"/>
          </a:xfrm>
          <a:prstGeom prst="rect">
            <a:avLst/>
          </a:prstGeom>
          <a:solidFill>
            <a:srgbClr val="EEECE1"/>
          </a:solidFill>
        </p:spPr>
        <p:txBody>
          <a:bodyPr/>
          <a:lstStyle/>
          <a:p>
            <a:pPr marL="456487" indent="-456487">
              <a:lnSpc>
                <a:spcPct val="100000"/>
              </a:lnSpc>
              <a:spcBef>
                <a:spcPts val="600"/>
              </a:spcBef>
              <a:buFont typeface="Arial"/>
            </a:pPr>
            <a:r>
              <a:rPr lang="it-IT" dirty="0"/>
              <a:t>Governi nazionali
Istituzioni intergovernative: 
ONU: OMS, UNICEF, UNHCR, UNDP, ecc.; UE
BM, FMI, OMC, OCSE 
Partenariati Pubblico-Privato Globali (GFATM, GAVI, ecc.)
Società transnazionali (TNC)
"Filantropo-capitalismo" e fondazioni private (esentasse) 
Organizzazioni non governative (ONG)
Società Civile e Movimenti Sociali</a:t>
            </a:r>
            <a:endParaRPr dirty="0"/>
          </a:p>
        </p:txBody>
      </p:sp>
      <p:sp>
        <p:nvSpPr>
          <p:cNvPr id="234" name="Rounded Rectangle 3"/>
          <p:cNvSpPr/>
          <p:nvPr/>
        </p:nvSpPr>
        <p:spPr>
          <a:xfrm>
            <a:off x="2934781" y="2149128"/>
            <a:ext cx="864099" cy="504059"/>
          </a:xfrm>
          <a:prstGeom prst="roundRect">
            <a:avLst>
              <a:gd name="adj" fmla="val 16667"/>
            </a:avLst>
          </a:prstGeom>
          <a:ln w="76200">
            <a:solidFill>
              <a:srgbClr val="FF0000"/>
            </a:solidFill>
          </a:ln>
        </p:spPr>
        <p:txBody>
          <a:bodyPr lIns="45718" tIns="45718" rIns="45718" bIns="45718"/>
          <a:lstStyle/>
          <a:p>
            <a:pPr defTabSz="449262">
              <a:defRPr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5" name="Title 1"/>
          <p:cNvSpPr txBox="1">
            <a:spLocks noGrp="1"/>
          </p:cNvSpPr>
          <p:nvPr>
            <p:ph type="title"/>
          </p:nvPr>
        </p:nvSpPr>
        <p:spPr>
          <a:xfrm>
            <a:off x="1991544" y="260646"/>
            <a:ext cx="8213760" cy="928074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374922">
              <a:defRPr sz="2500" b="1">
                <a:solidFill>
                  <a:srgbClr val="984807"/>
                </a:solidFill>
                <a:effectLst>
                  <a:outerShdw blurRad="38100" dist="35052" dir="2700000" rotWithShape="0">
                    <a:srgbClr val="C0C0C0"/>
                  </a:outerShdw>
                </a:effectLst>
              </a:defRPr>
            </a:pPr>
            <a:r>
              <a:rPr lang="it-IT" sz="3200"/>
              <a:t>Global Health Governance </a:t>
            </a:r>
            <a:br>
              <a:rPr lang="it-IT" sz="3200"/>
            </a:br>
            <a:r>
              <a:rPr lang="it-IT" sz="3200"/>
              <a:t>Vecchi e Nuovi Attori (1)</a:t>
            </a:r>
          </a:p>
        </p:txBody>
      </p:sp>
      <p:sp>
        <p:nvSpPr>
          <p:cNvPr id="236" name="Numero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7814954" y="6224329"/>
            <a:ext cx="262247" cy="26404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 Box 1"/>
          <p:cNvSpPr txBox="1"/>
          <p:nvPr/>
        </p:nvSpPr>
        <p:spPr>
          <a:xfrm>
            <a:off x="1643063" y="476675"/>
            <a:ext cx="8808913" cy="500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0820" tIns="40820" rIns="40820" bIns="40820">
            <a:spAutoFit/>
          </a:bodyPr>
          <a:lstStyle>
            <a:lvl1pPr algn="ctr">
              <a:lnSpc>
                <a:spcPct val="104000"/>
              </a:lnSpc>
              <a:tabLst>
                <a:tab pos="393700" algn="l"/>
                <a:tab pos="812800" algn="l"/>
                <a:tab pos="1219200" algn="l"/>
                <a:tab pos="1625600" algn="l"/>
                <a:tab pos="2032000" algn="l"/>
                <a:tab pos="2438400" algn="l"/>
                <a:tab pos="2844800" algn="l"/>
                <a:tab pos="3251200" algn="l"/>
                <a:tab pos="3657600" algn="l"/>
                <a:tab pos="4064000" algn="l"/>
                <a:tab pos="4470400" algn="l"/>
                <a:tab pos="4876800" algn="l"/>
                <a:tab pos="5295900" algn="l"/>
                <a:tab pos="5702300" algn="l"/>
                <a:tab pos="6108700" algn="l"/>
                <a:tab pos="6515100" algn="l"/>
                <a:tab pos="6921500" algn="l"/>
                <a:tab pos="7327900" algn="l"/>
                <a:tab pos="7734300" algn="l"/>
                <a:tab pos="8140700" algn="l"/>
              </a:tabLst>
              <a:defRPr sz="2800" b="1">
                <a:effectLst>
                  <a:outerShdw blurRad="38100" dist="38100" dir="2700000" rotWithShape="0">
                    <a:srgbClr val="C0C0C0"/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rPr dirty="0" err="1"/>
              <a:t>Organizzazione</a:t>
            </a:r>
            <a:r>
              <a:rPr dirty="0"/>
              <a:t> Mondiale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Sanità</a:t>
            </a:r>
            <a:r>
              <a:rPr lang="it-IT" dirty="0"/>
              <a:t>  (OMS / WHO)</a:t>
            </a:r>
            <a:endParaRPr dirty="0"/>
          </a:p>
        </p:txBody>
      </p:sp>
      <p:grpSp>
        <p:nvGrpSpPr>
          <p:cNvPr id="243" name="Picture 2"/>
          <p:cNvGrpSpPr/>
          <p:nvPr/>
        </p:nvGrpSpPr>
        <p:grpSpPr>
          <a:xfrm>
            <a:off x="7248131" y="1196753"/>
            <a:ext cx="2592293" cy="2205995"/>
            <a:chOff x="0" y="0"/>
            <a:chExt cx="2592291" cy="2205993"/>
          </a:xfrm>
        </p:grpSpPr>
        <p:sp>
          <p:nvSpPr>
            <p:cNvPr id="241" name="Rettangolo"/>
            <p:cNvSpPr/>
            <p:nvPr/>
          </p:nvSpPr>
          <p:spPr>
            <a:xfrm>
              <a:off x="0" y="-1"/>
              <a:ext cx="2592292" cy="2205995"/>
            </a:xfrm>
            <a:prstGeom prst="rect">
              <a:avLst/>
            </a:prstGeom>
            <a:gradFill flip="none" rotWithShape="1">
              <a:gsLst>
                <a:gs pos="0">
                  <a:srgbClr val="F8F8F8"/>
                </a:gs>
                <a:gs pos="100000">
                  <a:srgbClr val="BEBEB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242" name="image21.png" descr="image2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592292" cy="2205994"/>
            </a:xfrm>
            <a:prstGeom prst="rect">
              <a:avLst/>
            </a:prstGeom>
            <a:ln w="9360" cap="flat">
              <a:solidFill>
                <a:srgbClr val="F9F9F9"/>
              </a:solidFill>
              <a:prstDash val="solid"/>
              <a:round/>
            </a:ln>
            <a:effectLst/>
          </p:spPr>
        </p:pic>
      </p:grpSp>
      <p:pic>
        <p:nvPicPr>
          <p:cNvPr id="244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71" y="3501011"/>
            <a:ext cx="3566849" cy="26626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Picture 1" descr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717" y="1340766"/>
            <a:ext cx="2971280" cy="1728194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Rectangle 2"/>
          <p:cNvSpPr txBox="1"/>
          <p:nvPr/>
        </p:nvSpPr>
        <p:spPr>
          <a:xfrm>
            <a:off x="1965253" y="2060852"/>
            <a:ext cx="1492742" cy="865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Dr. Tedros Adhanom Ghebreyesus</a:t>
            </a:r>
          </a:p>
        </p:txBody>
      </p:sp>
      <p:sp>
        <p:nvSpPr>
          <p:cNvPr id="247" name="Rectangle 3"/>
          <p:cNvSpPr/>
          <p:nvPr/>
        </p:nvSpPr>
        <p:spPr>
          <a:xfrm>
            <a:off x="6096000" y="4725144"/>
            <a:ext cx="4355976" cy="1237258"/>
          </a:xfrm>
          <a:prstGeom prst="rect">
            <a:avLst/>
          </a:prstGeom>
          <a:ln>
            <a:solidFill>
              <a:srgbClr val="604A7B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sz="2000"/>
              <a:t>World Health Assembly</a:t>
            </a:r>
          </a:p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sz="2000"/>
              <a:t>Executive Board</a:t>
            </a:r>
          </a:p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sz="2000"/>
              <a:t>DG</a:t>
            </a:r>
          </a:p>
          <a:p>
            <a:pPr marL="457200" indent="-457200">
              <a:buClr>
                <a:srgbClr val="000000"/>
              </a:buClr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sz="2000"/>
              <a:t>Regional Offices</a:t>
            </a:r>
          </a:p>
        </p:txBody>
      </p:sp>
      <p:sp>
        <p:nvSpPr>
          <p:cNvPr id="248" name="TextBox 4"/>
          <p:cNvSpPr txBox="1"/>
          <p:nvPr/>
        </p:nvSpPr>
        <p:spPr>
          <a:xfrm>
            <a:off x="6141723" y="3501008"/>
            <a:ext cx="4311117" cy="1094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i="1">
                <a:latin typeface="Arial"/>
                <a:ea typeface="Arial"/>
                <a:cs typeface="Arial"/>
                <a:sym typeface="Arial"/>
              </a:defRPr>
            </a:pPr>
            <a:r>
              <a:t>A Specialized Agency with “directing and co-ordinating authority on international health work” </a:t>
            </a:r>
            <a:r>
              <a:rPr sz="1600"/>
              <a:t>(Constitution of the WHO, 1948)</a:t>
            </a:r>
          </a:p>
        </p:txBody>
      </p:sp>
      <p:sp>
        <p:nvSpPr>
          <p:cNvPr id="249" name="Numero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7814954" y="6224329"/>
            <a:ext cx="262247" cy="26404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48679"/>
            <a:ext cx="9144000" cy="49792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04665"/>
            <a:ext cx="9144000" cy="4979223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TextBox 2"/>
          <p:cNvSpPr txBox="1"/>
          <p:nvPr/>
        </p:nvSpPr>
        <p:spPr>
          <a:xfrm>
            <a:off x="4151783" y="188638"/>
            <a:ext cx="3022142" cy="350658"/>
          </a:xfrm>
          <a:prstGeom prst="rect">
            <a:avLst/>
          </a:prstGeom>
          <a:solidFill>
            <a:srgbClr val="DBEEF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WHO BIENNIAL BUDGET</a:t>
            </a:r>
          </a:p>
        </p:txBody>
      </p:sp>
      <p:sp>
        <p:nvSpPr>
          <p:cNvPr id="254" name="Rectangle 6"/>
          <p:cNvSpPr txBox="1"/>
          <p:nvPr/>
        </p:nvSpPr>
        <p:spPr>
          <a:xfrm>
            <a:off x="7439584" y="260648"/>
            <a:ext cx="3148923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indent="1439" algn="r">
              <a:lnSpc>
                <a:spcPct val="100000"/>
              </a:lnSpc>
              <a:spcBef>
                <a:spcPts val="600"/>
              </a:spcBef>
              <a:tabLst>
                <a:tab pos="304800" algn="l"/>
                <a:tab pos="393700" algn="l"/>
                <a:tab pos="812800" algn="l"/>
                <a:tab pos="1219200" algn="l"/>
                <a:tab pos="1625600" algn="l"/>
                <a:tab pos="2032000" algn="l"/>
                <a:tab pos="2438400" algn="l"/>
                <a:tab pos="2844800" algn="l"/>
                <a:tab pos="3251200" algn="l"/>
                <a:tab pos="3657600" algn="l"/>
                <a:tab pos="4064000" algn="l"/>
                <a:tab pos="4470400" algn="l"/>
                <a:tab pos="4876800" algn="l"/>
                <a:tab pos="5295900" algn="l"/>
                <a:tab pos="5702300" algn="l"/>
                <a:tab pos="6108700" algn="l"/>
                <a:tab pos="6515100" algn="l"/>
                <a:tab pos="6921500" algn="l"/>
                <a:tab pos="7327900" algn="l"/>
                <a:tab pos="7734300" algn="l"/>
                <a:tab pos="8140700" algn="l"/>
                <a:tab pos="8534400" algn="l"/>
              </a:tabLst>
              <a:defRPr sz="1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Source: Money talks at WHO, GHW5.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EBE89C-1B20-3081-7753-D6F2850497AB}"/>
              </a:ext>
            </a:extLst>
          </p:cNvPr>
          <p:cNvSpPr/>
          <p:nvPr/>
        </p:nvSpPr>
        <p:spPr>
          <a:xfrm>
            <a:off x="1696278" y="5011042"/>
            <a:ext cx="8892229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GB" b="1" i="1" dirty="0" err="1">
                <a:latin typeface="Calibri"/>
                <a:cs typeface="Calibri"/>
              </a:rPr>
              <a:t>L'attuale</a:t>
            </a:r>
            <a:r>
              <a:rPr lang="en-GB" b="1" i="1" dirty="0">
                <a:latin typeface="Calibri"/>
                <a:cs typeface="Calibri"/>
              </a:rPr>
              <a:t> budget </a:t>
            </a:r>
            <a:r>
              <a:rPr lang="en-GB" b="1" i="1" dirty="0" err="1">
                <a:latin typeface="Calibri"/>
                <a:cs typeface="Calibri"/>
              </a:rPr>
              <a:t>annuale</a:t>
            </a:r>
            <a:r>
              <a:rPr lang="en-GB" b="1" i="1" dirty="0">
                <a:latin typeface="Calibri"/>
                <a:cs typeface="Calibri"/>
              </a:rPr>
              <a:t> (3,35 </a:t>
            </a:r>
            <a:r>
              <a:rPr lang="en-GB" b="1" i="1" dirty="0" err="1">
                <a:latin typeface="Calibri"/>
                <a:cs typeface="Calibri"/>
              </a:rPr>
              <a:t>miliardi</a:t>
            </a:r>
            <a:r>
              <a:rPr lang="en-GB" b="1" i="1" dirty="0">
                <a:latin typeface="Calibri"/>
                <a:cs typeface="Calibri"/>
              </a:rPr>
              <a:t> di </a:t>
            </a:r>
            <a:r>
              <a:rPr lang="en-GB" b="1" i="1" dirty="0" err="1">
                <a:latin typeface="Calibri"/>
                <a:cs typeface="Calibri"/>
              </a:rPr>
              <a:t>dollari</a:t>
            </a:r>
            <a:r>
              <a:rPr lang="en-GB" b="1" i="1" dirty="0">
                <a:latin typeface="Calibri"/>
                <a:cs typeface="Calibri"/>
              </a:rPr>
              <a:t>) </a:t>
            </a:r>
            <a:r>
              <a:rPr lang="en-GB" b="1" i="1" dirty="0" err="1">
                <a:latin typeface="Calibri"/>
                <a:cs typeface="Calibri"/>
              </a:rPr>
              <a:t>è</a:t>
            </a:r>
            <a:r>
              <a:rPr lang="en-GB" b="1" i="1" dirty="0">
                <a:latin typeface="Calibri"/>
                <a:cs typeface="Calibri"/>
              </a:rPr>
              <a:t> di circa:
30% del budget </a:t>
            </a:r>
            <a:r>
              <a:rPr lang="en-GB" b="1" i="1" dirty="0" err="1">
                <a:latin typeface="Calibri"/>
                <a:cs typeface="Calibri"/>
              </a:rPr>
              <a:t>annuale</a:t>
            </a:r>
            <a:r>
              <a:rPr lang="en-GB" b="1" i="1" dirty="0">
                <a:latin typeface="Calibri"/>
                <a:cs typeface="Calibri"/>
              </a:rPr>
              <a:t> del Centro </a:t>
            </a:r>
            <a:r>
              <a:rPr lang="en-GB" b="1" i="1" dirty="0" err="1">
                <a:latin typeface="Calibri"/>
                <a:cs typeface="Calibri"/>
              </a:rPr>
              <a:t>statunitense</a:t>
            </a:r>
            <a:r>
              <a:rPr lang="en-GB" b="1" i="1" dirty="0">
                <a:latin typeface="Calibri"/>
                <a:cs typeface="Calibri"/>
              </a:rPr>
              <a:t> per il </a:t>
            </a:r>
            <a:r>
              <a:rPr lang="en-GB" b="1" i="1" dirty="0" err="1">
                <a:latin typeface="Calibri"/>
                <a:cs typeface="Calibri"/>
              </a:rPr>
              <a:t>controllo</a:t>
            </a:r>
            <a:r>
              <a:rPr lang="en-GB" b="1" i="1" dirty="0">
                <a:latin typeface="Calibri"/>
                <a:cs typeface="Calibri"/>
              </a:rPr>
              <a:t> </a:t>
            </a:r>
            <a:r>
              <a:rPr lang="en-GB" b="1" i="1" dirty="0" err="1">
                <a:latin typeface="Calibri"/>
                <a:cs typeface="Calibri"/>
              </a:rPr>
              <a:t>delle</a:t>
            </a:r>
            <a:r>
              <a:rPr lang="en-GB" b="1" i="1" dirty="0">
                <a:latin typeface="Calibri"/>
                <a:cs typeface="Calibri"/>
              </a:rPr>
              <a:t> </a:t>
            </a:r>
            <a:r>
              <a:rPr lang="en-GB" b="1" i="1" dirty="0" err="1">
                <a:latin typeface="Calibri"/>
                <a:cs typeface="Calibri"/>
              </a:rPr>
              <a:t>malattie</a:t>
            </a:r>
            <a:r>
              <a:rPr lang="en-GB" b="1" i="1" dirty="0">
                <a:latin typeface="Calibri"/>
                <a:cs typeface="Calibri"/>
              </a:rPr>
              <a:t> (CDC)
3,7% del </a:t>
            </a:r>
            <a:r>
              <a:rPr lang="en-GB" b="1" i="1" dirty="0" err="1">
                <a:latin typeface="Calibri"/>
                <a:cs typeface="Calibri"/>
              </a:rPr>
              <a:t>fatturato</a:t>
            </a:r>
            <a:r>
              <a:rPr lang="en-GB" b="1" i="1" dirty="0">
                <a:latin typeface="Calibri"/>
                <a:cs typeface="Calibri"/>
              </a:rPr>
              <a:t> 2021 di Pfizer
5% del </a:t>
            </a:r>
            <a:r>
              <a:rPr lang="en-GB" b="1" i="1" dirty="0" err="1">
                <a:latin typeface="Calibri"/>
                <a:cs typeface="Calibri"/>
              </a:rPr>
              <a:t>fatturato</a:t>
            </a:r>
            <a:r>
              <a:rPr lang="en-GB" b="1" i="1" dirty="0">
                <a:latin typeface="Calibri"/>
                <a:cs typeface="Calibri"/>
              </a:rPr>
              <a:t> 2021 di Unilever 
</a:t>
            </a:r>
            <a:r>
              <a:rPr lang="en-GB" b="1" i="1" dirty="0" err="1">
                <a:latin typeface="Calibri"/>
                <a:cs typeface="Calibri"/>
              </a:rPr>
              <a:t>Equivalente</a:t>
            </a:r>
            <a:r>
              <a:rPr lang="en-GB" b="1" i="1" dirty="0">
                <a:latin typeface="Calibri"/>
                <a:cs typeface="Calibri"/>
              </a:rPr>
              <a:t> alle </a:t>
            </a:r>
            <a:r>
              <a:rPr lang="en-GB" b="1" i="1" dirty="0" err="1">
                <a:latin typeface="Calibri"/>
                <a:cs typeface="Calibri"/>
              </a:rPr>
              <a:t>spese</a:t>
            </a:r>
            <a:r>
              <a:rPr lang="en-GB" b="1" i="1" dirty="0">
                <a:latin typeface="Calibri"/>
                <a:cs typeface="Calibri"/>
              </a:rPr>
              <a:t> </a:t>
            </a:r>
            <a:r>
              <a:rPr lang="en-GB" b="1" i="1" dirty="0" err="1">
                <a:latin typeface="Calibri"/>
                <a:cs typeface="Calibri"/>
              </a:rPr>
              <a:t>pubblicitarie</a:t>
            </a:r>
            <a:r>
              <a:rPr lang="en-GB" b="1" i="1" dirty="0">
                <a:latin typeface="Calibri"/>
                <a:cs typeface="Calibri"/>
              </a:rPr>
              <a:t> del 2021 </a:t>
            </a:r>
            <a:r>
              <a:rPr lang="en-GB" b="1" i="1" dirty="0" err="1">
                <a:latin typeface="Calibri"/>
                <a:cs typeface="Calibri"/>
              </a:rPr>
              <a:t>delle</a:t>
            </a:r>
            <a:r>
              <a:rPr lang="en-GB" b="1" i="1" dirty="0">
                <a:latin typeface="Calibri"/>
                <a:cs typeface="Calibri"/>
              </a:rPr>
              <a:t> </a:t>
            </a:r>
            <a:r>
              <a:rPr lang="en-GB" b="1" i="1" dirty="0" err="1">
                <a:latin typeface="Calibri"/>
                <a:cs typeface="Calibri"/>
              </a:rPr>
              <a:t>aziende</a:t>
            </a:r>
            <a:r>
              <a:rPr lang="en-GB" b="1" i="1" dirty="0">
                <a:latin typeface="Calibri"/>
                <a:cs typeface="Calibri"/>
              </a:rPr>
              <a:t> </a:t>
            </a:r>
            <a:r>
              <a:rPr lang="en-GB" b="1" i="1" dirty="0" err="1">
                <a:latin typeface="Calibri"/>
                <a:cs typeface="Calibri"/>
              </a:rPr>
              <a:t>farmaceutiche</a:t>
            </a:r>
            <a:r>
              <a:rPr lang="en-GB" b="1" i="1" dirty="0">
                <a:latin typeface="Calibri"/>
                <a:cs typeface="Calibri"/>
              </a:rPr>
              <a:t> </a:t>
            </a:r>
            <a:r>
              <a:rPr lang="en-GB" b="1" i="1" dirty="0" err="1">
                <a:latin typeface="Calibri"/>
                <a:cs typeface="Calibri"/>
              </a:rPr>
              <a:t>negli</a:t>
            </a:r>
            <a:r>
              <a:rPr lang="en-GB" b="1" i="1" dirty="0">
                <a:latin typeface="Calibri"/>
                <a:cs typeface="Calibri"/>
              </a:rPr>
              <a:t> </a:t>
            </a:r>
            <a:r>
              <a:rPr lang="en-GB" b="1" i="1" dirty="0" err="1">
                <a:latin typeface="Calibri"/>
                <a:cs typeface="Calibri"/>
              </a:rPr>
              <a:t>Stati</a:t>
            </a:r>
            <a:r>
              <a:rPr lang="en-GB" b="1" i="1" dirty="0">
                <a:latin typeface="Calibri"/>
                <a:cs typeface="Calibri"/>
              </a:rPr>
              <a:t> </a:t>
            </a:r>
            <a:r>
              <a:rPr lang="en-GB" b="1" i="1" dirty="0" err="1">
                <a:latin typeface="Calibri"/>
                <a:cs typeface="Calibri"/>
              </a:rPr>
              <a:t>Uniti</a:t>
            </a:r>
            <a:r>
              <a:rPr lang="en-GB" b="1" i="1" dirty="0">
                <a:latin typeface="Calibri"/>
                <a:cs typeface="Calibri"/>
              </a:rPr>
              <a:t>.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28B1789-9BC3-0471-C00B-AB8875ABC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62D130-DCB8-8E44-94F8-EB05BDB86361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B3147CC-FA77-1013-5CE6-887807C62D5D}"/>
              </a:ext>
            </a:extLst>
          </p:cNvPr>
          <p:cNvSpPr txBox="1"/>
          <p:nvPr/>
        </p:nvSpPr>
        <p:spPr>
          <a:xfrm>
            <a:off x="9984432" y="2912512"/>
            <a:ext cx="1971486" cy="8652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Biennium Budget for</a:t>
            </a:r>
            <a:r>
              <a:rPr lang="en-GB" b="1" dirty="0"/>
              <a:t> 2022-2023 </a:t>
            </a:r>
            <a:r>
              <a:rPr lang="en-GB" dirty="0"/>
              <a:t>is </a:t>
            </a:r>
            <a:r>
              <a:rPr lang="en-GB" b="1" dirty="0"/>
              <a:t>US$ 6.72 Bn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Immagine 1" descr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70" y="26582"/>
            <a:ext cx="9898660" cy="6524866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Contributi obbligatori (“assessed”) dagli Stati membri…"/>
          <p:cNvSpPr txBox="1"/>
          <p:nvPr/>
        </p:nvSpPr>
        <p:spPr>
          <a:xfrm>
            <a:off x="1300163" y="4136208"/>
            <a:ext cx="9354644" cy="1939377"/>
          </a:xfrm>
          <a:prstGeom prst="rect">
            <a:avLst/>
          </a:prstGeom>
          <a:solidFill>
            <a:schemeClr val="accent2"/>
          </a:solidFill>
          <a:ln w="25400">
            <a:solidFill>
              <a:srgbClr val="8C3A38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52400" tIns="152400" rIns="152400" bIns="152400">
            <a:spAutoFit/>
          </a:bodyPr>
          <a:lstStyle/>
          <a:p>
            <a:pPr marL="601578" lvl="1" indent="-220578">
              <a:buSzPct val="100000"/>
              <a:buChar char="•"/>
              <a:defRPr sz="1900">
                <a:solidFill>
                  <a:srgbClr val="FFFFFF"/>
                </a:solidFill>
              </a:defRPr>
            </a:pPr>
            <a:r>
              <a:rPr sz="1900" b="1" dirty="0" err="1"/>
              <a:t>Contributi</a:t>
            </a:r>
            <a:r>
              <a:rPr sz="1900" b="1" dirty="0"/>
              <a:t> </a:t>
            </a:r>
            <a:r>
              <a:rPr sz="1900" b="1" dirty="0" err="1"/>
              <a:t>obbligatori</a:t>
            </a:r>
            <a:r>
              <a:rPr sz="1900" b="1" dirty="0"/>
              <a:t> (“assessed”)</a:t>
            </a:r>
            <a:r>
              <a:rPr sz="1900" dirty="0"/>
              <a:t> </a:t>
            </a:r>
            <a:r>
              <a:rPr sz="1900" dirty="0" err="1">
                <a:latin typeface="Chalkboard"/>
                <a:ea typeface="Chalkboard"/>
                <a:cs typeface="Chalkboard"/>
                <a:sym typeface="Chalkboard"/>
              </a:rPr>
              <a:t>dagli</a:t>
            </a:r>
            <a:r>
              <a:rPr sz="1900" dirty="0">
                <a:latin typeface="Chalkboard"/>
                <a:ea typeface="Chalkboard"/>
                <a:cs typeface="Chalkboard"/>
                <a:sym typeface="Chalkboard"/>
              </a:rPr>
              <a:t> </a:t>
            </a:r>
            <a:r>
              <a:rPr sz="1900" dirty="0" err="1">
                <a:latin typeface="Chalkboard"/>
                <a:ea typeface="Chalkboard"/>
                <a:cs typeface="Chalkboard"/>
                <a:sym typeface="Chalkboard"/>
              </a:rPr>
              <a:t>Stati</a:t>
            </a:r>
            <a:r>
              <a:rPr sz="1900" dirty="0">
                <a:latin typeface="Chalkboard"/>
                <a:ea typeface="Chalkboard"/>
                <a:cs typeface="Chalkboard"/>
                <a:sym typeface="Chalkboard"/>
              </a:rPr>
              <a:t> </a:t>
            </a:r>
            <a:r>
              <a:rPr sz="1900" dirty="0" err="1">
                <a:latin typeface="Chalkboard"/>
                <a:ea typeface="Chalkboard"/>
                <a:cs typeface="Chalkboard"/>
                <a:sym typeface="Chalkboard"/>
              </a:rPr>
              <a:t>membri</a:t>
            </a:r>
            <a:endParaRPr sz="1900" dirty="0">
              <a:latin typeface="Chalkboard"/>
              <a:ea typeface="Chalkboard"/>
              <a:cs typeface="Chalkboard"/>
              <a:sym typeface="Chalkboard"/>
            </a:endParaRPr>
          </a:p>
          <a:p>
            <a:pPr marL="601578" lvl="1" indent="-220578">
              <a:buSzPct val="100000"/>
              <a:buChar char="•"/>
              <a:defRPr sz="1900">
                <a:solidFill>
                  <a:srgbClr val="FFFFFF"/>
                </a:solidFill>
              </a:defRPr>
            </a:pPr>
            <a:r>
              <a:rPr sz="1900" b="1" dirty="0" err="1"/>
              <a:t>Contributi</a:t>
            </a:r>
            <a:r>
              <a:rPr sz="1900" b="1" dirty="0"/>
              <a:t> </a:t>
            </a:r>
            <a:r>
              <a:rPr sz="1900" b="1" dirty="0" err="1"/>
              <a:t>volontari</a:t>
            </a:r>
            <a:r>
              <a:rPr sz="1900" b="1" dirty="0"/>
              <a:t> </a:t>
            </a:r>
            <a:r>
              <a:rPr sz="1900" dirty="0" err="1">
                <a:latin typeface="Chalkboard"/>
                <a:ea typeface="Chalkboard"/>
                <a:cs typeface="Chalkboard"/>
                <a:sym typeface="Chalkboard"/>
              </a:rPr>
              <a:t>dagli</a:t>
            </a:r>
            <a:r>
              <a:rPr sz="1900" dirty="0">
                <a:latin typeface="Chalkboard"/>
                <a:ea typeface="Chalkboard"/>
                <a:cs typeface="Chalkboard"/>
                <a:sym typeface="Chalkboard"/>
              </a:rPr>
              <a:t> </a:t>
            </a:r>
            <a:r>
              <a:rPr sz="1900" dirty="0" err="1">
                <a:latin typeface="Chalkboard"/>
                <a:ea typeface="Chalkboard"/>
                <a:cs typeface="Chalkboard"/>
                <a:sym typeface="Chalkboard"/>
              </a:rPr>
              <a:t>Stati</a:t>
            </a:r>
            <a:r>
              <a:rPr sz="1900" dirty="0">
                <a:latin typeface="Chalkboard"/>
                <a:ea typeface="Chalkboard"/>
                <a:cs typeface="Chalkboard"/>
                <a:sym typeface="Chalkboard"/>
              </a:rPr>
              <a:t> </a:t>
            </a:r>
            <a:r>
              <a:rPr sz="1900" dirty="0" err="1">
                <a:latin typeface="Chalkboard"/>
                <a:ea typeface="Chalkboard"/>
                <a:cs typeface="Chalkboard"/>
                <a:sym typeface="Chalkboard"/>
              </a:rPr>
              <a:t>membri</a:t>
            </a:r>
            <a:r>
              <a:rPr sz="1900" dirty="0">
                <a:latin typeface="Chalkboard"/>
                <a:ea typeface="Chalkboard"/>
                <a:cs typeface="Chalkboard"/>
                <a:sym typeface="Chalkboard"/>
              </a:rPr>
              <a:t> e </a:t>
            </a:r>
            <a:r>
              <a:rPr sz="1900" dirty="0" err="1">
                <a:latin typeface="Chalkboard"/>
                <a:ea typeface="Chalkboard"/>
                <a:cs typeface="Chalkboard"/>
                <a:sym typeface="Chalkboard"/>
              </a:rPr>
              <a:t>altri</a:t>
            </a:r>
            <a:r>
              <a:rPr sz="1900" dirty="0">
                <a:latin typeface="Chalkboard"/>
                <a:ea typeface="Chalkboard"/>
                <a:cs typeface="Chalkboard"/>
                <a:sym typeface="Chalkboard"/>
              </a:rPr>
              <a:t> </a:t>
            </a:r>
            <a:r>
              <a:rPr sz="1900" dirty="0"/>
              <a:t>(</a:t>
            </a:r>
            <a:r>
              <a:rPr sz="1900" dirty="0" err="1"/>
              <a:t>negli</a:t>
            </a:r>
            <a:r>
              <a:rPr sz="1900" dirty="0"/>
              <a:t> anni ’70 </a:t>
            </a:r>
            <a:r>
              <a:rPr sz="1900" dirty="0" err="1"/>
              <a:t>costituivano</a:t>
            </a:r>
            <a:r>
              <a:rPr sz="1900" dirty="0"/>
              <a:t> il </a:t>
            </a:r>
            <a:r>
              <a:rPr sz="1900" b="1" dirty="0">
                <a:latin typeface="Chalkboard"/>
                <a:ea typeface="Chalkboard"/>
                <a:cs typeface="Chalkboard"/>
                <a:sym typeface="Chalkboard"/>
              </a:rPr>
              <a:t>25%</a:t>
            </a:r>
            <a:r>
              <a:rPr sz="1900" dirty="0"/>
              <a:t>; </a:t>
            </a:r>
            <a:r>
              <a:rPr sz="1900" dirty="0" err="1"/>
              <a:t>oggi</a:t>
            </a:r>
            <a:r>
              <a:rPr sz="1900" dirty="0"/>
              <a:t> l’</a:t>
            </a:r>
            <a:r>
              <a:rPr sz="1900" b="1" dirty="0">
                <a:latin typeface="Chalkboard"/>
                <a:ea typeface="Chalkboard"/>
                <a:cs typeface="Chalkboard"/>
                <a:sym typeface="Chalkboard"/>
              </a:rPr>
              <a:t>80%</a:t>
            </a:r>
            <a:r>
              <a:rPr sz="1900" dirty="0"/>
              <a:t>)</a:t>
            </a:r>
          </a:p>
          <a:p>
            <a:pPr lvl="2">
              <a:defRPr sz="1900">
                <a:solidFill>
                  <a:srgbClr val="FFFFFF"/>
                </a:solidFill>
              </a:defRPr>
            </a:pPr>
            <a:endParaRPr sz="1900" dirty="0"/>
          </a:p>
          <a:p>
            <a:pPr lvl="2">
              <a:defRPr sz="1900">
                <a:solidFill>
                  <a:srgbClr val="FFFFFF"/>
                </a:solidFill>
              </a:defRPr>
            </a:pPr>
            <a:r>
              <a:rPr sz="1900" dirty="0" err="1"/>
              <a:t>Principale</a:t>
            </a:r>
            <a:r>
              <a:rPr sz="1900" dirty="0"/>
              <a:t> </a:t>
            </a:r>
            <a:r>
              <a:rPr sz="1900" dirty="0" err="1"/>
              <a:t>finanziatore</a:t>
            </a:r>
            <a:r>
              <a:rPr sz="1900" dirty="0"/>
              <a:t>: </a:t>
            </a:r>
            <a:r>
              <a:rPr sz="1900" b="1" dirty="0" err="1">
                <a:latin typeface="Chalkboard"/>
                <a:ea typeface="Chalkboard"/>
                <a:cs typeface="Chalkboard"/>
                <a:sym typeface="Chalkboard"/>
              </a:rPr>
              <a:t>Governo</a:t>
            </a:r>
            <a:r>
              <a:rPr sz="1900" b="1" dirty="0">
                <a:latin typeface="Chalkboard"/>
                <a:ea typeface="Chalkboard"/>
                <a:cs typeface="Chalkboard"/>
                <a:sym typeface="Chalkboard"/>
              </a:rPr>
              <a:t> USA</a:t>
            </a:r>
          </a:p>
          <a:p>
            <a:pPr lvl="2">
              <a:defRPr sz="1900">
                <a:solidFill>
                  <a:srgbClr val="FFFFFF"/>
                </a:solidFill>
              </a:defRPr>
            </a:pPr>
            <a:r>
              <a:rPr sz="1900" dirty="0"/>
              <a:t>Secondo </a:t>
            </a:r>
            <a:r>
              <a:rPr sz="1900" dirty="0" err="1"/>
              <a:t>finanziatore</a:t>
            </a:r>
            <a:r>
              <a:rPr sz="1900" dirty="0"/>
              <a:t>: </a:t>
            </a:r>
            <a:r>
              <a:rPr sz="1900" b="1" dirty="0">
                <a:latin typeface="Chalkboard"/>
                <a:ea typeface="Chalkboard"/>
                <a:cs typeface="Chalkboard"/>
                <a:sym typeface="Chalkboard"/>
              </a:rPr>
              <a:t>Bill &amp; Melinda Gates Foundation </a:t>
            </a:r>
          </a:p>
        </p:txBody>
      </p:sp>
      <p:sp>
        <p:nvSpPr>
          <p:cNvPr id="260" name="Com’è finanziata l’OMS?"/>
          <p:cNvSpPr txBox="1"/>
          <p:nvPr/>
        </p:nvSpPr>
        <p:spPr>
          <a:xfrm>
            <a:off x="1300163" y="216179"/>
            <a:ext cx="9409201" cy="521677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spcBef>
                <a:spcPts val="1200"/>
              </a:spcBef>
              <a:defRPr sz="3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Com’è finanziata l’OMS?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OMS sotto attacco"/>
          <p:cNvSpPr txBox="1">
            <a:spLocks noGrp="1"/>
          </p:cNvSpPr>
          <p:nvPr>
            <p:ph type="title"/>
          </p:nvPr>
        </p:nvSpPr>
        <p:spPr>
          <a:xfrm>
            <a:off x="1981923" y="275070"/>
            <a:ext cx="8229601" cy="1142040"/>
          </a:xfrm>
          <a:prstGeom prst="rect">
            <a:avLst/>
          </a:prstGeom>
        </p:spPr>
        <p:txBody>
          <a:bodyPr/>
          <a:lstStyle/>
          <a:p>
            <a:r>
              <a:rPr b="1" dirty="0">
                <a:solidFill>
                  <a:schemeClr val="accent2"/>
                </a:solidFill>
              </a:rPr>
              <a:t>OMS sotto </a:t>
            </a:r>
            <a:r>
              <a:rPr b="1" dirty="0" err="1">
                <a:solidFill>
                  <a:schemeClr val="accent2"/>
                </a:solidFill>
              </a:rPr>
              <a:t>attacco</a:t>
            </a:r>
            <a:endParaRPr b="1" dirty="0">
              <a:solidFill>
                <a:schemeClr val="accent2"/>
              </a:solidFill>
            </a:endParaRPr>
          </a:p>
        </p:txBody>
      </p:sp>
      <p:sp>
        <p:nvSpPr>
          <p:cNvPr id="276" name="Numero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7814954" y="6224329"/>
            <a:ext cx="262247" cy="26404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pic>
        <p:nvPicPr>
          <p:cNvPr id="277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083" y="1513219"/>
            <a:ext cx="3441576" cy="1424575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grpSp>
        <p:nvGrpSpPr>
          <p:cNvPr id="280" name="Segnaposto testo 4"/>
          <p:cNvGrpSpPr/>
          <p:nvPr/>
        </p:nvGrpSpPr>
        <p:grpSpPr>
          <a:xfrm>
            <a:off x="2504136" y="1426545"/>
            <a:ext cx="3855497" cy="1511249"/>
            <a:chOff x="-2" y="0"/>
            <a:chExt cx="3855495" cy="1511247"/>
          </a:xfrm>
        </p:grpSpPr>
        <p:sp>
          <p:nvSpPr>
            <p:cNvPr id="278" name="Rettangolo"/>
            <p:cNvSpPr/>
            <p:nvPr/>
          </p:nvSpPr>
          <p:spPr>
            <a:xfrm>
              <a:off x="-1" y="0"/>
              <a:ext cx="3855494" cy="14245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b">
              <a:noAutofit/>
            </a:bodyPr>
            <a:lstStyle/>
            <a:p>
              <a:pPr defTabSz="448055">
                <a:lnSpc>
                  <a:spcPct val="100000"/>
                </a:lnSpc>
                <a:defRPr sz="1700" b="1">
                  <a:latin typeface="Times Roman"/>
                  <a:ea typeface="Times Roman"/>
                  <a:cs typeface="Times Roman"/>
                  <a:sym typeface="Times Roman"/>
                </a:defRPr>
              </a:pPr>
              <a:endParaRPr sz="1700"/>
            </a:p>
          </p:txBody>
        </p:sp>
        <p:sp>
          <p:nvSpPr>
            <p:cNvPr id="279" name="Katheryn N. Russ, Phillip Baker, Manho Kang, David McCoy. Corporate Lobbying on US Positions Toward the World Health Organization: Evidence of Intensification and Cross-Industry Coordination. Global Health Governance, Spring 2022;"/>
            <p:cNvSpPr txBox="1"/>
            <p:nvPr/>
          </p:nvSpPr>
          <p:spPr>
            <a:xfrm>
              <a:off x="-2" y="86675"/>
              <a:ext cx="3855494" cy="14245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b">
              <a:normAutofit/>
            </a:bodyPr>
            <a:lstStyle/>
            <a:p>
              <a:pPr defTabSz="403249">
                <a:lnSpc>
                  <a:spcPct val="100000"/>
                </a:lnSpc>
                <a:defRPr sz="1529"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rPr sz="1529" dirty="0"/>
                <a:t>Katheryn N. Russ, Phillip Baker, </a:t>
              </a:r>
              <a:r>
                <a:rPr sz="1529" dirty="0" err="1"/>
                <a:t>Manho</a:t>
              </a:r>
              <a:r>
                <a:rPr sz="1529" dirty="0"/>
                <a:t> Kang, David McCoy. </a:t>
              </a:r>
              <a:r>
                <a:rPr sz="1529" b="1" dirty="0"/>
                <a:t>Corporate Lobbying on US Positions Toward the World Health Organization: Evidence of Intensification and Cross-Industry Coordination</a:t>
              </a:r>
              <a:r>
                <a:rPr sz="1529" dirty="0"/>
                <a:t>. </a:t>
              </a:r>
              <a:r>
                <a:rPr sz="1529" i="1" dirty="0"/>
                <a:t>Global Health Governance</a:t>
              </a:r>
              <a:r>
                <a:rPr sz="1529" dirty="0"/>
                <a:t>, Spring 2022;</a:t>
              </a:r>
            </a:p>
          </p:txBody>
        </p:sp>
      </p:grpSp>
      <p:sp>
        <p:nvSpPr>
          <p:cNvPr id="2" name="“Lobbying può essere una parte salutare del processo democratico… Ma i nostri risultati suggeriscono che questo targeting dell'OMS agisce per mettere in dubbio l'integrità scientifica e professionale, nonché le capacità operative, del sistema di governan">
            <a:extLst>
              <a:ext uri="{FF2B5EF4-FFF2-40B4-BE49-F238E27FC236}">
                <a16:creationId xmlns:a16="http://schemas.microsoft.com/office/drawing/2014/main" id="{28A29D84-6074-E2A3-8261-AEAC10AAD4E6}"/>
              </a:ext>
            </a:extLst>
          </p:cNvPr>
          <p:cNvSpPr txBox="1">
            <a:spLocks/>
          </p:cNvSpPr>
          <p:nvPr/>
        </p:nvSpPr>
        <p:spPr>
          <a:xfrm>
            <a:off x="1371600" y="3295539"/>
            <a:ext cx="9729788" cy="153008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noAutofit/>
          </a:bodyPr>
          <a:lstStyle>
            <a:lvl1pPr marL="0" marR="0" indent="0" algn="l" defTabSz="407524" rtl="0" latinLnBrk="0">
              <a:lnSpc>
                <a:spcPct val="9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defTabSz="407524" rtl="0" latinLnBrk="0">
              <a:lnSpc>
                <a:spcPct val="9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407524" rtl="0" latinLnBrk="0">
              <a:lnSpc>
                <a:spcPct val="9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407524" rtl="0" latinLnBrk="0">
              <a:lnSpc>
                <a:spcPct val="9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407524" rtl="0" latinLnBrk="0">
              <a:lnSpc>
                <a:spcPct val="93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cap="none" spc="0" baseline="0"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407524" rtl="0" latinLnBrk="0">
              <a:lnSpc>
                <a:spcPct val="9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/>
              <a:buNone/>
              <a:tabLst/>
              <a:defRPr sz="2400" b="0" i="0" u="none" strike="noStrike" cap="none" spc="0" baseline="0">
                <a:solidFill>
                  <a:srgbClr val="00009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407524" rtl="0" latinLnBrk="0">
              <a:lnSpc>
                <a:spcPct val="9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/>
              <a:buNone/>
              <a:tabLst/>
              <a:defRPr sz="2400" b="0" i="0" u="none" strike="noStrike" cap="none" spc="0" baseline="0">
                <a:solidFill>
                  <a:srgbClr val="00009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407524" rtl="0" latinLnBrk="0">
              <a:lnSpc>
                <a:spcPct val="9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/>
              <a:buNone/>
              <a:tabLst/>
              <a:defRPr sz="2400" b="0" i="0" u="none" strike="noStrike" cap="none" spc="0" baseline="0">
                <a:solidFill>
                  <a:srgbClr val="00009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407524" rtl="0" latinLnBrk="0">
              <a:lnSpc>
                <a:spcPct val="9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Times New Roman"/>
              <a:buNone/>
              <a:tabLst/>
              <a:defRPr sz="2400" b="0" i="0" u="none" strike="noStrike" cap="none" spc="0" baseline="0">
                <a:solidFill>
                  <a:srgbClr val="00009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457200" hangingPunct="1">
              <a:lnSpc>
                <a:spcPct val="100000"/>
              </a:lnSpc>
              <a:spcBef>
                <a:spcPts val="0"/>
              </a:spcBef>
              <a:defRPr b="0" i="1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it-IT" sz="2400" i="1" dirty="0">
                <a:latin typeface="Calibri" panose="020F0502020204030204" pitchFamily="34" charset="0"/>
                <a:ea typeface="Times Roman"/>
                <a:cs typeface="Calibri" panose="020F0502020204030204" pitchFamily="34" charset="0"/>
                <a:sym typeface="Times Roman"/>
              </a:rPr>
              <a:t>«[I] nostri risultati suggeriscono che questo prendere di mira l’OMS ha lo scopo di </a:t>
            </a:r>
            <a:r>
              <a:rPr lang="it-IT" sz="2400" i="1" u="sng" dirty="0">
                <a:latin typeface="Calibri" panose="020F0502020204030204" pitchFamily="34" charset="0"/>
                <a:ea typeface="Times Roman"/>
                <a:cs typeface="Calibri" panose="020F0502020204030204" pitchFamily="34" charset="0"/>
                <a:sym typeface="Times Roman"/>
              </a:rPr>
              <a:t>mettere in dubbio l'integrità scientifica e professionale</a:t>
            </a:r>
            <a:r>
              <a:rPr lang="it-IT" sz="2400" i="1" dirty="0">
                <a:latin typeface="Calibri" panose="020F0502020204030204" pitchFamily="34" charset="0"/>
                <a:ea typeface="Times Roman"/>
                <a:cs typeface="Calibri" panose="020F0502020204030204" pitchFamily="34" charset="0"/>
                <a:sym typeface="Times Roman"/>
              </a:rPr>
              <a:t>, </a:t>
            </a:r>
            <a:r>
              <a:rPr lang="it-IT" sz="2400" i="1" u="sng" dirty="0">
                <a:latin typeface="Calibri" panose="020F0502020204030204" pitchFamily="34" charset="0"/>
                <a:ea typeface="Times Roman"/>
                <a:cs typeface="Calibri" panose="020F0502020204030204" pitchFamily="34" charset="0"/>
                <a:sym typeface="Times Roman"/>
              </a:rPr>
              <a:t>nonché le capacità operative</a:t>
            </a:r>
            <a:r>
              <a:rPr lang="it-IT" sz="2400" i="1" dirty="0">
                <a:latin typeface="Calibri" panose="020F0502020204030204" pitchFamily="34" charset="0"/>
                <a:ea typeface="Times Roman"/>
                <a:cs typeface="Calibri" panose="020F0502020204030204" pitchFamily="34" charset="0"/>
                <a:sym typeface="Times Roman"/>
              </a:rPr>
              <a:t>, del sistema di governance sanitaria globale, proprio quando ne abbiamo più bisogno.»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975C070-9C04-05DF-8667-5FE16D3BDCF2}"/>
              </a:ext>
            </a:extLst>
          </p:cNvPr>
          <p:cNvSpPr txBox="1"/>
          <p:nvPr/>
        </p:nvSpPr>
        <p:spPr>
          <a:xfrm>
            <a:off x="1371600" y="1423321"/>
            <a:ext cx="5636314" cy="163814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i="1" dirty="0" err="1">
                <a:latin typeface="+mj-lt"/>
              </a:rPr>
              <a:t>Katheryn</a:t>
            </a:r>
            <a:r>
              <a:rPr lang="it-IT" i="1" dirty="0">
                <a:latin typeface="+mj-lt"/>
              </a:rPr>
              <a:t> N. Russ, Phillip Baker, </a:t>
            </a:r>
            <a:r>
              <a:rPr lang="it-IT" i="1" dirty="0" err="1">
                <a:latin typeface="+mj-lt"/>
              </a:rPr>
              <a:t>Manho</a:t>
            </a:r>
            <a:r>
              <a:rPr lang="it-IT" i="1" dirty="0">
                <a:latin typeface="+mj-lt"/>
              </a:rPr>
              <a:t> Kang, David McCoy.</a:t>
            </a:r>
            <a:r>
              <a:rPr lang="it-IT" b="1" i="1" dirty="0">
                <a:latin typeface="+mj-lt"/>
              </a:rPr>
              <a:t> Lobbismo delle multinazionali sulle politiche degli Stati Uniti nei confronti dell'Organizzazione mondiale della sanità: prove dell'intensificazione e del coordinamento intersettoriale. </a:t>
            </a:r>
            <a:r>
              <a:rPr lang="it-IT" i="1" dirty="0">
                <a:latin typeface="+mj-lt"/>
              </a:rPr>
              <a:t>Global Health Governance</a:t>
            </a:r>
            <a:r>
              <a:rPr lang="it-IT" dirty="0">
                <a:latin typeface="+mj-lt"/>
              </a:rPr>
              <a:t>, Spring 2022;</a:t>
            </a:r>
            <a:endParaRPr lang="en-GB" b="1" i="1" dirty="0">
              <a:latin typeface="+mj-lt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itle 1"/>
          <p:cNvSpPr txBox="1">
            <a:spLocks noGrp="1"/>
          </p:cNvSpPr>
          <p:nvPr>
            <p:ph type="title"/>
          </p:nvPr>
        </p:nvSpPr>
        <p:spPr>
          <a:xfrm>
            <a:off x="1984800" y="575987"/>
            <a:ext cx="8222400" cy="7177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3200"/>
              <a:t>A chi serve una OMS debole?</a:t>
            </a:r>
          </a:p>
        </p:txBody>
      </p:sp>
      <p:sp>
        <p:nvSpPr>
          <p:cNvPr id="284" name="TextBox 3"/>
          <p:cNvSpPr txBox="1"/>
          <p:nvPr/>
        </p:nvSpPr>
        <p:spPr>
          <a:xfrm>
            <a:off x="4973292" y="5040062"/>
            <a:ext cx="2815831" cy="554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800" b="1">
                <a:solidFill>
                  <a:srgbClr val="FF0000"/>
                </a:solidFill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lvl1pPr>
          </a:lstStyle>
          <a:p>
            <a:r>
              <a:rPr lang="it-IT" sz="3200" dirty="0"/>
              <a:t>Dinamite politica</a:t>
            </a:r>
          </a:p>
        </p:txBody>
      </p:sp>
      <p:sp>
        <p:nvSpPr>
          <p:cNvPr id="285" name="Explosion 2 4"/>
          <p:cNvSpPr/>
          <p:nvPr/>
        </p:nvSpPr>
        <p:spPr>
          <a:xfrm>
            <a:off x="3665472" y="4074556"/>
            <a:ext cx="5328626" cy="26031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62" y="4342"/>
                </a:moveTo>
                <a:lnTo>
                  <a:pt x="14790" y="0"/>
                </a:lnTo>
                <a:lnTo>
                  <a:pt x="14525" y="5777"/>
                </a:lnTo>
                <a:lnTo>
                  <a:pt x="18007" y="3172"/>
                </a:lnTo>
                <a:lnTo>
                  <a:pt x="16380" y="6532"/>
                </a:lnTo>
                <a:lnTo>
                  <a:pt x="21600" y="6645"/>
                </a:lnTo>
                <a:lnTo>
                  <a:pt x="16985" y="9402"/>
                </a:lnTo>
                <a:lnTo>
                  <a:pt x="18270" y="11290"/>
                </a:lnTo>
                <a:lnTo>
                  <a:pt x="16380" y="12310"/>
                </a:lnTo>
                <a:lnTo>
                  <a:pt x="18877" y="15632"/>
                </a:lnTo>
                <a:lnTo>
                  <a:pt x="14640" y="14350"/>
                </a:lnTo>
                <a:lnTo>
                  <a:pt x="14942" y="17370"/>
                </a:lnTo>
                <a:lnTo>
                  <a:pt x="12180" y="15935"/>
                </a:lnTo>
                <a:lnTo>
                  <a:pt x="11612" y="18842"/>
                </a:lnTo>
                <a:lnTo>
                  <a:pt x="9872" y="17370"/>
                </a:lnTo>
                <a:lnTo>
                  <a:pt x="8700" y="19712"/>
                </a:lnTo>
                <a:lnTo>
                  <a:pt x="7527" y="18125"/>
                </a:lnTo>
                <a:lnTo>
                  <a:pt x="4917" y="21600"/>
                </a:lnTo>
                <a:lnTo>
                  <a:pt x="4805" y="18240"/>
                </a:lnTo>
                <a:lnTo>
                  <a:pt x="1285" y="17825"/>
                </a:lnTo>
                <a:lnTo>
                  <a:pt x="3330" y="15370"/>
                </a:lnTo>
                <a:lnTo>
                  <a:pt x="0" y="12877"/>
                </a:lnTo>
                <a:lnTo>
                  <a:pt x="3935" y="11592"/>
                </a:lnTo>
                <a:lnTo>
                  <a:pt x="1172" y="8270"/>
                </a:lnTo>
                <a:lnTo>
                  <a:pt x="5372" y="7817"/>
                </a:lnTo>
                <a:lnTo>
                  <a:pt x="4502" y="3625"/>
                </a:lnTo>
                <a:lnTo>
                  <a:pt x="8550" y="6382"/>
                </a:lnTo>
                <a:lnTo>
                  <a:pt x="9722" y="1887"/>
                </a:lnTo>
                <a:close/>
              </a:path>
            </a:pathLst>
          </a:custGeom>
          <a:ln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 defTabSz="449262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6" name="Numero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7814954" y="6224329"/>
            <a:ext cx="262247" cy="26404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17</a:t>
            </a:fld>
            <a:endParaRPr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C9CC285-E938-4BD2-1B4D-3B9A404670F6}"/>
              </a:ext>
            </a:extLst>
          </p:cNvPr>
          <p:cNvSpPr txBox="1"/>
          <p:nvPr/>
        </p:nvSpPr>
        <p:spPr>
          <a:xfrm>
            <a:off x="1454682" y="1456794"/>
            <a:ext cx="9833548" cy="30710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Lista dei farmaci essenziali (1977)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Il Codice internazionale sulla commercializzazione dei sostituti del latte materno (1981)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La Convenzione quadro OMS per la lotta al tabagismo (</a:t>
            </a: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WHO Framework Convention on </a:t>
            </a:r>
            <a:r>
              <a:rPr lang="it-IT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Tobacco</a:t>
            </a: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 Control - FCTC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) (2005</a:t>
            </a: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Altre varie restrizioni per le società commerciali (es. limite raccomandato di consumo di zuccheri liberi, standard di inquinamento dell'aria e di acqua potabile, ...)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" grpId="0" animBg="1"/>
      <p:bldP spid="28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itle 1"/>
          <p:cNvSpPr txBox="1">
            <a:spLocks noGrp="1"/>
          </p:cNvSpPr>
          <p:nvPr>
            <p:ph type="title"/>
          </p:nvPr>
        </p:nvSpPr>
        <p:spPr>
          <a:xfrm>
            <a:off x="2783633" y="523453"/>
            <a:ext cx="5400606" cy="1211158"/>
          </a:xfrm>
          <a:prstGeom prst="rect">
            <a:avLst/>
          </a:prstGeom>
          <a:solidFill>
            <a:srgbClr val="DCE6F2"/>
          </a:solidFill>
        </p:spPr>
        <p:txBody>
          <a:bodyPr/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rPr dirty="0"/>
              <a:t>The Framework for Engagement </a:t>
            </a:r>
            <a:br>
              <a:rPr dirty="0"/>
            </a:br>
            <a:r>
              <a:rPr dirty="0"/>
              <a:t>with Non-State Actors (FENSA), 2016</a:t>
            </a:r>
          </a:p>
        </p:txBody>
      </p:sp>
      <p:grpSp>
        <p:nvGrpSpPr>
          <p:cNvPr id="295" name="Horizontal Scroll 6"/>
          <p:cNvGrpSpPr/>
          <p:nvPr/>
        </p:nvGrpSpPr>
        <p:grpSpPr>
          <a:xfrm>
            <a:off x="2890288" y="3474983"/>
            <a:ext cx="6408721" cy="2304263"/>
            <a:chOff x="-1" y="-1"/>
            <a:chExt cx="6408719" cy="2304261"/>
          </a:xfrm>
        </p:grpSpPr>
        <p:sp>
          <p:nvSpPr>
            <p:cNvPr id="292" name="Forma"/>
            <p:cNvSpPr/>
            <p:nvPr/>
          </p:nvSpPr>
          <p:spPr>
            <a:xfrm>
              <a:off x="-1" y="-1"/>
              <a:ext cx="6408719" cy="2304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50"/>
                  </a:moveTo>
                  <a:cubicBezTo>
                    <a:pt x="21600" y="604"/>
                    <a:pt x="21383" y="0"/>
                    <a:pt x="21115" y="0"/>
                  </a:cubicBezTo>
                  <a:cubicBezTo>
                    <a:pt x="20847" y="0"/>
                    <a:pt x="20629" y="604"/>
                    <a:pt x="20629" y="1350"/>
                  </a:cubicBezTo>
                  <a:lnTo>
                    <a:pt x="20629" y="2700"/>
                  </a:lnTo>
                  <a:lnTo>
                    <a:pt x="485" y="2700"/>
                  </a:lnTo>
                  <a:cubicBezTo>
                    <a:pt x="217" y="2700"/>
                    <a:pt x="0" y="3304"/>
                    <a:pt x="0" y="4050"/>
                  </a:cubicBezTo>
                  <a:lnTo>
                    <a:pt x="0" y="20250"/>
                  </a:lnTo>
                  <a:cubicBezTo>
                    <a:pt x="0" y="20996"/>
                    <a:pt x="217" y="21600"/>
                    <a:pt x="485" y="21600"/>
                  </a:cubicBezTo>
                  <a:cubicBezTo>
                    <a:pt x="753" y="21600"/>
                    <a:pt x="971" y="20996"/>
                    <a:pt x="971" y="20250"/>
                  </a:cubicBezTo>
                  <a:lnTo>
                    <a:pt x="971" y="18900"/>
                  </a:lnTo>
                  <a:lnTo>
                    <a:pt x="21115" y="18900"/>
                  </a:lnTo>
                  <a:cubicBezTo>
                    <a:pt x="21383" y="18900"/>
                    <a:pt x="21600" y="18296"/>
                    <a:pt x="21600" y="17550"/>
                  </a:cubicBezTo>
                  <a:close/>
                </a:path>
              </a:pathLst>
            </a:custGeom>
            <a:solidFill>
              <a:srgbClr val="CCFFC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49262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3" name="Forma"/>
            <p:cNvSpPr/>
            <p:nvPr/>
          </p:nvSpPr>
          <p:spPr>
            <a:xfrm>
              <a:off x="144015" y="-1"/>
              <a:ext cx="6264703" cy="576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74" y="21600"/>
                    <a:pt x="497" y="19182"/>
                    <a:pt x="497" y="16200"/>
                  </a:cubicBezTo>
                  <a:cubicBezTo>
                    <a:pt x="497" y="14709"/>
                    <a:pt x="385" y="13500"/>
                    <a:pt x="248" y="13500"/>
                  </a:cubicBezTo>
                  <a:cubicBezTo>
                    <a:pt x="111" y="13500"/>
                    <a:pt x="0" y="14709"/>
                    <a:pt x="0" y="16200"/>
                  </a:cubicBezTo>
                  <a:close/>
                  <a:moveTo>
                    <a:pt x="21103" y="10800"/>
                  </a:moveTo>
                  <a:cubicBezTo>
                    <a:pt x="21378" y="10800"/>
                    <a:pt x="21600" y="8382"/>
                    <a:pt x="21600" y="5400"/>
                  </a:cubicBezTo>
                  <a:cubicBezTo>
                    <a:pt x="21600" y="2418"/>
                    <a:pt x="21378" y="0"/>
                    <a:pt x="21103" y="0"/>
                  </a:cubicBezTo>
                  <a:cubicBezTo>
                    <a:pt x="20829" y="0"/>
                    <a:pt x="20607" y="2418"/>
                    <a:pt x="20607" y="5400"/>
                  </a:cubicBezTo>
                  <a:cubicBezTo>
                    <a:pt x="20607" y="6891"/>
                    <a:pt x="20718" y="8100"/>
                    <a:pt x="20855" y="8100"/>
                  </a:cubicBezTo>
                  <a:cubicBezTo>
                    <a:pt x="20992" y="8100"/>
                    <a:pt x="21103" y="6891"/>
                    <a:pt x="21103" y="54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49262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4" name="Forma"/>
            <p:cNvSpPr/>
            <p:nvPr/>
          </p:nvSpPr>
          <p:spPr>
            <a:xfrm>
              <a:off x="-1" y="-1"/>
              <a:ext cx="6408719" cy="2304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050"/>
                  </a:moveTo>
                  <a:cubicBezTo>
                    <a:pt x="0" y="3304"/>
                    <a:pt x="217" y="2700"/>
                    <a:pt x="485" y="2700"/>
                  </a:cubicBezTo>
                  <a:lnTo>
                    <a:pt x="20629" y="2700"/>
                  </a:lnTo>
                  <a:lnTo>
                    <a:pt x="20629" y="1350"/>
                  </a:lnTo>
                  <a:cubicBezTo>
                    <a:pt x="20629" y="604"/>
                    <a:pt x="20847" y="0"/>
                    <a:pt x="21115" y="0"/>
                  </a:cubicBezTo>
                  <a:cubicBezTo>
                    <a:pt x="21383" y="0"/>
                    <a:pt x="21600" y="604"/>
                    <a:pt x="21600" y="1350"/>
                  </a:cubicBezTo>
                  <a:lnTo>
                    <a:pt x="21600" y="17550"/>
                  </a:lnTo>
                  <a:cubicBezTo>
                    <a:pt x="21600" y="18296"/>
                    <a:pt x="21383" y="18900"/>
                    <a:pt x="21115" y="18900"/>
                  </a:cubicBezTo>
                  <a:lnTo>
                    <a:pt x="971" y="18900"/>
                  </a:lnTo>
                  <a:lnTo>
                    <a:pt x="971" y="20250"/>
                  </a:lnTo>
                  <a:cubicBezTo>
                    <a:pt x="971" y="20996"/>
                    <a:pt x="753" y="21600"/>
                    <a:pt x="485" y="21600"/>
                  </a:cubicBezTo>
                  <a:cubicBezTo>
                    <a:pt x="217" y="21600"/>
                    <a:pt x="0" y="20996"/>
                    <a:pt x="0" y="20250"/>
                  </a:cubicBezTo>
                  <a:close/>
                  <a:moveTo>
                    <a:pt x="20629" y="2700"/>
                  </a:moveTo>
                  <a:lnTo>
                    <a:pt x="21115" y="2700"/>
                  </a:lnTo>
                  <a:cubicBezTo>
                    <a:pt x="21383" y="2700"/>
                    <a:pt x="21600" y="2096"/>
                    <a:pt x="21600" y="1350"/>
                  </a:cubicBezTo>
                  <a:moveTo>
                    <a:pt x="21115" y="2700"/>
                  </a:moveTo>
                  <a:lnTo>
                    <a:pt x="21115" y="1350"/>
                  </a:lnTo>
                  <a:cubicBezTo>
                    <a:pt x="21115" y="1723"/>
                    <a:pt x="21006" y="2025"/>
                    <a:pt x="20872" y="2025"/>
                  </a:cubicBezTo>
                  <a:cubicBezTo>
                    <a:pt x="20738" y="2025"/>
                    <a:pt x="20629" y="1723"/>
                    <a:pt x="20629" y="1350"/>
                  </a:cubicBezTo>
                  <a:moveTo>
                    <a:pt x="485" y="5400"/>
                  </a:moveTo>
                  <a:lnTo>
                    <a:pt x="485" y="4050"/>
                  </a:lnTo>
                  <a:cubicBezTo>
                    <a:pt x="485" y="3677"/>
                    <a:pt x="594" y="3375"/>
                    <a:pt x="728" y="3375"/>
                  </a:cubicBezTo>
                  <a:cubicBezTo>
                    <a:pt x="862" y="3375"/>
                    <a:pt x="971" y="3677"/>
                    <a:pt x="971" y="4050"/>
                  </a:cubicBezTo>
                  <a:cubicBezTo>
                    <a:pt x="971" y="4796"/>
                    <a:pt x="753" y="5400"/>
                    <a:pt x="485" y="5400"/>
                  </a:cubicBezTo>
                  <a:cubicBezTo>
                    <a:pt x="217" y="5400"/>
                    <a:pt x="0" y="4796"/>
                    <a:pt x="0" y="4050"/>
                  </a:cubicBezTo>
                  <a:moveTo>
                    <a:pt x="971" y="4050"/>
                  </a:moveTo>
                  <a:lnTo>
                    <a:pt x="971" y="1890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49262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296" name="Rectangle 7"/>
          <p:cNvSpPr txBox="1"/>
          <p:nvPr/>
        </p:nvSpPr>
        <p:spPr>
          <a:xfrm>
            <a:off x="3296049" y="4059645"/>
            <a:ext cx="5597197" cy="1294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100" b="1" i="1"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r>
              <a:rPr lang="it-IT" dirty="0"/>
              <a:t>“[Significa] spalancare le porte all'influenza delle imprese multinazionali nei processi decisionali globali e nazionali in materia di salute pubblica” (</a:t>
            </a:r>
            <a:r>
              <a:rPr lang="it-IT" dirty="0" err="1"/>
              <a:t>Hawkes</a:t>
            </a:r>
            <a:r>
              <a:rPr lang="it-IT" dirty="0"/>
              <a:t>, 2011).</a:t>
            </a:r>
          </a:p>
        </p:txBody>
      </p:sp>
      <p:pic>
        <p:nvPicPr>
          <p:cNvPr id="297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978" y="523453"/>
            <a:ext cx="1315277" cy="1315276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Numero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7814954" y="6224329"/>
            <a:ext cx="262247" cy="26404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18</a:t>
            </a:fld>
            <a:endParaRPr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50EC288-AF57-AA61-6535-73DB0B336614}"/>
              </a:ext>
            </a:extLst>
          </p:cNvPr>
          <p:cNvSpPr txBox="1"/>
          <p:nvPr/>
        </p:nvSpPr>
        <p:spPr>
          <a:xfrm>
            <a:off x="1406770" y="2093354"/>
            <a:ext cx="9833316" cy="14988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 defTabSz="154859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80">
                <a:latin typeface="Chalkboard"/>
                <a:ea typeface="Chalkboard"/>
                <a:cs typeface="Chalkboard"/>
                <a:sym typeface="Chalkboard"/>
              </a:defRPr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Consente espressamente a 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gruppi di interesse commerciale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di partecipare alla governance dell’OMS</a:t>
            </a:r>
          </a:p>
          <a:p>
            <a:pPr marL="342900" indent="-342900" defTabSz="154859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80">
                <a:latin typeface="Chalkboard"/>
                <a:ea typeface="Chalkboard"/>
                <a:cs typeface="Chalkboard"/>
                <a:sym typeface="Chalkboard"/>
              </a:defRPr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Il settore 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privato for profit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messo sullo stesso piano degli altri attori non statali.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3F8BD8E-125E-0033-990F-1E6A810EB242}"/>
              </a:ext>
            </a:extLst>
          </p:cNvPr>
          <p:cNvSpPr txBox="1"/>
          <p:nvPr/>
        </p:nvSpPr>
        <p:spPr>
          <a:xfrm>
            <a:off x="8184239" y="517318"/>
            <a:ext cx="3642766" cy="1122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organizzazioni non governative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settore privato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fondazioni filantropiche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istituzioni accademiche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1" animBg="1" advAuto="0"/>
      <p:bldP spid="296" grpId="2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45F4CCD-0D18-F676-CC44-4A0D42F47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62D130-DCB8-8E44-94F8-EB05BDB86361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4" name="Immagine 4" descr="Immagine 4">
            <a:extLst>
              <a:ext uri="{FF2B5EF4-FFF2-40B4-BE49-F238E27FC236}">
                <a16:creationId xmlns:a16="http://schemas.microsoft.com/office/drawing/2014/main" id="{A7141AED-2EFA-2B34-0FD7-FCF84411A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51" y="1114816"/>
            <a:ext cx="11310389" cy="55222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magine 4" descr="Immagine 4">
            <a:extLst>
              <a:ext uri="{FF2B5EF4-FFF2-40B4-BE49-F238E27FC236}">
                <a16:creationId xmlns:a16="http://schemas.microsoft.com/office/drawing/2014/main" id="{F8EDCDC0-EBC7-5279-5D40-65E959095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31" y="958102"/>
            <a:ext cx="11952337" cy="5835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A9A853C-3368-5932-B300-6969D58B8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422" y="136525"/>
            <a:ext cx="3015140" cy="249237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F3F9D21-718C-E0D0-B179-6CE3A2B39DF6}"/>
              </a:ext>
            </a:extLst>
          </p:cNvPr>
          <p:cNvSpPr txBox="1"/>
          <p:nvPr/>
        </p:nvSpPr>
        <p:spPr>
          <a:xfrm>
            <a:off x="665018" y="186554"/>
            <a:ext cx="581890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+mj-lt"/>
              </a:rPr>
              <a:t>JUMPING INTO THE </a:t>
            </a:r>
          </a:p>
          <a:p>
            <a:pPr algn="ctr"/>
            <a:r>
              <a:rPr lang="en-GB" sz="2400" b="1" i="1" dirty="0">
                <a:latin typeface="+mj-lt"/>
              </a:rPr>
              <a:t>“GLOBAL HEALTH BANDWAGON”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 1"/>
          <p:cNvSpPr txBox="1">
            <a:spLocks noGrp="1"/>
          </p:cNvSpPr>
          <p:nvPr>
            <p:ph type="title"/>
          </p:nvPr>
        </p:nvSpPr>
        <p:spPr>
          <a:xfrm>
            <a:off x="1980484" y="273628"/>
            <a:ext cx="8222399" cy="1139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dirty="0" err="1"/>
              <a:t>Sommario</a:t>
            </a:r>
            <a:endParaRPr dirty="0"/>
          </a:p>
        </p:txBody>
      </p:sp>
      <p:sp>
        <p:nvSpPr>
          <p:cNvPr id="133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2273322" y="1639462"/>
            <a:ext cx="8514125" cy="2067566"/>
          </a:xfrm>
          <a:prstGeom prst="rect">
            <a:avLst/>
          </a:prstGeom>
          <a:solidFill>
            <a:srgbClr val="FDEADA">
              <a:alpha val="52000"/>
            </a:srgbClr>
          </a:solidFill>
        </p:spPr>
        <p:txBody>
          <a:bodyPr/>
          <a:lstStyle/>
          <a:p>
            <a:pPr marL="311045" indent="-311045">
              <a:lnSpc>
                <a:spcPct val="90000"/>
              </a:lnSpc>
              <a:defRPr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Salute e </a:t>
            </a:r>
            <a:r>
              <a:rPr dirty="0" err="1">
                <a:latin typeface="Calibri" panose="020F0502020204030204" pitchFamily="34" charset="0"/>
                <a:cs typeface="Calibri" panose="020F0502020204030204" pitchFamily="34" charset="0"/>
              </a:rPr>
              <a:t>Politica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1045" indent="-311045">
              <a:lnSpc>
                <a:spcPct val="90000"/>
              </a:lnSpc>
              <a:defRPr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 err="1">
                <a:latin typeface="Calibri" panose="020F0502020204030204" pitchFamily="34" charset="0"/>
                <a:cs typeface="Calibri" panose="020F0502020204030204" pitchFamily="34" charset="0"/>
              </a:rPr>
              <a:t>Globalizzazione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e Salute Globale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1045" indent="-311045">
              <a:lnSpc>
                <a:spcPct val="90000"/>
              </a:lnSpc>
              <a:defRPr>
                <a:latin typeface="Chalkboard"/>
                <a:ea typeface="Chalkboard"/>
                <a:cs typeface="Chalkboard"/>
                <a:sym typeface="Chalkboard"/>
              </a:defRPr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Chi «Governa» la Salute Globale?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1045" indent="-311045">
              <a:lnSpc>
                <a:spcPct val="90000"/>
              </a:lnSpc>
              <a:defRPr>
                <a:latin typeface="Chalkboard"/>
                <a:ea typeface="Chalkboard"/>
                <a:cs typeface="Chalkboard"/>
                <a:sym typeface="Chalkboard"/>
              </a:defRPr>
            </a:pP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>Covid-19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 Governance Globale della Salute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4" name="Numero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7899913" y="6224329"/>
            <a:ext cx="177289" cy="26404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991544" y="1543804"/>
            <a:ext cx="8496946" cy="4314071"/>
          </a:xfrm>
          <a:prstGeom prst="rect">
            <a:avLst/>
          </a:prstGeom>
          <a:solidFill>
            <a:srgbClr val="EEECE1"/>
          </a:solidFill>
        </p:spPr>
        <p:txBody>
          <a:bodyPr/>
          <a:lstStyle/>
          <a:p>
            <a:pPr marL="456487" indent="-456487">
              <a:lnSpc>
                <a:spcPct val="100000"/>
              </a:lnSpc>
              <a:spcBef>
                <a:spcPts val="600"/>
              </a:spcBef>
              <a:buFont typeface="Arial"/>
            </a:pPr>
            <a:r>
              <a:rPr lang="it-IT" dirty="0"/>
              <a:t>Governi nazionali
Istituzioni intergovernative: 
ONU: OMS, UNICEF, UNHCR, UNDP, ecc.; UE
BM, FMI, OMC, OCSE 
Partenariati Pubblico-Privato Globali (GFATM, GAVI, ecc.)
Società transnazionali (TNC)
</a:t>
            </a:r>
            <a:r>
              <a:rPr lang="it-IT" b="1" dirty="0">
                <a:solidFill>
                  <a:srgbClr val="FF0000"/>
                </a:solidFill>
              </a:rPr>
              <a:t>"Filantropo-capitalismo" e fondazioni private (</a:t>
            </a:r>
            <a:r>
              <a:rPr lang="it-IT" b="1" i="1" dirty="0">
                <a:solidFill>
                  <a:srgbClr val="FF0000"/>
                </a:solidFill>
              </a:rPr>
              <a:t>esentasse</a:t>
            </a:r>
            <a:r>
              <a:rPr lang="it-IT" b="1" dirty="0">
                <a:solidFill>
                  <a:srgbClr val="FF0000"/>
                </a:solidFill>
              </a:rPr>
              <a:t>) </a:t>
            </a:r>
            <a:r>
              <a:rPr lang="it-IT" dirty="0"/>
              <a:t>
Organizzazioni non governative (ONG)
Società Civile e Movimenti Sociali</a:t>
            </a:r>
            <a:endParaRPr dirty="0"/>
          </a:p>
        </p:txBody>
      </p:sp>
      <p:sp>
        <p:nvSpPr>
          <p:cNvPr id="235" name="Title 1"/>
          <p:cNvSpPr txBox="1">
            <a:spLocks noGrp="1"/>
          </p:cNvSpPr>
          <p:nvPr>
            <p:ph type="title"/>
          </p:nvPr>
        </p:nvSpPr>
        <p:spPr>
          <a:xfrm>
            <a:off x="1991544" y="369627"/>
            <a:ext cx="8213760" cy="969315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374922">
              <a:defRPr sz="2500" b="1">
                <a:solidFill>
                  <a:srgbClr val="984807"/>
                </a:solidFill>
                <a:effectLst>
                  <a:outerShdw blurRad="38100" dist="35052" dir="2700000" rotWithShape="0">
                    <a:srgbClr val="C0C0C0"/>
                  </a:outerShdw>
                </a:effectLst>
              </a:defRPr>
            </a:pPr>
            <a:r>
              <a:rPr lang="it-IT" sz="3200" dirty="0"/>
              <a:t>Global Health Governance </a:t>
            </a:r>
            <a:br>
              <a:rPr lang="it-IT" sz="3200" dirty="0"/>
            </a:br>
            <a:r>
              <a:rPr lang="it-IT" sz="3200" dirty="0"/>
              <a:t>Vecchi e Nuovi Attori (2)</a:t>
            </a:r>
          </a:p>
        </p:txBody>
      </p:sp>
      <p:sp>
        <p:nvSpPr>
          <p:cNvPr id="236" name="Numero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7814954" y="6224329"/>
            <a:ext cx="262247" cy="26404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042881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itle 1"/>
          <p:cNvSpPr txBox="1">
            <a:spLocks noGrp="1"/>
          </p:cNvSpPr>
          <p:nvPr>
            <p:ph type="title"/>
          </p:nvPr>
        </p:nvSpPr>
        <p:spPr>
          <a:xfrm>
            <a:off x="1638675" y="599740"/>
            <a:ext cx="8222399" cy="923124"/>
          </a:xfrm>
          <a:prstGeom prst="rect">
            <a:avLst/>
          </a:prstGeom>
        </p:spPr>
        <p:txBody>
          <a:bodyPr/>
          <a:lstStyle/>
          <a:p>
            <a:pPr>
              <a:defRPr sz="3200" b="1">
                <a:solidFill>
                  <a:srgbClr val="000000"/>
                </a:solidFill>
              </a:defRPr>
            </a:pPr>
            <a:r>
              <a:rPr dirty="0" err="1"/>
              <a:t>Filantro-capitalismo</a:t>
            </a:r>
            <a:br>
              <a:rPr dirty="0"/>
            </a:br>
            <a:r>
              <a:rPr dirty="0"/>
              <a:t>(</a:t>
            </a:r>
            <a:r>
              <a:rPr sz="2400" dirty="0"/>
              <a:t>Private Global Health Foundations - PGHF)</a:t>
            </a:r>
          </a:p>
        </p:txBody>
      </p:sp>
      <p:pic>
        <p:nvPicPr>
          <p:cNvPr id="32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819" y="1892492"/>
            <a:ext cx="3211369" cy="2182785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Rettangolo 2"/>
          <p:cNvSpPr/>
          <p:nvPr/>
        </p:nvSpPr>
        <p:spPr>
          <a:xfrm>
            <a:off x="1382819" y="4111803"/>
            <a:ext cx="3816896" cy="1809722"/>
          </a:xfrm>
          <a:prstGeom prst="rect">
            <a:avLst/>
          </a:prstGeom>
          <a:solidFill>
            <a:srgbClr val="DBEEF4"/>
          </a:solidFill>
          <a:ln>
            <a:solidFill>
              <a:srgbClr val="95B3D7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2000">
                <a:latin typeface="Chalkboard"/>
                <a:ea typeface="Chalkboard"/>
                <a:cs typeface="Chalkboard"/>
                <a:sym typeface="Chalkboard"/>
              </a:defRPr>
            </a:pPr>
            <a:r>
              <a:rPr lang="it-IT" sz="2000"/>
              <a:t>“Il filantro-capitalismo </a:t>
            </a:r>
            <a:r>
              <a:rPr lang="it-IT" sz="2000" b="1"/>
              <a:t>prende i modelli del mercato e li applica alla beneficenza. </a:t>
            </a:r>
          </a:p>
          <a:p>
            <a:pPr algn="ctr">
              <a:defRPr sz="2000">
                <a:latin typeface="Chalkboard"/>
                <a:ea typeface="Chalkboard"/>
                <a:cs typeface="Chalkboard"/>
                <a:sym typeface="Chalkboard"/>
              </a:defRPr>
            </a:pPr>
            <a:r>
              <a:rPr lang="it-IT" sz="2000"/>
              <a:t>È la prosecuzione di interessi economici ma con altri mezzi” (N. Dentico, 2020)</a:t>
            </a:r>
          </a:p>
        </p:txBody>
      </p:sp>
      <p:sp>
        <p:nvSpPr>
          <p:cNvPr id="324" name="Numero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7814954" y="6224329"/>
            <a:ext cx="262247" cy="26404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21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E92638-4FAB-7E22-646A-B1F882DDA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681" y="1484273"/>
            <a:ext cx="6325507" cy="542186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itle 1"/>
          <p:cNvSpPr txBox="1">
            <a:spLocks noGrp="1"/>
          </p:cNvSpPr>
          <p:nvPr>
            <p:ph type="title"/>
          </p:nvPr>
        </p:nvSpPr>
        <p:spPr>
          <a:xfrm>
            <a:off x="1906051" y="489642"/>
            <a:ext cx="8222399" cy="1139161"/>
          </a:xfrm>
          <a:prstGeom prst="rect">
            <a:avLst/>
          </a:prstGeom>
        </p:spPr>
        <p:txBody>
          <a:bodyPr/>
          <a:lstStyle/>
          <a:p>
            <a:pPr>
              <a:defRPr sz="2800" b="1">
                <a:solidFill>
                  <a:srgbClr val="000000"/>
                </a:solidFill>
              </a:defRPr>
            </a:pPr>
            <a:r>
              <a:rPr dirty="0" err="1"/>
              <a:t>Domande</a:t>
            </a:r>
            <a:r>
              <a:rPr dirty="0"/>
              <a:t> da </a:t>
            </a:r>
            <a:r>
              <a:rPr dirty="0" err="1"/>
              <a:t>porsi</a:t>
            </a:r>
            <a:r>
              <a:rPr dirty="0"/>
              <a:t> </a:t>
            </a:r>
            <a:r>
              <a:rPr dirty="0" err="1"/>
              <a:t>sul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 err="1"/>
              <a:t>Filantro</a:t>
            </a:r>
            <a:r>
              <a:rPr lang="it-IT" dirty="0"/>
              <a:t>-capitalismo e fondazioni private</a:t>
            </a:r>
            <a:endParaRPr i="1" dirty="0"/>
          </a:p>
        </p:txBody>
      </p:sp>
      <p:sp>
        <p:nvSpPr>
          <p:cNvPr id="33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531144" y="1907744"/>
            <a:ext cx="7751672" cy="3221469"/>
          </a:xfrm>
          <a:prstGeom prst="rect">
            <a:avLst/>
          </a:prstGeom>
        </p:spPr>
        <p:txBody>
          <a:bodyPr/>
          <a:lstStyle/>
          <a:p>
            <a:pPr marL="456487" indent="-456487">
              <a:spcBef>
                <a:spcPts val="800"/>
              </a:spcBef>
              <a:buFont typeface="Arial"/>
              <a:defRPr b="1"/>
            </a:pPr>
            <a:r>
              <a:rPr lang="it-IT" dirty="0"/>
              <a:t>Da dove </a:t>
            </a:r>
            <a:r>
              <a:rPr lang="it-IT" b="0" dirty="0"/>
              <a:t>vengono i soldi?</a:t>
            </a:r>
          </a:p>
          <a:p>
            <a:pPr marL="456487" indent="-456487">
              <a:spcBef>
                <a:spcPts val="800"/>
              </a:spcBef>
              <a:buFont typeface="Arial"/>
              <a:defRPr b="1"/>
            </a:pPr>
            <a:r>
              <a:rPr lang="it-IT" dirty="0"/>
              <a:t>Chi decide</a:t>
            </a:r>
            <a:r>
              <a:rPr lang="it-IT" b="0" dirty="0"/>
              <a:t>?</a:t>
            </a:r>
          </a:p>
          <a:p>
            <a:pPr marL="456487" indent="-456487">
              <a:spcBef>
                <a:spcPts val="800"/>
              </a:spcBef>
              <a:buFont typeface="Arial"/>
              <a:defRPr b="1"/>
            </a:pPr>
            <a:r>
              <a:rPr lang="it-IT" dirty="0"/>
              <a:t>Chi ci guadagna</a:t>
            </a:r>
            <a:r>
              <a:rPr lang="it-IT" b="0" dirty="0"/>
              <a:t>? Dove finiscono i soldi? </a:t>
            </a:r>
          </a:p>
          <a:p>
            <a:pPr marL="820085" lvl="1" indent="-457200">
              <a:spcBef>
                <a:spcPts val="800"/>
              </a:spcBef>
              <a:buFontTx/>
              <a:buChar char="-"/>
            </a:pPr>
            <a:r>
              <a:rPr lang="it-IT" dirty="0"/>
              <a:t>Tecnologie Mediche o Rafforzamento dei Sistemi?</a:t>
            </a:r>
          </a:p>
          <a:p>
            <a:pPr>
              <a:spcBef>
                <a:spcPts val="800"/>
              </a:spcBef>
              <a:buFontTx/>
            </a:pPr>
            <a:r>
              <a:rPr lang="it-IT" dirty="0"/>
              <a:t>E’ un segno di salute della </a:t>
            </a:r>
            <a:r>
              <a:rPr lang="it-IT" b="1" dirty="0"/>
              <a:t>democrazia </a:t>
            </a:r>
            <a:r>
              <a:rPr lang="it-IT" dirty="0"/>
              <a:t>o un sintomo di un mondo disordinato e profondamente disuguale?</a:t>
            </a:r>
          </a:p>
        </p:txBody>
      </p:sp>
      <p:sp>
        <p:nvSpPr>
          <p:cNvPr id="332" name="Numero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7814954" y="6224329"/>
            <a:ext cx="262247" cy="26404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22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20142"/>
            <a:ext cx="9635040" cy="6977537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Rectangle 1"/>
          <p:cNvSpPr/>
          <p:nvPr/>
        </p:nvSpPr>
        <p:spPr>
          <a:xfrm>
            <a:off x="7771873" y="6381327"/>
            <a:ext cx="2477597" cy="321302"/>
          </a:xfrm>
          <a:prstGeom prst="rect">
            <a:avLst/>
          </a:prstGeom>
          <a:solidFill>
            <a:srgbClr val="FDEADA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Stuckler, Basu, Mckee, 2011 </a:t>
            </a:r>
          </a:p>
        </p:txBody>
      </p:sp>
      <p:sp>
        <p:nvSpPr>
          <p:cNvPr id="264" name="Numero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7814954" y="6224329"/>
            <a:ext cx="262247" cy="26404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23</a:t>
            </a:fld>
            <a:endParaRPr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23A3621-4859-0968-2F3F-F6CBC91D52F5}"/>
              </a:ext>
            </a:extLst>
          </p:cNvPr>
          <p:cNvSpPr txBox="1"/>
          <p:nvPr/>
        </p:nvSpPr>
        <p:spPr>
          <a:xfrm>
            <a:off x="6943725" y="142875"/>
            <a:ext cx="457200" cy="34996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07524" rtl="0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703761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45AAD24-4CF4-959C-666A-BF4158A8D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935" y="0"/>
            <a:ext cx="9669065" cy="682522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D4206CE-AB91-3258-B144-E4118747A345}"/>
              </a:ext>
            </a:extLst>
          </p:cNvPr>
          <p:cNvSpPr txBox="1"/>
          <p:nvPr/>
        </p:nvSpPr>
        <p:spPr>
          <a:xfrm>
            <a:off x="0" y="3714749"/>
            <a:ext cx="4786313" cy="12945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+mj-lt"/>
              </a:rPr>
              <a:t>The malaise of </a:t>
            </a:r>
          </a:p>
          <a:p>
            <a:pPr algn="ctr"/>
            <a:r>
              <a:rPr lang="en-GB" sz="2800" dirty="0">
                <a:latin typeface="+mj-lt"/>
              </a:rPr>
              <a:t>Global Health Governance:</a:t>
            </a:r>
            <a:endParaRPr lang="en-GB" sz="2800" b="1" dirty="0">
              <a:latin typeface="+mj-lt"/>
            </a:endParaRPr>
          </a:p>
          <a:p>
            <a:pPr algn="ctr"/>
            <a:r>
              <a:rPr lang="en-GB" sz="2800" b="1" dirty="0">
                <a:latin typeface="+mj-lt"/>
              </a:rPr>
              <a:t>Vaccines Inequity</a:t>
            </a:r>
          </a:p>
        </p:txBody>
      </p:sp>
    </p:spTree>
    <p:extLst>
      <p:ext uri="{BB962C8B-B14F-4D97-AF65-F5344CB8AC3E}">
        <p14:creationId xmlns:p14="http://schemas.microsoft.com/office/powerpoint/2010/main" val="194494887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9F1A636-7B6A-0A44-B1B3-2839DCCDC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67" y="181353"/>
            <a:ext cx="9301033" cy="656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9773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egnaposto contenuto 2"/>
          <p:cNvSpPr txBox="1">
            <a:spLocks noGrp="1"/>
          </p:cNvSpPr>
          <p:nvPr>
            <p:ph type="body" sz="quarter" idx="1"/>
          </p:nvPr>
        </p:nvSpPr>
        <p:spPr>
          <a:xfrm>
            <a:off x="1980484" y="1604329"/>
            <a:ext cx="8222399" cy="9605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SzTx/>
              <a:buNone/>
              <a:defRPr sz="3600"/>
            </a:pPr>
            <a:r>
              <a:rPr sz="4400" dirty="0"/>
              <a:t>Come </a:t>
            </a:r>
            <a:r>
              <a:rPr sz="4400" dirty="0" err="1"/>
              <a:t>raggiungere</a:t>
            </a:r>
            <a:r>
              <a:rPr sz="4400" dirty="0"/>
              <a:t> </a:t>
            </a:r>
            <a:r>
              <a:rPr sz="4400" dirty="0" err="1"/>
              <a:t>l’</a:t>
            </a:r>
            <a:r>
              <a:rPr sz="4400" b="1" dirty="0" err="1">
                <a:solidFill>
                  <a:srgbClr val="FF0000"/>
                </a:solidFill>
              </a:rPr>
              <a:t>Equità</a:t>
            </a:r>
            <a:r>
              <a:rPr sz="4400" dirty="0"/>
              <a:t>? </a:t>
            </a:r>
          </a:p>
        </p:txBody>
      </p:sp>
      <p:sp>
        <p:nvSpPr>
          <p:cNvPr id="351" name="Numero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7814954" y="6224329"/>
            <a:ext cx="262247" cy="26404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26</a:t>
            </a:fld>
            <a:endParaRPr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6049" y="473639"/>
            <a:ext cx="8073483" cy="110339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/>
              <a:t>La </a:t>
            </a:r>
            <a:r>
              <a:rPr lang="en-US" sz="2800" b="1" dirty="0" err="1"/>
              <a:t>proposta</a:t>
            </a:r>
            <a:r>
              <a:rPr lang="en-US" sz="2800" b="1" dirty="0"/>
              <a:t> </a:t>
            </a:r>
            <a:r>
              <a:rPr lang="en-US" sz="2800" b="1" dirty="0" err="1"/>
              <a:t>dell’OMS</a:t>
            </a:r>
            <a:r>
              <a:rPr lang="en-US" sz="2800" b="1" dirty="0"/>
              <a:t>:</a:t>
            </a:r>
            <a:br>
              <a:rPr lang="en-US" sz="2800" b="1" dirty="0"/>
            </a:br>
            <a:r>
              <a:rPr lang="en-US" sz="2800" b="1" dirty="0"/>
              <a:t>COVID-19 Technology Access Pool (C-TAP)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5863" y="3981156"/>
            <a:ext cx="9572625" cy="1971675"/>
          </a:xfrm>
        </p:spPr>
        <p:txBody>
          <a:bodyPr>
            <a:noAutofit/>
          </a:bodyPr>
          <a:lstStyle/>
          <a:p>
            <a:r>
              <a:rPr lang="it-IT" b="1" dirty="0"/>
              <a:t>Accordo volontario </a:t>
            </a:r>
            <a:r>
              <a:rPr lang="it-IT" dirty="0"/>
              <a:t>lanciato dall'OMS (marzo 2020) in base al quale i titolari di Proprietà Intellettuale / Brevetti </a:t>
            </a:r>
            <a:r>
              <a:rPr lang="it-IT" b="1" dirty="0"/>
              <a:t>condividono</a:t>
            </a:r>
            <a:r>
              <a:rPr lang="it-IT" dirty="0"/>
              <a:t> (temporaneamente e limitatamente al Covid-19) tale conoscenza. </a:t>
            </a:r>
          </a:p>
          <a:p>
            <a:r>
              <a:rPr lang="it-IT" b="1" dirty="0"/>
              <a:t>Risultato deludente: </a:t>
            </a:r>
            <a:r>
              <a:rPr lang="it-IT" dirty="0"/>
              <a:t>OMS non in grado di galvanizzare un numero sufficiente di paesi o di sollecitare la partecipazione del settore privato.</a:t>
            </a:r>
          </a:p>
        </p:txBody>
      </p:sp>
      <p:sp>
        <p:nvSpPr>
          <p:cNvPr id="4" name="Rettangolo 3"/>
          <p:cNvSpPr/>
          <p:nvPr/>
        </p:nvSpPr>
        <p:spPr>
          <a:xfrm>
            <a:off x="3892463" y="5992239"/>
            <a:ext cx="71565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https://phmovement.org/paper-covid19-vaccine-governance-sidelining-multilateralism/</a:t>
            </a:r>
            <a:r>
              <a:rPr lang="en-US" sz="1400" dirty="0"/>
              <a:t>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943" y="1638774"/>
            <a:ext cx="3809125" cy="2142633"/>
          </a:xfrm>
          <a:prstGeom prst="rect">
            <a:avLst/>
          </a:prstGeom>
        </p:spPr>
      </p:pic>
      <p:pic>
        <p:nvPicPr>
          <p:cNvPr id="3074" name="Picture 2" descr="WHO: World Health Organisation - Office of the Secretary-General's Envoy on  Youth">
            <a:extLst>
              <a:ext uri="{FF2B5EF4-FFF2-40B4-BE49-F238E27FC236}">
                <a16:creationId xmlns:a16="http://schemas.microsoft.com/office/drawing/2014/main" id="{6C513C0A-EF10-CAA6-8D9E-756F1C69C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38" y="535516"/>
            <a:ext cx="3354577" cy="108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38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D1E9373-00CC-504C-F667-B6B7CC0C5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420" y="1418562"/>
            <a:ext cx="8826913" cy="54812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BA0C331F-F0CB-725B-B1EC-DC841B8F77A1}"/>
              </a:ext>
            </a:extLst>
          </p:cNvPr>
          <p:cNvSpPr txBox="1">
            <a:spLocks/>
          </p:cNvSpPr>
          <p:nvPr/>
        </p:nvSpPr>
        <p:spPr>
          <a:xfrm>
            <a:off x="1265420" y="1644575"/>
            <a:ext cx="8222400" cy="47148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latin typeface="Cambria" panose="02040503050406030204" pitchFamily="18" charset="0"/>
              </a:rPr>
              <a:t>Access to </a:t>
            </a:r>
            <a:r>
              <a:rPr lang="en-US" sz="2800" b="1" dirty="0">
                <a:latin typeface="Cambria" panose="02040503050406030204" pitchFamily="18" charset="0"/>
              </a:rPr>
              <a:t>COVID-19 Tools (ACT) Accelerator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03FC939-190C-3676-CCCE-CC50FC0B0FCB}"/>
              </a:ext>
            </a:extLst>
          </p:cNvPr>
          <p:cNvSpPr txBox="1"/>
          <p:nvPr/>
        </p:nvSpPr>
        <p:spPr>
          <a:xfrm>
            <a:off x="6996486" y="5245355"/>
            <a:ext cx="3930094" cy="34996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HEALTH SYSTEMS CONNECTOR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A242774-880F-ACB6-D15B-8840C755E207}"/>
              </a:ext>
            </a:extLst>
          </p:cNvPr>
          <p:cNvSpPr txBox="1"/>
          <p:nvPr/>
        </p:nvSpPr>
        <p:spPr>
          <a:xfrm>
            <a:off x="1657350" y="571974"/>
            <a:ext cx="7443787" cy="10082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La </a:t>
            </a:r>
            <a:r>
              <a:rPr lang="en-GB" sz="32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contro-proposta</a:t>
            </a:r>
            <a:r>
              <a:rPr lang="en-GB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 del</a:t>
            </a:r>
          </a:p>
          <a:p>
            <a:pPr algn="ctr"/>
            <a:r>
              <a:rPr lang="en-GB" sz="3200" b="1" dirty="0">
                <a:solidFill>
                  <a:srgbClr val="FF0000"/>
                </a:solidFill>
                <a:latin typeface="Cambria" panose="02040503050406030204" pitchFamily="18" charset="0"/>
              </a:rPr>
              <a:t>World Economic Forum e Bill Gates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4D8934-E25C-C2F4-BD4A-7F8F779668AB}"/>
              </a:ext>
            </a:extLst>
          </p:cNvPr>
          <p:cNvSpPr txBox="1"/>
          <p:nvPr/>
        </p:nvSpPr>
        <p:spPr>
          <a:xfrm>
            <a:off x="8932685" y="3736097"/>
            <a:ext cx="3095847" cy="1380506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GAVI </a:t>
            </a:r>
            <a:r>
              <a:rPr lang="it-IT" dirty="0"/>
              <a:t>- Global Alliance for Vaccine </a:t>
            </a:r>
            <a:r>
              <a:rPr lang="it-IT" dirty="0" err="1"/>
              <a:t>Immunization</a:t>
            </a:r>
            <a:endParaRPr lang="it-IT" dirty="0"/>
          </a:p>
          <a:p>
            <a:r>
              <a:rPr lang="it-IT" b="1" dirty="0"/>
              <a:t>CEPI</a:t>
            </a:r>
            <a:r>
              <a:rPr lang="it-IT" dirty="0"/>
              <a:t> - </a:t>
            </a:r>
            <a:r>
              <a:rPr lang="it-IT" dirty="0" err="1"/>
              <a:t>Coalition</a:t>
            </a:r>
            <a:r>
              <a:rPr lang="it-IT" dirty="0"/>
              <a:t> for </a:t>
            </a:r>
            <a:r>
              <a:rPr lang="it-IT" dirty="0" err="1"/>
              <a:t>Epidemic</a:t>
            </a:r>
            <a:r>
              <a:rPr lang="it-IT" dirty="0"/>
              <a:t> </a:t>
            </a:r>
            <a:r>
              <a:rPr lang="it-IT" dirty="0" err="1"/>
              <a:t>Preparedness</a:t>
            </a:r>
            <a:r>
              <a:rPr lang="it-IT" dirty="0"/>
              <a:t> </a:t>
            </a:r>
            <a:r>
              <a:rPr lang="it-IT" dirty="0" err="1"/>
              <a:t>Innovations</a:t>
            </a:r>
            <a:endParaRPr lang="en-GB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838C44-FE59-15E6-BE12-D08EDAF89FA4}"/>
              </a:ext>
            </a:extLst>
          </p:cNvPr>
          <p:cNvSpPr txBox="1"/>
          <p:nvPr/>
        </p:nvSpPr>
        <p:spPr>
          <a:xfrm>
            <a:off x="8858569" y="2359032"/>
            <a:ext cx="1258501" cy="435821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 cap="flat">
            <a:solidFill>
              <a:schemeClr val="tx1">
                <a:lumMod val="50000"/>
                <a:lumOff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07524" rtl="0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COVAX</a:t>
            </a:r>
          </a:p>
        </p:txBody>
      </p:sp>
      <p:pic>
        <p:nvPicPr>
          <p:cNvPr id="2052" name="Picture 4" descr="World Economic Forum postponed due to Covid-19 - Central Banking">
            <a:extLst>
              <a:ext uri="{FF2B5EF4-FFF2-40B4-BE49-F238E27FC236}">
                <a16:creationId xmlns:a16="http://schemas.microsoft.com/office/drawing/2014/main" id="{09F3A853-0532-9CA8-90FE-C1ED1DCC0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138" y="577150"/>
            <a:ext cx="1614487" cy="99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956766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itolo 1"/>
          <p:cNvSpPr txBox="1">
            <a:spLocks noGrp="1"/>
          </p:cNvSpPr>
          <p:nvPr>
            <p:ph type="title"/>
          </p:nvPr>
        </p:nvSpPr>
        <p:spPr>
          <a:xfrm>
            <a:off x="1600098" y="526233"/>
            <a:ext cx="8229600" cy="81192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800" b="1"/>
            </a:pPr>
            <a:r>
              <a:rPr lang="it-IT" sz="3200">
                <a:solidFill>
                  <a:schemeClr val="accent2"/>
                </a:solidFill>
              </a:rPr>
              <a:t>Deroga al TRIPS*: una opportunità</a:t>
            </a:r>
            <a:endParaRPr lang="it-IT" sz="3200" i="1">
              <a:solidFill>
                <a:schemeClr val="accent2"/>
              </a:solidFill>
            </a:endParaRPr>
          </a:p>
        </p:txBody>
      </p:sp>
      <p:sp>
        <p:nvSpPr>
          <p:cNvPr id="372" name="Numero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7814954" y="6224329"/>
            <a:ext cx="262247" cy="26404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29</a:t>
            </a:fld>
            <a:endParaRPr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33B4FFC-C06E-E149-405C-008677D589F2}"/>
              </a:ext>
            </a:extLst>
          </p:cNvPr>
          <p:cNvSpPr txBox="1"/>
          <p:nvPr/>
        </p:nvSpPr>
        <p:spPr>
          <a:xfrm>
            <a:off x="5280456" y="4314900"/>
            <a:ext cx="6098058" cy="6076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b="1" i="1" dirty="0">
                <a:solidFill>
                  <a:schemeClr val="accent2"/>
                </a:solidFill>
              </a:rPr>
              <a:t>*</a:t>
            </a:r>
            <a:r>
              <a:rPr lang="it-IT" sz="1800" b="1" i="1" dirty="0">
                <a:solidFill>
                  <a:schemeClr val="accent2"/>
                </a:solidFill>
              </a:rPr>
              <a:t>Accordo di Libero Scambio sui Diritti di Proprietà Intellettuale (brevetti, copyrights, ecc.)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15D4678-932E-558D-5277-3EFC2F6E423E}"/>
              </a:ext>
            </a:extLst>
          </p:cNvPr>
          <p:cNvSpPr txBox="1"/>
          <p:nvPr/>
        </p:nvSpPr>
        <p:spPr>
          <a:xfrm>
            <a:off x="1453243" y="1667749"/>
            <a:ext cx="9078686" cy="23175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11043" indent="-311043">
              <a:lnSpc>
                <a:spcPct val="90000"/>
              </a:lnSpc>
              <a:spcBef>
                <a:spcPts val="600"/>
              </a:spcBef>
              <a:defRPr sz="2100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Proposta (ottobre 2020) di Sudafrica e India e sostenuta da oltre 100 paesi e organizzazioni umanitarie di </a:t>
            </a:r>
          </a:p>
          <a:p>
            <a:pPr marL="311043" indent="-311043">
              <a:lnSpc>
                <a:spcPct val="90000"/>
              </a:lnSpc>
              <a:spcBef>
                <a:spcPts val="600"/>
              </a:spcBef>
              <a:defRPr sz="2100"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liberare, temporaneamente, i paesi poveri dall’obbligo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di rispetto del regime di proprietà intellettuale del TRIPS legato a COVID-19, riconsegnando il controllo ai governi nazionali.</a:t>
            </a:r>
          </a:p>
          <a:p>
            <a:pPr marL="311043" indent="-311043">
              <a:lnSpc>
                <a:spcPct val="90000"/>
              </a:lnSpc>
              <a:spcBef>
                <a:spcPts val="600"/>
              </a:spcBef>
              <a:defRPr sz="2100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Finora 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nessuna risposta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chiara da parte dell'OMC e dei paesi ricchi.</a:t>
            </a:r>
            <a:endParaRPr lang="it-IT" sz="2400" dirty="0">
              <a:solidFill>
                <a:srgbClr val="0C030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557" y="336094"/>
            <a:ext cx="2043628" cy="1856141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Numero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7899913" y="6224329"/>
            <a:ext cx="177289" cy="26404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F817F5C-F742-D153-DA08-3B7BE5A9DF60}"/>
              </a:ext>
            </a:extLst>
          </p:cNvPr>
          <p:cNvSpPr txBox="1"/>
          <p:nvPr/>
        </p:nvSpPr>
        <p:spPr>
          <a:xfrm>
            <a:off x="1491175" y="2087534"/>
            <a:ext cx="8426548" cy="2804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buSzTx/>
              <a:buNone/>
              <a:defRPr sz="2000">
                <a:latin typeface="Chalkboard"/>
                <a:ea typeface="Chalkboard"/>
                <a:cs typeface="Chalkboard"/>
                <a:sym typeface="Chalkboard"/>
              </a:defRPr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La salute è politica perché ...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latin typeface="Chalkboard"/>
                <a:ea typeface="Chalkboard"/>
                <a:cs typeface="Chalkboard"/>
                <a:sym typeface="Chalkboard"/>
              </a:defRPr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Dovrebbe essere inteso come un 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diritto umano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latin typeface="Chalkboard"/>
                <a:ea typeface="Chalkboard"/>
                <a:cs typeface="Chalkboard"/>
                <a:sym typeface="Chalkboard"/>
              </a:defRPr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Alcuni gruppi sociali ne hanno di più e 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altri di meno.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latin typeface="Chalkboard"/>
                <a:ea typeface="Chalkboard"/>
                <a:cs typeface="Chalkboard"/>
                <a:sym typeface="Chalkboard"/>
              </a:defRPr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I suoi determinanti sociali sono 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suscettibili di interventi politici.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latin typeface="Chalkboard"/>
                <a:ea typeface="Chalkboard"/>
                <a:cs typeface="Chalkboard"/>
                <a:sym typeface="Chalkboard"/>
              </a:defRPr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Il modo in cui le 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disuguaglianze in salute</a:t>
            </a:r>
            <a:r>
              <a:rPr lang="it-IT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vengono affrontate dalla società è 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profondamente politico.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0734300-5E89-90E2-B28C-60A070270E6F}"/>
              </a:ext>
            </a:extLst>
          </p:cNvPr>
          <p:cNvSpPr txBox="1"/>
          <p:nvPr/>
        </p:nvSpPr>
        <p:spPr>
          <a:xfrm>
            <a:off x="2025748" y="871068"/>
            <a:ext cx="5874165" cy="8365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it-IT" sz="3200" b="1" dirty="0">
                <a:latin typeface="Calibri" panose="020F0502020204030204" pitchFamily="34" charset="0"/>
                <a:cs typeface="Calibri" panose="020F0502020204030204" pitchFamily="34" charset="0"/>
              </a:rPr>
              <a:t>La natura politica della salute</a:t>
            </a:r>
            <a:b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Bambra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et al. 2005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3A9F98-4F1B-5E23-2DD3-690BF6A4B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474" y="514350"/>
            <a:ext cx="6286501" cy="1757790"/>
          </a:xfrm>
        </p:spPr>
        <p:txBody>
          <a:bodyPr>
            <a:noAutofit/>
          </a:bodyPr>
          <a:lstStyle/>
          <a:p>
            <a:r>
              <a:rPr lang="it-IT" sz="2400" b="1" i="1" dirty="0">
                <a:solidFill>
                  <a:schemeClr val="accent6">
                    <a:lumMod val="50000"/>
                  </a:schemeClr>
                </a:solidFill>
              </a:rPr>
              <a:t>«La crisi del Covid-19, e le perturbazioni politiche, economiche e sociali che ha causato, stanno cambiando radicalmente </a:t>
            </a:r>
            <a:r>
              <a:rPr lang="it-IT" sz="2400" b="1" i="1" u="sng" dirty="0">
                <a:solidFill>
                  <a:schemeClr val="accent6">
                    <a:lumMod val="50000"/>
                  </a:schemeClr>
                </a:solidFill>
              </a:rPr>
              <a:t>il contesto tradizionale del processo decisionale</a:t>
            </a:r>
            <a:r>
              <a:rPr lang="it-IT" sz="2400" b="1" i="1" dirty="0">
                <a:solidFill>
                  <a:schemeClr val="accent6">
                    <a:lumMod val="50000"/>
                  </a:schemeClr>
                </a:solidFill>
              </a:rPr>
              <a:t>» </a:t>
            </a:r>
            <a:br>
              <a:rPr lang="it-IT" sz="24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(Forum Economico Mondiale 2020)</a:t>
            </a:r>
            <a:endParaRPr lang="en-GB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71CCB8E-ED8D-4913-8189-83F90ED00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2790" y="2707783"/>
            <a:ext cx="9366422" cy="258994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dirty="0"/>
              <a:t>Le </a:t>
            </a:r>
            <a:r>
              <a:rPr lang="it-IT" b="1" dirty="0"/>
              <a:t>Multinazionali, non gli Stati</a:t>
            </a:r>
            <a:r>
              <a:rPr lang="it-IT" dirty="0"/>
              <a:t>, devono posizionarsi al centro del sistema di governo globale.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 dirty="0"/>
              <a:t>Ora sono le </a:t>
            </a:r>
            <a:r>
              <a:rPr lang="it-IT" b="1" dirty="0"/>
              <a:t>aziende</a:t>
            </a:r>
            <a:r>
              <a:rPr lang="it-IT" dirty="0"/>
              <a:t> a stabilire l'agenda e rivendicare il processo decisionale con gli stati su aree chiave della politica globale.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2080B05-BB5F-72D8-7A6E-D55B81A19DEE}"/>
              </a:ext>
            </a:extLst>
          </p:cNvPr>
          <p:cNvSpPr txBox="1"/>
          <p:nvPr/>
        </p:nvSpPr>
        <p:spPr>
          <a:xfrm>
            <a:off x="5610825" y="4604270"/>
            <a:ext cx="3768811" cy="6934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06145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400" dirty="0">
                <a:hlinkClick r:id="rId2"/>
              </a:rPr>
              <a:t>https://www.bloomsburycollections.com/book/global-health-watch-6-in-the-shadow-of-the-pandemic/introduction</a:t>
            </a:r>
            <a:r>
              <a:rPr lang="it-IT" sz="1400" dirty="0"/>
              <a:t> </a:t>
            </a:r>
          </a:p>
        </p:txBody>
      </p:sp>
      <p:pic>
        <p:nvPicPr>
          <p:cNvPr id="1026" name="Picture 2" descr="The World Economic Forum">
            <a:extLst>
              <a:ext uri="{FF2B5EF4-FFF2-40B4-BE49-F238E27FC236}">
                <a16:creationId xmlns:a16="http://schemas.microsoft.com/office/drawing/2014/main" id="{D57E6053-8CFA-F146-2E83-E7405A0B0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062" y="454610"/>
            <a:ext cx="2799149" cy="185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2741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15090" y="1590136"/>
            <a:ext cx="9515226" cy="826494"/>
          </a:xfrm>
        </p:spPr>
        <p:txBody>
          <a:bodyPr>
            <a:noAutofit/>
          </a:bodyPr>
          <a:lstStyle/>
          <a:p>
            <a:pPr algn="ctr"/>
            <a:r>
              <a:rPr lang="it-IT" sz="3200" b="1">
                <a:solidFill>
                  <a:srgbClr val="000000"/>
                </a:solidFill>
              </a:rPr>
              <a:t>Multi-lateralismo   vs   Multi-stakeholderismo </a:t>
            </a:r>
            <a:endParaRPr lang="it-IT" sz="3200" b="1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47056" y="2418493"/>
            <a:ext cx="10564587" cy="423054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dirty="0"/>
              <a:t>La pandemia illustra come i </a:t>
            </a:r>
            <a:r>
              <a:rPr lang="it-IT" b="1" dirty="0"/>
              <a:t>partner privati nella salute globale </a:t>
            </a:r>
            <a:r>
              <a:rPr lang="it-IT" dirty="0"/>
              <a:t>abbiano occupato sempre maggiore spazio e potere.</a:t>
            </a:r>
            <a:endParaRPr lang="en-GB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dirty="0"/>
              <a:t>Il </a:t>
            </a:r>
            <a:r>
              <a:rPr lang="it-IT" b="1" dirty="0"/>
              <a:t>processo decisionale </a:t>
            </a:r>
            <a:r>
              <a:rPr lang="it-IT" dirty="0"/>
              <a:t>si è spostato da una piattaforma intergovernativa (vale a dire il multilateralismo) a un </a:t>
            </a:r>
            <a:r>
              <a:rPr lang="it-IT" b="1" dirty="0"/>
              <a:t>piccolo gruppo di donatori autoproclamati </a:t>
            </a:r>
            <a:r>
              <a:rPr lang="it-IT" dirty="0"/>
              <a:t>(paesi donatori ricchi, partenariati pubblico-privato, filantropie, ovvero </a:t>
            </a:r>
            <a:r>
              <a:rPr lang="it-IT" b="1" dirty="0"/>
              <a:t>multi-stakeholder</a:t>
            </a:r>
            <a:r>
              <a:rPr lang="it-IT" dirty="0"/>
              <a:t>).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dirty="0"/>
              <a:t>Il </a:t>
            </a:r>
            <a:r>
              <a:rPr lang="it-IT" b="1" dirty="0"/>
              <a:t>multilateralismo</a:t>
            </a:r>
            <a:r>
              <a:rPr lang="it-IT" dirty="0"/>
              <a:t> (cioè il processo decisionale democratico) immolato sull'altare del </a:t>
            </a:r>
            <a:r>
              <a:rPr lang="it-IT" b="1" dirty="0"/>
              <a:t>multi-</a:t>
            </a:r>
            <a:r>
              <a:rPr lang="it-IT" b="1" dirty="0" err="1"/>
              <a:t>stakeholderismo</a:t>
            </a:r>
            <a:r>
              <a:rPr lang="it-IT" dirty="0"/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dirty="0"/>
              <a:t>Il multi-</a:t>
            </a:r>
            <a:r>
              <a:rPr lang="it-IT" dirty="0" err="1"/>
              <a:t>stakeholderismo</a:t>
            </a:r>
            <a:r>
              <a:rPr lang="it-IT" dirty="0"/>
              <a:t> accresce </a:t>
            </a:r>
            <a:r>
              <a:rPr lang="it-IT" b="1" dirty="0"/>
              <a:t>le differenze di potere </a:t>
            </a:r>
            <a:r>
              <a:rPr lang="it-IT" dirty="0"/>
              <a:t>esistenti, sia </a:t>
            </a:r>
            <a:r>
              <a:rPr lang="it-IT" b="1" dirty="0"/>
              <a:t>tra attori commerciali, società civile e stati con meno risorse</a:t>
            </a:r>
            <a:r>
              <a:rPr lang="it-IT" dirty="0"/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309" y="208966"/>
            <a:ext cx="2503597" cy="146968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650" y="208966"/>
            <a:ext cx="2208549" cy="146968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4DD3AF6-5790-5970-F27C-90E0D4FF4E2E}"/>
              </a:ext>
            </a:extLst>
          </p:cNvPr>
          <p:cNvSpPr txBox="1"/>
          <p:nvPr/>
        </p:nvSpPr>
        <p:spPr>
          <a:xfrm>
            <a:off x="4440756" y="543492"/>
            <a:ext cx="3188044" cy="9510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LA CRISI DELLA GOVERNANCE DELLA SALUTE GLOBALE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2647D55-9BEA-AA25-DDD8-D18CB86AC059}"/>
              </a:ext>
            </a:extLst>
          </p:cNvPr>
          <p:cNvSpPr txBox="1"/>
          <p:nvPr/>
        </p:nvSpPr>
        <p:spPr>
          <a:xfrm>
            <a:off x="8226650" y="6356325"/>
            <a:ext cx="3586410" cy="2927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sz="1400" dirty="0">
                <a:hlinkClick r:id="rId4"/>
              </a:rPr>
              <a:t>https://doi.org/10.1186/s12992-019-0516-4</a:t>
            </a:r>
            <a:r>
              <a:rPr lang="it-IT" sz="1400" dirty="0"/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68687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itle 1"/>
          <p:cNvSpPr txBox="1">
            <a:spLocks noGrp="1"/>
          </p:cNvSpPr>
          <p:nvPr>
            <p:ph type="title"/>
          </p:nvPr>
        </p:nvSpPr>
        <p:spPr>
          <a:xfrm>
            <a:off x="2087630" y="369628"/>
            <a:ext cx="6743570" cy="34605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dirty="0" err="1"/>
              <a:t>Letture</a:t>
            </a:r>
            <a:r>
              <a:rPr dirty="0"/>
              <a:t> </a:t>
            </a:r>
            <a:r>
              <a:rPr dirty="0" err="1"/>
              <a:t>consigliate</a:t>
            </a:r>
            <a:endParaRPr dirty="0"/>
          </a:p>
        </p:txBody>
      </p:sp>
      <p:sp>
        <p:nvSpPr>
          <p:cNvPr id="388" name="Content Placeholder 8"/>
          <p:cNvSpPr txBox="1">
            <a:spLocks noGrp="1"/>
          </p:cNvSpPr>
          <p:nvPr>
            <p:ph type="body" idx="1"/>
          </p:nvPr>
        </p:nvSpPr>
        <p:spPr>
          <a:xfrm>
            <a:off x="644769" y="1064427"/>
            <a:ext cx="10902461" cy="49495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95490" indent="-295490" defTabSz="38714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15">
                <a:latin typeface="+mj-lt"/>
                <a:ea typeface="+mj-ea"/>
                <a:cs typeface="+mj-cs"/>
                <a:sym typeface="Times New Roman"/>
              </a:defRPr>
            </a:pPr>
            <a:r>
              <a:rPr sz="1600" dirty="0">
                <a:solidFill>
                  <a:schemeClr val="tx1"/>
                </a:solidFill>
                <a:latin typeface="+mj-lt"/>
              </a:rPr>
              <a:t>Bambra, C., Fox, D., &amp; Scott-Samuel, A. (2005). Towards a politics of health. Health promotion international, 20(2), 187-193.</a:t>
            </a:r>
          </a:p>
          <a:p>
            <a:pPr marL="295490" indent="-295490" defTabSz="38714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15">
                <a:latin typeface="+mj-lt"/>
                <a:ea typeface="+mj-ea"/>
                <a:cs typeface="+mj-cs"/>
                <a:sym typeface="Times New Roman"/>
              </a:defRPr>
            </a:pPr>
            <a:r>
              <a:rPr sz="1600" dirty="0" err="1">
                <a:solidFill>
                  <a:schemeClr val="tx1"/>
                </a:solidFill>
                <a:latin typeface="+mj-lt"/>
              </a:rPr>
              <a:t>Bodini</a:t>
            </a:r>
            <a:r>
              <a:rPr sz="1600" dirty="0">
                <a:solidFill>
                  <a:schemeClr val="tx1"/>
                </a:solidFill>
                <a:latin typeface="+mj-lt"/>
              </a:rPr>
              <a:t> C. &amp; </a:t>
            </a:r>
            <a:r>
              <a:rPr sz="1600" dirty="0" err="1">
                <a:solidFill>
                  <a:schemeClr val="tx1"/>
                </a:solidFill>
                <a:latin typeface="+mj-lt"/>
              </a:rPr>
              <a:t>Stefanini</a:t>
            </a:r>
            <a:r>
              <a:rPr sz="1600" dirty="0">
                <a:solidFill>
                  <a:schemeClr val="tx1"/>
                </a:solidFill>
                <a:latin typeface="+mj-lt"/>
              </a:rPr>
              <a:t> A. (2014) Salute </a:t>
            </a:r>
            <a:r>
              <a:rPr sz="1600" dirty="0" err="1">
                <a:solidFill>
                  <a:schemeClr val="tx1"/>
                </a:solidFill>
                <a:latin typeface="+mj-lt"/>
              </a:rPr>
              <a:t>globale</a:t>
            </a:r>
            <a:r>
              <a:rPr sz="1600" dirty="0">
                <a:solidFill>
                  <a:schemeClr val="tx1"/>
                </a:solidFill>
                <a:latin typeface="+mj-lt"/>
              </a:rPr>
              <a:t>: </a:t>
            </a:r>
            <a:r>
              <a:rPr sz="1600" dirty="0" err="1">
                <a:solidFill>
                  <a:schemeClr val="tx1"/>
                </a:solidFill>
                <a:latin typeface="+mj-lt"/>
              </a:rPr>
              <a:t>storia</a:t>
            </a:r>
            <a:r>
              <a:rPr sz="1600" dirty="0">
                <a:solidFill>
                  <a:schemeClr val="tx1"/>
                </a:solidFill>
                <a:latin typeface="+mj-lt"/>
              </a:rPr>
              <a:t> macro e micro di un “nuovo” </a:t>
            </a:r>
            <a:r>
              <a:rPr sz="1600" dirty="0" err="1">
                <a:solidFill>
                  <a:schemeClr val="tx1"/>
                </a:solidFill>
                <a:latin typeface="+mj-lt"/>
              </a:rPr>
              <a:t>approccio</a:t>
            </a:r>
            <a:r>
              <a:rPr sz="1600" dirty="0">
                <a:solidFill>
                  <a:schemeClr val="tx1"/>
                </a:solidFill>
                <a:latin typeface="+mj-lt"/>
              </a:rPr>
              <a:t>. Salute e </a:t>
            </a:r>
            <a:r>
              <a:rPr sz="1600" dirty="0" err="1">
                <a:solidFill>
                  <a:schemeClr val="tx1"/>
                </a:solidFill>
                <a:latin typeface="+mj-lt"/>
              </a:rPr>
              <a:t>Territorio</a:t>
            </a:r>
            <a:r>
              <a:rPr sz="1600" dirty="0">
                <a:solidFill>
                  <a:schemeClr val="tx1"/>
                </a:solidFill>
                <a:latin typeface="+mj-lt"/>
              </a:rPr>
              <a:t> xxxv:340-5 </a:t>
            </a:r>
            <a:r>
              <a:rPr sz="1600" u="sng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http://www.formas.toscana.it/rivistadellasalute/fileadmin/files/fascicoli/2014/202/03_Bodini-Stefanini.pdf</a:t>
            </a:r>
          </a:p>
          <a:p>
            <a:pPr marL="295490" indent="-295490" defTabSz="38714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15">
                <a:latin typeface="+mj-lt"/>
                <a:ea typeface="+mj-ea"/>
                <a:cs typeface="+mj-cs"/>
                <a:sym typeface="Times New Roman"/>
              </a:defRPr>
            </a:pPr>
            <a:r>
              <a:rPr sz="1600" dirty="0" err="1">
                <a:solidFill>
                  <a:schemeClr val="tx1"/>
                </a:solidFill>
                <a:latin typeface="+mj-lt"/>
              </a:rPr>
              <a:t>Cattaneo</a:t>
            </a:r>
            <a:r>
              <a:rPr sz="1600" dirty="0">
                <a:solidFill>
                  <a:schemeClr val="tx1"/>
                </a:solidFill>
                <a:latin typeface="+mj-lt"/>
              </a:rPr>
              <a:t> A. </a:t>
            </a:r>
            <a:r>
              <a:rPr sz="1600" u="sng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https://www.saluteinternazionale.info/2009/01/la-globalizzazione-come-determinante-di-salute/</a:t>
            </a:r>
          </a:p>
          <a:p>
            <a:pPr marL="295490" indent="-295490" defTabSz="38714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15">
                <a:latin typeface="+mj-lt"/>
                <a:ea typeface="+mj-ea"/>
                <a:cs typeface="+mj-cs"/>
                <a:sym typeface="Times New Roman"/>
              </a:defRPr>
            </a:pPr>
            <a:r>
              <a:rPr sz="1600" dirty="0">
                <a:solidFill>
                  <a:schemeClr val="tx1"/>
                </a:solidFill>
                <a:latin typeface="+mj-lt"/>
              </a:rPr>
              <a:t>COVID-19 Is Smoke and Mirrors—What Matters Is International Law </a:t>
            </a:r>
            <a:r>
              <a:rPr sz="1600" u="sng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https://www.thinkglobalhealth.org/article/covid-19-smoke-and-mirrors-what-matters-international-law</a:t>
            </a:r>
            <a:r>
              <a:rPr sz="16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295490" indent="-295490" defTabSz="38714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15">
                <a:latin typeface="+mj-lt"/>
                <a:ea typeface="+mj-ea"/>
                <a:cs typeface="+mj-cs"/>
                <a:sym typeface="Times New Roman"/>
              </a:defRPr>
            </a:pPr>
            <a:r>
              <a:rPr sz="1600" dirty="0" err="1">
                <a:solidFill>
                  <a:schemeClr val="tx1"/>
                </a:solidFill>
                <a:latin typeface="+mj-lt"/>
              </a:rPr>
              <a:t>Dentico</a:t>
            </a:r>
            <a:r>
              <a:rPr sz="1600" dirty="0">
                <a:solidFill>
                  <a:schemeClr val="tx1"/>
                </a:solidFill>
                <a:latin typeface="+mj-lt"/>
              </a:rPr>
              <a:t>, C. </a:t>
            </a:r>
            <a:r>
              <a:rPr sz="1600" dirty="0" err="1">
                <a:solidFill>
                  <a:schemeClr val="tx1"/>
                </a:solidFill>
                <a:latin typeface="+mj-lt"/>
              </a:rPr>
              <a:t>Ricchi</a:t>
            </a:r>
            <a:r>
              <a:rPr sz="1600" dirty="0">
                <a:solidFill>
                  <a:schemeClr val="tx1"/>
                </a:solidFill>
                <a:latin typeface="+mj-lt"/>
              </a:rPr>
              <a:t> e </a:t>
            </a:r>
            <a:r>
              <a:rPr sz="1600" dirty="0" err="1">
                <a:solidFill>
                  <a:schemeClr val="tx1"/>
                </a:solidFill>
                <a:latin typeface="+mj-lt"/>
              </a:rPr>
              <a:t>buoni</a:t>
            </a:r>
            <a:r>
              <a:rPr sz="1600" dirty="0">
                <a:solidFill>
                  <a:schemeClr val="tx1"/>
                </a:solidFill>
                <a:latin typeface="+mj-lt"/>
              </a:rPr>
              <a:t>. Le </a:t>
            </a:r>
            <a:r>
              <a:rPr sz="1600" dirty="0" err="1">
                <a:solidFill>
                  <a:schemeClr val="tx1"/>
                </a:solidFill>
                <a:latin typeface="+mj-lt"/>
              </a:rPr>
              <a:t>trame</a:t>
            </a:r>
            <a:r>
              <a:rPr sz="1600" dirty="0">
                <a:solidFill>
                  <a:schemeClr val="tx1"/>
                </a:solidFill>
                <a:latin typeface="+mj-lt"/>
              </a:rPr>
              <a:t> </a:t>
            </a:r>
            <a:r>
              <a:rPr sz="1600" dirty="0" err="1">
                <a:solidFill>
                  <a:schemeClr val="tx1"/>
                </a:solidFill>
                <a:latin typeface="+mj-lt"/>
              </a:rPr>
              <a:t>oscure</a:t>
            </a:r>
            <a:r>
              <a:rPr sz="1600" dirty="0">
                <a:solidFill>
                  <a:schemeClr val="tx1"/>
                </a:solidFill>
                <a:latin typeface="+mj-lt"/>
              </a:rPr>
              <a:t> del </a:t>
            </a:r>
            <a:r>
              <a:rPr sz="1600" dirty="0" err="1">
                <a:solidFill>
                  <a:schemeClr val="tx1"/>
                </a:solidFill>
                <a:latin typeface="+mj-lt"/>
              </a:rPr>
              <a:t>filantrocapitalismo</a:t>
            </a:r>
            <a:r>
              <a:rPr sz="1600" dirty="0">
                <a:solidFill>
                  <a:schemeClr val="tx1"/>
                </a:solidFill>
                <a:latin typeface="+mj-lt"/>
              </a:rPr>
              <a:t>. EMI, 2020. </a:t>
            </a:r>
          </a:p>
          <a:p>
            <a:pPr marL="295490" indent="-295490" defTabSz="38714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15">
                <a:latin typeface="+mj-lt"/>
                <a:ea typeface="+mj-ea"/>
                <a:cs typeface="+mj-cs"/>
                <a:sym typeface="Times New Roman"/>
              </a:defRPr>
            </a:pPr>
            <a:r>
              <a:rPr sz="1600" dirty="0">
                <a:solidFill>
                  <a:schemeClr val="tx1"/>
                </a:solidFill>
                <a:latin typeface="+mj-lt"/>
              </a:rPr>
              <a:t>Global health governance: a conceptual review / Richard Dodgson, Kelley Lee, Nick Drager. World Health Organization. Dept. of Health and Development.  </a:t>
            </a:r>
            <a:r>
              <a:rPr sz="1600" u="sng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http://cgch.lshtm.ac.uk/globalhealthgovernance.pdf</a:t>
            </a:r>
            <a:r>
              <a:rPr sz="16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295490" indent="-295490" defTabSz="38714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15">
                <a:latin typeface="+mj-lt"/>
                <a:ea typeface="+mj-ea"/>
                <a:cs typeface="+mj-cs"/>
                <a:sym typeface="Times New Roman"/>
              </a:defRPr>
            </a:pPr>
            <a:r>
              <a:rPr sz="1600" dirty="0" err="1">
                <a:solidFill>
                  <a:schemeClr val="tx1"/>
                </a:solidFill>
                <a:latin typeface="+mj-lt"/>
              </a:rPr>
              <a:t>Labonté</a:t>
            </a:r>
            <a:r>
              <a:rPr sz="1600" dirty="0">
                <a:solidFill>
                  <a:schemeClr val="tx1"/>
                </a:solidFill>
                <a:latin typeface="+mj-lt"/>
              </a:rPr>
              <a:t> R. </a:t>
            </a:r>
            <a:r>
              <a:rPr sz="1600" u="sng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https://www.ncbi.nlm.nih.gov/pmc/articles/PMC7152238/pdf/main.pdf</a:t>
            </a:r>
            <a:r>
              <a:rPr sz="16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295490" indent="-295490" defTabSz="38714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15">
                <a:latin typeface="+mj-lt"/>
                <a:ea typeface="+mj-ea"/>
                <a:cs typeface="+mj-cs"/>
                <a:sym typeface="Times New Roman"/>
              </a:defRPr>
            </a:pPr>
            <a:r>
              <a:rPr sz="1600" dirty="0">
                <a:solidFill>
                  <a:schemeClr val="tx1"/>
                </a:solidFill>
                <a:latin typeface="+mj-lt"/>
              </a:rPr>
              <a:t>Offline: Bill Gates and the fate of WHO  </a:t>
            </a:r>
            <a:r>
              <a:rPr sz="1600" u="sng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https://www.thelancet.com/journals/lancet/article/PIIS0140-6736(22)00874-1/fulltext</a:t>
            </a:r>
            <a:r>
              <a:rPr sz="16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295490" indent="-295490" defTabSz="38714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15">
                <a:latin typeface="+mj-lt"/>
                <a:ea typeface="+mj-ea"/>
                <a:cs typeface="+mj-cs"/>
                <a:sym typeface="Times New Roman"/>
              </a:defRPr>
            </a:pPr>
            <a:r>
              <a:rPr sz="1600" dirty="0">
                <a:solidFill>
                  <a:schemeClr val="tx1"/>
                </a:solidFill>
                <a:latin typeface="+mj-lt"/>
              </a:rPr>
              <a:t>PHM Policy Brief on proposed TRIPS waiver.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sz="1600" u="sng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+mj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https://phmovement.org/policy-brief-on-proposed-trips-waiver/</a:t>
            </a:r>
            <a:r>
              <a:rPr sz="16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295490" indent="-295490" defTabSz="387147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15">
                <a:latin typeface="+mj-lt"/>
                <a:ea typeface="+mj-ea"/>
                <a:cs typeface="+mj-cs"/>
                <a:sym typeface="Times New Roman"/>
              </a:defRPr>
            </a:pPr>
            <a:r>
              <a:rPr sz="1600" dirty="0" err="1">
                <a:solidFill>
                  <a:schemeClr val="tx1"/>
                </a:solidFill>
                <a:latin typeface="+mj-lt"/>
              </a:rPr>
              <a:t>Stuckler</a:t>
            </a:r>
            <a:r>
              <a:rPr sz="1600" dirty="0">
                <a:solidFill>
                  <a:schemeClr val="tx1"/>
                </a:solidFill>
                <a:latin typeface="+mj-lt"/>
              </a:rPr>
              <a:t> D, </a:t>
            </a:r>
            <a:r>
              <a:rPr sz="1600" dirty="0" err="1">
                <a:solidFill>
                  <a:schemeClr val="tx1"/>
                </a:solidFill>
                <a:latin typeface="+mj-lt"/>
              </a:rPr>
              <a:t>Basu</a:t>
            </a:r>
            <a:r>
              <a:rPr sz="1600" dirty="0">
                <a:solidFill>
                  <a:schemeClr val="tx1"/>
                </a:solidFill>
                <a:latin typeface="+mj-lt"/>
              </a:rPr>
              <a:t> S, </a:t>
            </a:r>
            <a:r>
              <a:rPr sz="1600" dirty="0" err="1">
                <a:solidFill>
                  <a:schemeClr val="tx1"/>
                </a:solidFill>
                <a:latin typeface="+mj-lt"/>
              </a:rPr>
              <a:t>Mckee</a:t>
            </a:r>
            <a:r>
              <a:rPr sz="1600" dirty="0">
                <a:solidFill>
                  <a:schemeClr val="tx1"/>
                </a:solidFill>
                <a:latin typeface="+mj-lt"/>
              </a:rPr>
              <a:t> M. Global Health Philanthropy and Institutional Relationships: How Should Conflict of Interest Be Addressed? </a:t>
            </a:r>
            <a:r>
              <a:rPr sz="1600" dirty="0" err="1">
                <a:solidFill>
                  <a:schemeClr val="tx1"/>
                </a:solidFill>
                <a:latin typeface="+mj-lt"/>
              </a:rPr>
              <a:t>Plos</a:t>
            </a:r>
            <a:r>
              <a:rPr sz="1600" dirty="0">
                <a:solidFill>
                  <a:schemeClr val="tx1"/>
                </a:solidFill>
                <a:latin typeface="+mj-lt"/>
              </a:rPr>
              <a:t> Medicines 2011. </a:t>
            </a:r>
            <a:r>
              <a:rPr sz="1600" u="sng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+mj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https://doi.org/10.1371/journal.pmed.1001020</a:t>
            </a:r>
            <a:r>
              <a:rPr sz="1600" dirty="0">
                <a:solidFill>
                  <a:schemeClr val="tx1"/>
                </a:solidFill>
                <a:latin typeface="+mj-lt"/>
              </a:rPr>
              <a:t>  </a:t>
            </a:r>
            <a:endParaRPr lang="it-IT" sz="16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GHW6-D5 | The World Economic Forum’s great reset: corporate ambitions and the future of multilateralism in and beyond global health. https://</a:t>
            </a:r>
            <a:r>
              <a:rPr lang="en-US" sz="1600" kern="100" dirty="0" err="1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phmovement.org</a:t>
            </a:r>
            <a:r>
              <a:rPr lang="en-US" sz="1600" kern="100" dirty="0">
                <a:solidFill>
                  <a:schemeClr val="tx1"/>
                </a:solidFill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/wp-content/uploads/2023/03/GHW6-chapter-D5.pdf</a:t>
            </a:r>
            <a:endParaRPr lang="it-IT" sz="1600" kern="100" dirty="0">
              <a:solidFill>
                <a:schemeClr val="tx1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9" name="Numero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7814954" y="6224329"/>
            <a:ext cx="262247" cy="26404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32</a:t>
            </a:fld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98852"/>
            <a:ext cx="9144000" cy="6634717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CasellaDiTesto 1"/>
          <p:cNvSpPr txBox="1"/>
          <p:nvPr/>
        </p:nvSpPr>
        <p:spPr>
          <a:xfrm>
            <a:off x="3431701" y="106475"/>
            <a:ext cx="5544622" cy="384753"/>
          </a:xfrm>
          <a:prstGeom prst="rect">
            <a:avLst/>
          </a:prstGeom>
          <a:solidFill>
            <a:srgbClr val="FFFFFF"/>
          </a:solidFill>
          <a:ln>
            <a:solidFill>
              <a:srgbClr val="3366FF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Come depoliticizzare la disuguaglianza</a:t>
            </a:r>
          </a:p>
        </p:txBody>
      </p:sp>
      <p:sp>
        <p:nvSpPr>
          <p:cNvPr id="143" name="TextBox 4"/>
          <p:cNvSpPr txBox="1"/>
          <p:nvPr/>
        </p:nvSpPr>
        <p:spPr>
          <a:xfrm>
            <a:off x="10668000" y="6075156"/>
            <a:ext cx="1131758" cy="298345"/>
          </a:xfrm>
          <a:prstGeom prst="rect">
            <a:avLst/>
          </a:prstGeom>
          <a:ln>
            <a:solidFill>
              <a:srgbClr val="629DD1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Krieger 2008</a:t>
            </a:r>
          </a:p>
        </p:txBody>
      </p:sp>
      <p:sp>
        <p:nvSpPr>
          <p:cNvPr id="144" name="Numero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7899913" y="6224329"/>
            <a:ext cx="177289" cy="26404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"/>
          <p:cNvSpPr txBox="1">
            <a:spLocks noGrp="1"/>
          </p:cNvSpPr>
          <p:nvPr>
            <p:ph type="title"/>
          </p:nvPr>
        </p:nvSpPr>
        <p:spPr>
          <a:xfrm>
            <a:off x="2731305" y="842308"/>
            <a:ext cx="6026486" cy="836592"/>
          </a:xfrm>
          <a:prstGeom prst="rect">
            <a:avLst/>
          </a:prstGeom>
          <a:solidFill>
            <a:srgbClr val="FFFFFF"/>
          </a:solidFill>
        </p:spPr>
        <p:txBody>
          <a:bodyPr>
            <a:noAutofit/>
          </a:bodyPr>
          <a:lstStyle/>
          <a:p>
            <a:pPr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3200" dirty="0"/>
              <a:t>La Salute viene </a:t>
            </a:r>
            <a:r>
              <a:rPr lang="it-IT" sz="3200" b="1" dirty="0"/>
              <a:t>de-politicizzata </a:t>
            </a:r>
            <a:r>
              <a:rPr lang="it-IT" sz="3200" dirty="0"/>
              <a:t>quando… </a:t>
            </a:r>
          </a:p>
        </p:txBody>
      </p:sp>
      <p:sp>
        <p:nvSpPr>
          <p:cNvPr id="150" name="Numero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7899913" y="6224329"/>
            <a:ext cx="177289" cy="26404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9C67AB7-A95D-15F7-AE7E-D6CE6325FBE0}"/>
              </a:ext>
            </a:extLst>
          </p:cNvPr>
          <p:cNvSpPr txBox="1"/>
          <p:nvPr/>
        </p:nvSpPr>
        <p:spPr>
          <a:xfrm>
            <a:off x="1659988" y="2047523"/>
            <a:ext cx="8595360" cy="22467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>
                <a:latin typeface="Chalkboard"/>
                <a:ea typeface="Chalkboard"/>
                <a:cs typeface="Chalkboard"/>
                <a:sym typeface="Chalkboard"/>
              </a:defRPr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È intesa soltanto semplicemente come 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cure mediche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>
                <a:latin typeface="Chalkboard"/>
                <a:ea typeface="Chalkboard"/>
                <a:cs typeface="Chalkboard"/>
                <a:sym typeface="Chalkboard"/>
              </a:defRPr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È definita in termini </a:t>
            </a:r>
            <a:r>
              <a:rPr lang="it-IT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bio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-medici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(come assenza di malattia)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economici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(come merce o strumento di crescita economica)</a:t>
            </a:r>
            <a:endParaRPr lang="it-I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>
                <a:latin typeface="Chalkboard"/>
                <a:ea typeface="Chalkboard"/>
                <a:cs typeface="Chalkboard"/>
                <a:sym typeface="Chalkboard"/>
              </a:defRPr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È intesa come responsabilità esclusiva del singolo 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individuo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(«Stile di vita»)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1"/>
          <p:cNvSpPr txBox="1">
            <a:spLocks noGrp="1"/>
          </p:cNvSpPr>
          <p:nvPr>
            <p:ph type="title"/>
          </p:nvPr>
        </p:nvSpPr>
        <p:spPr>
          <a:xfrm>
            <a:off x="2237931" y="651040"/>
            <a:ext cx="4667501" cy="1111797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rgbClr val="FF0000"/>
                </a:solidFill>
              </a:defRPr>
            </a:lvl1pPr>
          </a:lstStyle>
          <a:p>
            <a:r>
              <a:rPr dirty="0"/>
              <a:t>La </a:t>
            </a:r>
            <a:r>
              <a:rPr dirty="0" err="1"/>
              <a:t>Globalizzazione</a:t>
            </a:r>
            <a:r>
              <a:rPr dirty="0"/>
              <a:t> </a:t>
            </a:r>
            <a:r>
              <a:rPr dirty="0" err="1"/>
              <a:t>è</a:t>
            </a:r>
            <a:r>
              <a:rPr dirty="0"/>
              <a:t>…</a:t>
            </a:r>
          </a:p>
        </p:txBody>
      </p:sp>
      <p:sp>
        <p:nvSpPr>
          <p:cNvPr id="159" name="Numero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7899913" y="6224329"/>
            <a:ext cx="177289" cy="26404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pic>
        <p:nvPicPr>
          <p:cNvPr id="2" name="Immagine 1" descr="Immagine 1">
            <a:extLst>
              <a:ext uri="{FF2B5EF4-FFF2-40B4-BE49-F238E27FC236}">
                <a16:creationId xmlns:a16="http://schemas.microsoft.com/office/drawing/2014/main" id="{3CAEDDA5-C953-1236-E3F1-0DA5306A4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640" y="181930"/>
            <a:ext cx="3546233" cy="205001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16D313-7388-DF6D-C4D7-ADF8108AE7D1}"/>
              </a:ext>
            </a:extLst>
          </p:cNvPr>
          <p:cNvSpPr txBox="1"/>
          <p:nvPr/>
        </p:nvSpPr>
        <p:spPr>
          <a:xfrm>
            <a:off x="1676127" y="2231945"/>
            <a:ext cx="8313105" cy="25737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11043" indent="-311043">
              <a:spcBef>
                <a:spcPts val="0"/>
              </a:spcBef>
              <a:spcAft>
                <a:spcPts val="600"/>
              </a:spcAft>
              <a:defRPr sz="2200">
                <a:latin typeface="Chalkboard"/>
                <a:ea typeface="Chalkboard"/>
                <a:cs typeface="Chalkboard"/>
                <a:sym typeface="Chalkboard"/>
              </a:defRPr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"Un processo mediante il quale nazioni, imprese e persone sono sempre più </a:t>
            </a:r>
            <a:r>
              <a:rPr lang="it-IT" sz="2400" u="sng" dirty="0">
                <a:solidFill>
                  <a:schemeClr val="accent2">
                    <a:satOff val="-4966"/>
                    <a:lumOff val="-10549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connesse e interdipendenti</a:t>
            </a:r>
            <a:r>
              <a:rPr lang="it-IT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attraverso una maggiore integrazione economica, comunicazioni, diffusione culturale (cultura soprattutto occidentale) e viaggi." </a:t>
            </a:r>
          </a:p>
          <a:p>
            <a:pPr marL="311043" indent="-311043">
              <a:spcBef>
                <a:spcPts val="0"/>
              </a:spcBef>
              <a:spcAft>
                <a:spcPts val="600"/>
              </a:spcAft>
              <a:defRPr sz="2200">
                <a:latin typeface="Chalkboard"/>
                <a:ea typeface="Chalkboard"/>
                <a:cs typeface="Chalkboard"/>
                <a:sym typeface="Chalkboard"/>
              </a:defRPr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”…caratterizzata da una </a:t>
            </a:r>
            <a:r>
              <a:rPr lang="it-IT" sz="2400" u="sng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crescente liberalizzazione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nel flusso trans-frontaliero del capitale finanziario e nel commercio di beni e servizi."(</a:t>
            </a:r>
            <a:r>
              <a:rPr 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Labonte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’ et al. 2004)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3"/>
          <p:cNvSpPr txBox="1">
            <a:spLocks noGrp="1"/>
          </p:cNvSpPr>
          <p:nvPr>
            <p:ph type="title"/>
          </p:nvPr>
        </p:nvSpPr>
        <p:spPr>
          <a:xfrm>
            <a:off x="2208212" y="357557"/>
            <a:ext cx="7071432" cy="9159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it-IT" sz="3600" dirty="0"/>
              <a:t>Globalizzazione Neo-Liberista</a:t>
            </a:r>
          </a:p>
        </p:txBody>
      </p:sp>
      <p:sp>
        <p:nvSpPr>
          <p:cNvPr id="164" name="Content Placeholder 4"/>
          <p:cNvSpPr txBox="1">
            <a:spLocks noGrp="1"/>
          </p:cNvSpPr>
          <p:nvPr>
            <p:ph type="body" sz="quarter" idx="1"/>
          </p:nvPr>
        </p:nvSpPr>
        <p:spPr>
          <a:xfrm>
            <a:off x="1858522" y="1146287"/>
            <a:ext cx="7770812" cy="792167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it-IT"/>
              <a:t>Globalizzazione come </a:t>
            </a:r>
            <a:r>
              <a:rPr lang="it-IT" b="1"/>
              <a:t>internazionalizzazione dell'attività economica secondo i principi neo-liberisti.</a:t>
            </a:r>
          </a:p>
        </p:txBody>
      </p:sp>
      <p:sp>
        <p:nvSpPr>
          <p:cNvPr id="165" name="Rectangle 2"/>
          <p:cNvSpPr/>
          <p:nvPr/>
        </p:nvSpPr>
        <p:spPr>
          <a:xfrm>
            <a:off x="1434905" y="1988840"/>
            <a:ext cx="5422785" cy="3570204"/>
          </a:xfrm>
          <a:prstGeom prst="rect">
            <a:avLst/>
          </a:prstGeom>
          <a:ln>
            <a:solidFill>
              <a:srgbClr val="0000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 sz="1900">
                <a:latin typeface="Chalkboard"/>
                <a:ea typeface="Chalkboard"/>
                <a:cs typeface="Chalkboard"/>
                <a:sym typeface="Chalkboard"/>
              </a:defRPr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neoliberismo</a:t>
            </a: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 è una teoria economico-politica che propone di dare spazio alle </a:t>
            </a:r>
            <a:r>
              <a:rPr lang="it-IT" sz="24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libertà</a:t>
            </a: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 e alle </a:t>
            </a:r>
            <a:r>
              <a:rPr lang="it-IT" sz="2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competenze imprenditoriali individuali </a:t>
            </a: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in un contesto caratterizzato da forti </a:t>
            </a:r>
            <a:r>
              <a:rPr lang="it-IT" sz="2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diritti di proprietà privata, libero mercato e libero scambio</a:t>
            </a:r>
            <a:r>
              <a:rPr lang="it-IT" sz="2400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1900">
                <a:latin typeface="Chalkboard"/>
                <a:ea typeface="Chalkboard"/>
                <a:cs typeface="Chalkboard"/>
                <a:sym typeface="Chalkboard"/>
              </a:defRPr>
            </a:pP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2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ruolo dello Stato </a:t>
            </a:r>
            <a:r>
              <a:rPr lang="it-IT" sz="2400" i="1" dirty="0">
                <a:latin typeface="Calibri" panose="020F0502020204030204" pitchFamily="34" charset="0"/>
                <a:cs typeface="Calibri" panose="020F0502020204030204" pitchFamily="34" charset="0"/>
              </a:rPr>
              <a:t>è di creare e preservare un quadro istituzionale appropriato a tali pratiche.” </a:t>
            </a:r>
          </a:p>
          <a:p>
            <a:pPr lvl="8" algn="r">
              <a:lnSpc>
                <a:spcPct val="90000"/>
              </a:lnSpc>
              <a:spcBef>
                <a:spcPts val="600"/>
              </a:spcBef>
              <a:defRPr sz="1700">
                <a:latin typeface="Chalkboard"/>
                <a:ea typeface="Chalkboard"/>
                <a:cs typeface="Chalkboard"/>
                <a:sym typeface="Chalkboard"/>
              </a:defRPr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(Harvey 2007, 2)</a:t>
            </a:r>
          </a:p>
        </p:txBody>
      </p:sp>
      <p:sp>
        <p:nvSpPr>
          <p:cNvPr id="171" name="Numero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7899913" y="6224329"/>
            <a:ext cx="177289" cy="26404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A3B7784-346F-CCEF-3310-F55780FD1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472" y="1980947"/>
            <a:ext cx="3003552" cy="4519496"/>
          </a:xfrm>
          <a:prstGeom prst="rect">
            <a:avLst/>
          </a:prstGeom>
        </p:spPr>
      </p:pic>
      <p:sp>
        <p:nvSpPr>
          <p:cNvPr id="4" name="Figura a mano libera 3">
            <a:extLst>
              <a:ext uri="{FF2B5EF4-FFF2-40B4-BE49-F238E27FC236}">
                <a16:creationId xmlns:a16="http://schemas.microsoft.com/office/drawing/2014/main" id="{DA571927-4F68-BB6B-ACA6-6842AC0EB968}"/>
              </a:ext>
            </a:extLst>
          </p:cNvPr>
          <p:cNvSpPr/>
          <p:nvPr/>
        </p:nvSpPr>
        <p:spPr>
          <a:xfrm>
            <a:off x="7758075" y="6229350"/>
            <a:ext cx="244742" cy="228600"/>
          </a:xfrm>
          <a:custGeom>
            <a:avLst/>
            <a:gdLst>
              <a:gd name="connsiteX0" fmla="*/ 28613 w 244742"/>
              <a:gd name="connsiteY0" fmla="*/ 42863 h 228600"/>
              <a:gd name="connsiteX1" fmla="*/ 28613 w 244742"/>
              <a:gd name="connsiteY1" fmla="*/ 42863 h 228600"/>
              <a:gd name="connsiteX2" fmla="*/ 157200 w 244742"/>
              <a:gd name="connsiteY2" fmla="*/ 57150 h 228600"/>
              <a:gd name="connsiteX3" fmla="*/ 200063 w 244742"/>
              <a:gd name="connsiteY3" fmla="*/ 71438 h 228600"/>
              <a:gd name="connsiteX4" fmla="*/ 228638 w 244742"/>
              <a:gd name="connsiteY4" fmla="*/ 114300 h 228600"/>
              <a:gd name="connsiteX5" fmla="*/ 228638 w 244742"/>
              <a:gd name="connsiteY5" fmla="*/ 214313 h 228600"/>
              <a:gd name="connsiteX6" fmla="*/ 185775 w 244742"/>
              <a:gd name="connsiteY6" fmla="*/ 228600 h 228600"/>
              <a:gd name="connsiteX7" fmla="*/ 71475 w 244742"/>
              <a:gd name="connsiteY7" fmla="*/ 185738 h 228600"/>
              <a:gd name="connsiteX8" fmla="*/ 42900 w 244742"/>
              <a:gd name="connsiteY8" fmla="*/ 142875 h 228600"/>
              <a:gd name="connsiteX9" fmla="*/ 14325 w 244742"/>
              <a:gd name="connsiteY9" fmla="*/ 57150 h 228600"/>
              <a:gd name="connsiteX10" fmla="*/ 38 w 244742"/>
              <a:gd name="connsiteY10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742" h="228600">
                <a:moveTo>
                  <a:pt x="28613" y="42863"/>
                </a:moveTo>
                <a:lnTo>
                  <a:pt x="28613" y="42863"/>
                </a:lnTo>
                <a:cubicBezTo>
                  <a:pt x="71475" y="47625"/>
                  <a:pt x="114661" y="50060"/>
                  <a:pt x="157200" y="57150"/>
                </a:cubicBezTo>
                <a:cubicBezTo>
                  <a:pt x="172056" y="59626"/>
                  <a:pt x="188303" y="62030"/>
                  <a:pt x="200063" y="71438"/>
                </a:cubicBezTo>
                <a:cubicBezTo>
                  <a:pt x="213472" y="82165"/>
                  <a:pt x="219113" y="100013"/>
                  <a:pt x="228638" y="114300"/>
                </a:cubicBezTo>
                <a:cubicBezTo>
                  <a:pt x="240231" y="149081"/>
                  <a:pt x="258186" y="177379"/>
                  <a:pt x="228638" y="214313"/>
                </a:cubicBezTo>
                <a:cubicBezTo>
                  <a:pt x="219230" y="226073"/>
                  <a:pt x="200063" y="223838"/>
                  <a:pt x="185775" y="228600"/>
                </a:cubicBezTo>
                <a:cubicBezTo>
                  <a:pt x="134663" y="218378"/>
                  <a:pt x="108265" y="222528"/>
                  <a:pt x="71475" y="185738"/>
                </a:cubicBezTo>
                <a:cubicBezTo>
                  <a:pt x="59333" y="173596"/>
                  <a:pt x="52425" y="157163"/>
                  <a:pt x="42900" y="142875"/>
                </a:cubicBezTo>
                <a:lnTo>
                  <a:pt x="14325" y="57150"/>
                </a:lnTo>
                <a:cubicBezTo>
                  <a:pt x="-1468" y="9770"/>
                  <a:pt x="38" y="29348"/>
                  <a:pt x="38" y="0"/>
                </a:cubicBezTo>
              </a:path>
            </a:pathLst>
          </a:cu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magine 1" descr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49" y="62957"/>
            <a:ext cx="3601018" cy="180051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Rectangle 1"/>
          <p:cNvSpPr txBox="1"/>
          <p:nvPr/>
        </p:nvSpPr>
        <p:spPr>
          <a:xfrm>
            <a:off x="7766965" y="578854"/>
            <a:ext cx="2502433" cy="1010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4" tIns="45714" rIns="45714" bIns="45714">
            <a:spAutoFit/>
          </a:bodyPr>
          <a:lstStyle>
            <a:lvl1pPr defTabSz="4572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/>
              <a:t>Labonte</a:t>
            </a:r>
            <a:r>
              <a:rPr dirty="0"/>
              <a:t>, R. (2004). Globalization, health, and the free trade regime: Assessing the links. Perspectives on Global Development and Technology, 3(1/2), 47-72.</a:t>
            </a:r>
          </a:p>
        </p:txBody>
      </p:sp>
      <p:pic>
        <p:nvPicPr>
          <p:cNvPr id="175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10" y="1746221"/>
            <a:ext cx="9961689" cy="5111779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le 1"/>
          <p:cNvSpPr txBox="1">
            <a:spLocks noGrp="1"/>
          </p:cNvSpPr>
          <p:nvPr>
            <p:ph type="title"/>
          </p:nvPr>
        </p:nvSpPr>
        <p:spPr>
          <a:xfrm>
            <a:off x="2134563" y="530262"/>
            <a:ext cx="7770239" cy="12039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it-IT" sz="3600"/>
              <a:t>Che cos'è la Salute Globale?</a:t>
            </a:r>
          </a:p>
        </p:txBody>
      </p:sp>
      <p:sp>
        <p:nvSpPr>
          <p:cNvPr id="212" name="Numero diapositiva"/>
          <p:cNvSpPr txBox="1">
            <a:spLocks noGrp="1"/>
          </p:cNvSpPr>
          <p:nvPr>
            <p:ph type="sldNum" sz="quarter" idx="4294967295"/>
          </p:nvPr>
        </p:nvSpPr>
        <p:spPr>
          <a:xfrm>
            <a:off x="7814954" y="6224329"/>
            <a:ext cx="262247" cy="26404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7D01214-DA07-96A0-FEC6-A2AC07818E35}"/>
              </a:ext>
            </a:extLst>
          </p:cNvPr>
          <p:cNvSpPr txBox="1"/>
          <p:nvPr/>
        </p:nvSpPr>
        <p:spPr>
          <a:xfrm>
            <a:off x="2293033" y="1889666"/>
            <a:ext cx="4422092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buNone/>
              <a:defRPr sz="2200">
                <a:latin typeface="Chalkboard"/>
                <a:ea typeface="Chalkboard"/>
                <a:cs typeface="Chalkboard"/>
                <a:sym typeface="Chalkboard"/>
              </a:defRPr>
            </a:pP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"Problemi di salute che trascendono i confini e i governi nazionali e che richiedono interventi sulle </a:t>
            </a:r>
            <a:r>
              <a:rPr lang="it-IT" sz="24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forze globali 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responsabili di quei problemi.”  (</a:t>
            </a:r>
            <a:r>
              <a:rPr lang="it-IT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Kickbush</a:t>
            </a:r>
            <a:r>
              <a:rPr lang="it-IT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2006)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54FF145-2189-92C6-053D-3EA1A2B5B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354" y="1889666"/>
            <a:ext cx="2959849" cy="251088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Tema di Office">
  <a:themeElements>
    <a:clrScheme name="2_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2_Tema di Offic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2_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07524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07524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1944</Words>
  <Application>Microsoft Macintosh PowerPoint</Application>
  <PresentationFormat>Widescreen</PresentationFormat>
  <Paragraphs>159</Paragraphs>
  <Slides>32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32</vt:i4>
      </vt:variant>
    </vt:vector>
  </HeadingPairs>
  <TitlesOfParts>
    <vt:vector size="41" baseType="lpstr">
      <vt:lpstr>Aptos</vt:lpstr>
      <vt:lpstr>Aptos Display</vt:lpstr>
      <vt:lpstr>Arial</vt:lpstr>
      <vt:lpstr>Calibri</vt:lpstr>
      <vt:lpstr>Cambria</vt:lpstr>
      <vt:lpstr>Chalkboard</vt:lpstr>
      <vt:lpstr>Times New Roman</vt:lpstr>
      <vt:lpstr>Tema di Office</vt:lpstr>
      <vt:lpstr>Tema di Office</vt:lpstr>
      <vt:lpstr>Presentazione standard di PowerPoint</vt:lpstr>
      <vt:lpstr>Sommario</vt:lpstr>
      <vt:lpstr>Presentazione standard di PowerPoint</vt:lpstr>
      <vt:lpstr>Presentazione standard di PowerPoint</vt:lpstr>
      <vt:lpstr>La Salute viene de-politicizzata quando… </vt:lpstr>
      <vt:lpstr>La Globalizzazione è…</vt:lpstr>
      <vt:lpstr>Globalizzazione Neo-Liberista</vt:lpstr>
      <vt:lpstr>Presentazione standard di PowerPoint</vt:lpstr>
      <vt:lpstr>Che cos'è la Salute Globale?</vt:lpstr>
      <vt:lpstr>Chi governa la Salute Globale?</vt:lpstr>
      <vt:lpstr>Presentazione standard di PowerPoint</vt:lpstr>
      <vt:lpstr>Global Health Governance  Vecchi e Nuovi Attori (1)</vt:lpstr>
      <vt:lpstr>Presentazione standard di PowerPoint</vt:lpstr>
      <vt:lpstr>Presentazione standard di PowerPoint</vt:lpstr>
      <vt:lpstr>Presentazione standard di PowerPoint</vt:lpstr>
      <vt:lpstr>OMS sotto attacco</vt:lpstr>
      <vt:lpstr>A chi serve una OMS debole?</vt:lpstr>
      <vt:lpstr>The Framework for Engagement  with Non-State Actors (FENSA), 2016</vt:lpstr>
      <vt:lpstr>Presentazione standard di PowerPoint</vt:lpstr>
      <vt:lpstr>Global Health Governance  Vecchi e Nuovi Attori (2)</vt:lpstr>
      <vt:lpstr>Filantro-capitalismo (Private Global Health Foundations - PGHF)</vt:lpstr>
      <vt:lpstr>Domande da porsi sul  Filantro-capitalismo e fondazioni private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proposta dell’OMS: COVID-19 Technology Access Pool (C-TAP)</vt:lpstr>
      <vt:lpstr>Presentazione standard di PowerPoint</vt:lpstr>
      <vt:lpstr>Deroga al TRIPS*: una opportunità</vt:lpstr>
      <vt:lpstr>«La crisi del Covid-19, e le perturbazioni politiche, economiche e sociali che ha causato, stanno cambiando radicalmente il contesto tradizionale del processo decisionale»  (Forum Economico Mondiale 2020)</vt:lpstr>
      <vt:lpstr>Multi-lateralismo   vs   Multi-stakeholderismo </vt:lpstr>
      <vt:lpstr>Letture consigliate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Angelo Stefanini</cp:lastModifiedBy>
  <cp:revision>34</cp:revision>
  <dcterms:modified xsi:type="dcterms:W3CDTF">2024-03-12T16:58:22Z</dcterms:modified>
</cp:coreProperties>
</file>