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9" r:id="rId5"/>
    <p:sldMasterId id="2147483690" r:id="rId6"/>
    <p:sldMasterId id="214748369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Lst>
  <p:sldSz cy="5143500" cx="9144000"/>
  <p:notesSz cx="6858000" cy="9144000"/>
  <p:embeddedFontLst>
    <p:embeddedFont>
      <p:font typeface="Ubuntu"/>
      <p:regular r:id="rId89"/>
      <p:bold r:id="rId90"/>
      <p:italic r:id="rId91"/>
      <p:boldItalic r:id="rId92"/>
    </p:embeddedFont>
    <p:embeddedFont>
      <p:font typeface="Garamond"/>
      <p:regular r:id="rId93"/>
      <p:bold r:id="rId94"/>
      <p:italic r:id="rId95"/>
      <p:boldItalic r:id="rId96"/>
    </p:embeddedFont>
    <p:embeddedFont>
      <p:font typeface="Poppins"/>
      <p:regular r:id="rId97"/>
      <p:bold r:id="rId98"/>
      <p:italic r:id="rId99"/>
      <p:boldItalic r:id="rId100"/>
    </p:embeddedFont>
    <p:embeddedFont>
      <p:font typeface="Tahoma"/>
      <p:regular r:id="rId101"/>
      <p:bold r:id="rId102"/>
    </p:embeddedFont>
    <p:embeddedFont>
      <p:font typeface="Quattrocento Sans"/>
      <p:regular r:id="rId103"/>
      <p:bold r:id="rId104"/>
      <p:italic r:id="rId105"/>
      <p:boldItalic r:id="rId106"/>
    </p:embeddedFont>
    <p:embeddedFont>
      <p:font typeface="Helvetica Neue"/>
      <p:regular r:id="rId107"/>
      <p:bold r:id="rId108"/>
      <p:italic r:id="rId109"/>
      <p:boldItalic r:id="rId110"/>
    </p:embeddedFont>
    <p:embeddedFont>
      <p:font typeface="Century Gothic"/>
      <p:regular r:id="rId111"/>
      <p:bold r:id="rId112"/>
      <p:italic r:id="rId113"/>
      <p:boldItalic r:id="rId11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1568D0B-F6CE-4C6D-A539-0D0E24E98AE8}">
  <a:tblStyle styleId="{B1568D0B-F6CE-4C6D-A539-0D0E24E98AE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font" Target="fonts/HelveticaNeue-regular.fntdata"/><Relationship Id="rId106" Type="http://schemas.openxmlformats.org/officeDocument/2006/relationships/font" Target="fonts/QuattrocentoSans-boldItalic.fntdata"/><Relationship Id="rId105" Type="http://schemas.openxmlformats.org/officeDocument/2006/relationships/font" Target="fonts/QuattrocentoSans-italic.fntdata"/><Relationship Id="rId104" Type="http://schemas.openxmlformats.org/officeDocument/2006/relationships/font" Target="fonts/QuattrocentoSans-bold.fntdata"/><Relationship Id="rId109" Type="http://schemas.openxmlformats.org/officeDocument/2006/relationships/font" Target="fonts/HelveticaNeue-italic.fntdata"/><Relationship Id="rId108" Type="http://schemas.openxmlformats.org/officeDocument/2006/relationships/font" Target="fonts/HelveticaNeue-bold.fntdata"/><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font" Target="fonts/QuattrocentoSans-regular.fntdata"/><Relationship Id="rId102" Type="http://schemas.openxmlformats.org/officeDocument/2006/relationships/font" Target="fonts/Tahoma-bold.fntdata"/><Relationship Id="rId101" Type="http://schemas.openxmlformats.org/officeDocument/2006/relationships/font" Target="fonts/Tahoma-regular.fntdata"/><Relationship Id="rId100" Type="http://schemas.openxmlformats.org/officeDocument/2006/relationships/font" Target="fonts/Poppins-boldItalic.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font" Target="fonts/Garamond-italic.fntdata"/><Relationship Id="rId94" Type="http://schemas.openxmlformats.org/officeDocument/2006/relationships/font" Target="fonts/Garamond-bold.fntdata"/><Relationship Id="rId97" Type="http://schemas.openxmlformats.org/officeDocument/2006/relationships/font" Target="fonts/Poppins-regular.fntdata"/><Relationship Id="rId96" Type="http://schemas.openxmlformats.org/officeDocument/2006/relationships/font" Target="fonts/Garamond-boldItalic.fntdata"/><Relationship Id="rId11" Type="http://schemas.openxmlformats.org/officeDocument/2006/relationships/slide" Target="slides/slide3.xml"/><Relationship Id="rId99" Type="http://schemas.openxmlformats.org/officeDocument/2006/relationships/font" Target="fonts/Poppins-italic.fntdata"/><Relationship Id="rId10" Type="http://schemas.openxmlformats.org/officeDocument/2006/relationships/slide" Target="slides/slide2.xml"/><Relationship Id="rId98" Type="http://schemas.openxmlformats.org/officeDocument/2006/relationships/font" Target="fonts/Poppins-bold.fntdata"/><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font" Target="fonts/Ubuntu-italic.fntdata"/><Relationship Id="rId90" Type="http://schemas.openxmlformats.org/officeDocument/2006/relationships/font" Target="fonts/Ubuntu-bold.fntdata"/><Relationship Id="rId93" Type="http://schemas.openxmlformats.org/officeDocument/2006/relationships/font" Target="fonts/Garamond-regular.fntdata"/><Relationship Id="rId92" Type="http://schemas.openxmlformats.org/officeDocument/2006/relationships/font" Target="fonts/Ubuntu-boldItalic.fntdata"/><Relationship Id="rId15" Type="http://schemas.openxmlformats.org/officeDocument/2006/relationships/slide" Target="slides/slide7.xml"/><Relationship Id="rId110" Type="http://schemas.openxmlformats.org/officeDocument/2006/relationships/font" Target="fonts/HelveticaNeue-boldItalic.fntdata"/><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14" Type="http://schemas.openxmlformats.org/officeDocument/2006/relationships/font" Target="fonts/CenturyGothic-boldItalic.fntdata"/><Relationship Id="rId18" Type="http://schemas.openxmlformats.org/officeDocument/2006/relationships/slide" Target="slides/slide10.xml"/><Relationship Id="rId113" Type="http://schemas.openxmlformats.org/officeDocument/2006/relationships/font" Target="fonts/CenturyGothic-italic.fntdata"/><Relationship Id="rId112" Type="http://schemas.openxmlformats.org/officeDocument/2006/relationships/font" Target="fonts/CenturyGothic-bold.fntdata"/><Relationship Id="rId111" Type="http://schemas.openxmlformats.org/officeDocument/2006/relationships/font" Target="fonts/CenturyGothic-regular.fntdata"/><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87" Type="http://schemas.openxmlformats.org/officeDocument/2006/relationships/slide" Target="slides/slide79.xml"/><Relationship Id="rId89" Type="http://schemas.openxmlformats.org/officeDocument/2006/relationships/font" Target="fonts/Ubuntu-regular.fntdata"/><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b7add19652_0_140: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b7add19652_0_140: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c09d3a75d7_1_1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c09d3a75d7_1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c09d3a75d7_1_18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c09d3a75d7_1_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329982e19b_0_558: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1329982e19b_0_558: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c09d3a75d7_1_686:notes"/>
          <p:cNvSpPr/>
          <p:nvPr/>
        </p:nvSpPr>
        <p:spPr>
          <a:xfrm>
            <a:off x="1141743" y="685351"/>
            <a:ext cx="4572180" cy="3429540"/>
          </a:xfrm>
          <a:custGeom>
            <a:rect b="b" l="l" r="r" t="t"/>
            <a:pathLst>
              <a:path extrusionOk="0" h="21600" w="21600">
                <a:moveTo>
                  <a:pt x="0" y="0"/>
                </a:moveTo>
                <a:lnTo>
                  <a:pt x="21600" y="0"/>
                </a:lnTo>
                <a:lnTo>
                  <a:pt x="21600" y="21600"/>
                </a:lnTo>
                <a:lnTo>
                  <a:pt x="0" y="21600"/>
                </a:lnTo>
                <a:lnTo>
                  <a:pt x="0" y="0"/>
                </a:lnTo>
                <a:close/>
              </a:path>
            </a:pathLst>
          </a:custGeom>
          <a:solidFill>
            <a:srgbClr val="FFFFFF"/>
          </a:solidFill>
          <a:ln cap="flat" cmpd="sng" w="9525">
            <a:solidFill>
              <a:srgbClr val="000000"/>
            </a:solidFill>
            <a:prstDash val="solid"/>
            <a:miter lim="8000"/>
            <a:headEnd len="sm" w="sm" type="none"/>
            <a:tailEnd len="sm" w="sm" type="none"/>
          </a:ln>
        </p:spPr>
      </p:sp>
      <p:sp>
        <p:nvSpPr>
          <p:cNvPr id="266" name="Google Shape;266;g2c09d3a75d7_1_686:notes"/>
          <p:cNvSpPr txBox="1"/>
          <p:nvPr>
            <p:ph idx="1" type="body"/>
          </p:nvPr>
        </p:nvSpPr>
        <p:spPr>
          <a:xfrm>
            <a:off x="685829" y="4343327"/>
            <a:ext cx="5486400" cy="4114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b="0" sz="1800" strike="noStrike">
              <a:latin typeface="Arial"/>
              <a:ea typeface="Arial"/>
              <a:cs typeface="Arial"/>
              <a:sym typeface="Arial"/>
            </a:endParaRPr>
          </a:p>
        </p:txBody>
      </p:sp>
      <p:sp>
        <p:nvSpPr>
          <p:cNvPr id="267" name="Google Shape;267;g2c09d3a75d7_1_686: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329982e19b_0_1355:notes"/>
          <p:cNvSpPr/>
          <p:nvPr>
            <p:ph idx="2" type="sldImg"/>
          </p:nvPr>
        </p:nvSpPr>
        <p:spPr>
          <a:xfrm>
            <a:off x="1003924" y="695203"/>
            <a:ext cx="4844700" cy="34242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3" name="Google Shape;273;g1329982e19b_0_1355:notes"/>
          <p:cNvSpPr/>
          <p:nvPr/>
        </p:nvSpPr>
        <p:spPr>
          <a:xfrm>
            <a:off x="685503" y="4343327"/>
            <a:ext cx="5482728" cy="4111182"/>
          </a:xfrm>
          <a:custGeom>
            <a:rect b="b" l="l" r="r" t="t"/>
            <a:pathLst>
              <a:path extrusionOk="0" h="21600" w="21600">
                <a:moveTo>
                  <a:pt x="0" y="0"/>
                </a:moveTo>
                <a:lnTo>
                  <a:pt x="21600" y="0"/>
                </a:lnTo>
                <a:lnTo>
                  <a:pt x="21600" y="21600"/>
                </a:lnTo>
                <a:lnTo>
                  <a:pt x="0" y="21600"/>
                </a:lnTo>
                <a:lnTo>
                  <a:pt x="0" y="0"/>
                </a:lnTo>
                <a:close/>
              </a:path>
            </a:pathLst>
          </a:custGeom>
          <a:noFill/>
          <a:ln>
            <a:noFill/>
          </a:ln>
        </p:spPr>
      </p:sp>
      <p:sp>
        <p:nvSpPr>
          <p:cNvPr id="274" name="Google Shape;274;g1329982e19b_0_1355:notes"/>
          <p:cNvSpPr txBox="1"/>
          <p:nvPr>
            <p:ph idx="1" type="body"/>
          </p:nvPr>
        </p:nvSpPr>
        <p:spPr>
          <a:xfrm>
            <a:off x="685829" y="4343327"/>
            <a:ext cx="5486400" cy="4114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2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329982e19b_0_562: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1" name="Google Shape;281;g1329982e19b_0_562:notes"/>
          <p:cNvSpPr/>
          <p:nvPr/>
        </p:nvSpPr>
        <p:spPr>
          <a:xfrm>
            <a:off x="685829" y="4343327"/>
            <a:ext cx="5485644" cy="4114260"/>
          </a:xfrm>
          <a:custGeom>
            <a:rect b="b" l="l" r="r" t="t"/>
            <a:pathLst>
              <a:path extrusionOk="0" h="21600" w="21600">
                <a:moveTo>
                  <a:pt x="0" y="0"/>
                </a:moveTo>
                <a:lnTo>
                  <a:pt x="21600" y="0"/>
                </a:lnTo>
                <a:lnTo>
                  <a:pt x="21600" y="21600"/>
                </a:lnTo>
                <a:lnTo>
                  <a:pt x="0" y="21600"/>
                </a:lnTo>
                <a:lnTo>
                  <a:pt x="0" y="0"/>
                </a:lnTo>
                <a:close/>
              </a:path>
            </a:pathLst>
          </a:custGeom>
          <a:noFill/>
          <a:ln>
            <a:noFill/>
          </a:ln>
        </p:spPr>
      </p:sp>
      <p:sp>
        <p:nvSpPr>
          <p:cNvPr id="282" name="Google Shape;282;g1329982e19b_0_562: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c09d3a75d7_1_2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c09d3a75d7_1_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c09d3a75d7_1_692: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c09d3a75d7_1_692: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c09d3a75d7_1_2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c09d3a75d7_1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c09d3a75d7_1_681: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c09d3a75d7_1_681: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329982e19b_0_552:notes"/>
          <p:cNvSpPr/>
          <p:nvPr/>
        </p:nvSpPr>
        <p:spPr>
          <a:xfrm>
            <a:off x="2143054" y="694895"/>
            <a:ext cx="2571210" cy="3428298"/>
          </a:xfrm>
          <a:custGeom>
            <a:rect b="b" l="l" r="r" t="t"/>
            <a:pathLst>
              <a:path extrusionOk="0" h="21600" w="21600">
                <a:moveTo>
                  <a:pt x="0" y="0"/>
                </a:moveTo>
                <a:lnTo>
                  <a:pt x="21600" y="0"/>
                </a:lnTo>
                <a:lnTo>
                  <a:pt x="21600" y="21600"/>
                </a:lnTo>
                <a:lnTo>
                  <a:pt x="0" y="21600"/>
                </a:lnTo>
                <a:lnTo>
                  <a:pt x="0" y="0"/>
                </a:lnTo>
                <a:close/>
              </a:path>
            </a:pathLst>
          </a:custGeom>
          <a:solidFill>
            <a:srgbClr val="FFFFFF"/>
          </a:solidFill>
          <a:ln cap="flat" cmpd="sng" w="9525">
            <a:solidFill>
              <a:srgbClr val="000000"/>
            </a:solidFill>
            <a:prstDash val="solid"/>
            <a:miter lim="8000"/>
            <a:headEnd len="sm" w="sm" type="none"/>
            <a:tailEnd len="sm" w="sm" type="none"/>
          </a:ln>
        </p:spPr>
      </p:sp>
      <p:sp>
        <p:nvSpPr>
          <p:cNvPr id="195" name="Google Shape;195;g1329982e19b_0_552:notes"/>
          <p:cNvSpPr txBox="1"/>
          <p:nvPr>
            <p:ph idx="1" type="body"/>
          </p:nvPr>
        </p:nvSpPr>
        <p:spPr>
          <a:xfrm>
            <a:off x="685176" y="4343019"/>
            <a:ext cx="5472900" cy="4101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0" sz="1800" strike="noStrike">
              <a:latin typeface="Arial"/>
              <a:ea typeface="Arial"/>
              <a:cs typeface="Arial"/>
              <a:sym typeface="Arial"/>
            </a:endParaRPr>
          </a:p>
        </p:txBody>
      </p:sp>
      <p:sp>
        <p:nvSpPr>
          <p:cNvPr id="196" name="Google Shape;196;g1329982e19b_0_552: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329982e19b_0_569: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1329982e19b_0_569: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329982e19b_0_576: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1329982e19b_0_576: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329982e19b_0_582: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1329982e19b_0_582: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329982e19b_0_588: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1329982e19b_0_588: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329982e19b_0_594: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1329982e19b_0_594: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329982e19b_0_600: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1329982e19b_0_600: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329982e19b_0_607: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1329982e19b_0_607: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329982e19b_0_612: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1329982e19b_0_612: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329982e19b_0_617: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1329982e19b_0_617: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329982e19b_0_625: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1329982e19b_0_625: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c09d3a75d7_1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c09d3a75d7_1_2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329982e19b_0_631: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1329982e19b_0_631: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329982e19b_0_637: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1329982e19b_0_637: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329982e19b_0_643: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1329982e19b_0_643: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329982e19b_0_647: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1329982e19b_0_647: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329982e19b_0_651: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1329982e19b_0_651: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329982e19b_0_655: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1329982e19b_0_655: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329982e19b_0_1421: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1329982e19b_0_1421: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329982e19b_0_1429: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1329982e19b_0_1429: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1329982e19b_0_696: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1329982e19b_0_696: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329982e19b_0_719: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1" name="Google Shape;441;g1329982e19b_0_719:notes"/>
          <p:cNvSpPr/>
          <p:nvPr/>
        </p:nvSpPr>
        <p:spPr>
          <a:xfrm>
            <a:off x="685829" y="4343635"/>
            <a:ext cx="5473548" cy="4101948"/>
          </a:xfrm>
          <a:custGeom>
            <a:rect b="b" l="l" r="r" t="t"/>
            <a:pathLst>
              <a:path extrusionOk="0" h="21600" w="21600">
                <a:moveTo>
                  <a:pt x="0" y="0"/>
                </a:moveTo>
                <a:lnTo>
                  <a:pt x="21600" y="0"/>
                </a:lnTo>
                <a:lnTo>
                  <a:pt x="21600" y="21600"/>
                </a:lnTo>
                <a:lnTo>
                  <a:pt x="0" y="21600"/>
                </a:lnTo>
                <a:lnTo>
                  <a:pt x="0" y="0"/>
                </a:lnTo>
                <a:close/>
              </a:path>
            </a:pathLst>
          </a:custGeom>
          <a:noFill/>
          <a:ln>
            <a:noFill/>
          </a:ln>
        </p:spPr>
      </p:sp>
      <p:sp>
        <p:nvSpPr>
          <p:cNvPr id="442" name="Google Shape;442;g1329982e19b_0_719: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c09d3a75d7_1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c09d3a75d7_1_2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329982e19b_0_725: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1329982e19b_0_725: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1329982e19b_0_735: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4" name="Google Shape;454;g1329982e19b_0_735:notes"/>
          <p:cNvSpPr/>
          <p:nvPr/>
        </p:nvSpPr>
        <p:spPr>
          <a:xfrm>
            <a:off x="685829" y="4343635"/>
            <a:ext cx="5483052" cy="4111182"/>
          </a:xfrm>
          <a:custGeom>
            <a:rect b="b" l="l" r="r" t="t"/>
            <a:pathLst>
              <a:path extrusionOk="0" h="21600" w="21600">
                <a:moveTo>
                  <a:pt x="0" y="0"/>
                </a:moveTo>
                <a:lnTo>
                  <a:pt x="21600" y="0"/>
                </a:lnTo>
                <a:lnTo>
                  <a:pt x="21600" y="21600"/>
                </a:lnTo>
                <a:lnTo>
                  <a:pt x="0" y="21600"/>
                </a:lnTo>
                <a:lnTo>
                  <a:pt x="0" y="0"/>
                </a:lnTo>
                <a:close/>
              </a:path>
            </a:pathLst>
          </a:custGeom>
          <a:noFill/>
          <a:ln>
            <a:noFill/>
          </a:ln>
        </p:spPr>
      </p:sp>
      <p:sp>
        <p:nvSpPr>
          <p:cNvPr id="455" name="Google Shape;455;g1329982e19b_0_735: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329982e19b_0_741:notes"/>
          <p:cNvSpPr/>
          <p:nvPr/>
        </p:nvSpPr>
        <p:spPr>
          <a:xfrm>
            <a:off x="3881468" y="8685423"/>
            <a:ext cx="2961144" cy="443340"/>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b" bIns="0" lIns="0" spcFirstLastPara="1" rIns="0" wrap="square" tIns="0">
            <a:noAutofit/>
          </a:bodyPr>
          <a:lstStyle/>
          <a:p>
            <a:pPr indent="0" lvl="0" marL="0" marR="0" rtl="0" algn="r">
              <a:lnSpc>
                <a:spcPct val="102000"/>
              </a:lnSpc>
              <a:spcBef>
                <a:spcPts val="0"/>
              </a:spcBef>
              <a:spcAft>
                <a:spcPts val="0"/>
              </a:spcAft>
              <a:buNone/>
            </a:pPr>
            <a:fld id="{00000000-1234-1234-1234-123412341234}" type="slidenum">
              <a:rPr b="0" lang="it" sz="1200" strike="noStrike">
                <a:solidFill>
                  <a:srgbClr val="000000"/>
                </a:solidFill>
                <a:latin typeface="Times New Roman"/>
                <a:ea typeface="Times New Roman"/>
                <a:cs typeface="Times New Roman"/>
                <a:sym typeface="Times New Roman"/>
              </a:rPr>
              <a:t>‹#›</a:t>
            </a:fld>
            <a:endParaRPr b="0" sz="1200" strike="noStrike">
              <a:latin typeface="Arial"/>
              <a:ea typeface="Arial"/>
              <a:cs typeface="Arial"/>
              <a:sym typeface="Arial"/>
            </a:endParaRPr>
          </a:p>
        </p:txBody>
      </p:sp>
      <p:sp>
        <p:nvSpPr>
          <p:cNvPr id="461" name="Google Shape;461;g1329982e19b_0_741: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2" name="Google Shape;462;g1329982e19b_0_741:notes"/>
          <p:cNvSpPr/>
          <p:nvPr/>
        </p:nvSpPr>
        <p:spPr>
          <a:xfrm>
            <a:off x="685829" y="4343635"/>
            <a:ext cx="5481108" cy="4110588"/>
          </a:xfrm>
          <a:custGeom>
            <a:rect b="b" l="l" r="r" t="t"/>
            <a:pathLst>
              <a:path extrusionOk="0" h="21600" w="21600">
                <a:moveTo>
                  <a:pt x="0" y="0"/>
                </a:moveTo>
                <a:lnTo>
                  <a:pt x="21600" y="0"/>
                </a:lnTo>
                <a:lnTo>
                  <a:pt x="21600" y="21600"/>
                </a:lnTo>
                <a:lnTo>
                  <a:pt x="0" y="21600"/>
                </a:lnTo>
                <a:lnTo>
                  <a:pt x="0" y="0"/>
                </a:lnTo>
                <a:close/>
              </a:path>
            </a:pathLst>
          </a:custGeom>
          <a:noFill/>
          <a:ln>
            <a:noFill/>
          </a:ln>
        </p:spPr>
      </p:sp>
      <p:sp>
        <p:nvSpPr>
          <p:cNvPr id="463" name="Google Shape;463;g1329982e19b_0_741: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1329982e19b_0_752: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3" name="Google Shape;473;g1329982e19b_0_752:notes"/>
          <p:cNvSpPr/>
          <p:nvPr/>
        </p:nvSpPr>
        <p:spPr>
          <a:xfrm>
            <a:off x="685829" y="4343635"/>
            <a:ext cx="5473278" cy="4102866"/>
          </a:xfrm>
          <a:custGeom>
            <a:rect b="b" l="l" r="r" t="t"/>
            <a:pathLst>
              <a:path extrusionOk="0" h="21600" w="21600">
                <a:moveTo>
                  <a:pt x="0" y="0"/>
                </a:moveTo>
                <a:lnTo>
                  <a:pt x="21600" y="0"/>
                </a:lnTo>
                <a:lnTo>
                  <a:pt x="21600" y="21600"/>
                </a:lnTo>
                <a:lnTo>
                  <a:pt x="0" y="21600"/>
                </a:lnTo>
                <a:lnTo>
                  <a:pt x="0" y="0"/>
                </a:lnTo>
                <a:close/>
              </a:path>
            </a:pathLst>
          </a:custGeom>
          <a:noFill/>
          <a:ln>
            <a:noFill/>
          </a:ln>
        </p:spPr>
      </p:sp>
      <p:sp>
        <p:nvSpPr>
          <p:cNvPr id="474" name="Google Shape;474;g1329982e19b_0_752: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1329982e19b_0_822: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1329982e19b_0_822: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1329982e19b_0_827: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1329982e19b_0_827: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1329982e19b_0_832: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6" name="Google Shape;556;g1329982e19b_0_832:notes"/>
          <p:cNvSpPr/>
          <p:nvPr/>
        </p:nvSpPr>
        <p:spPr>
          <a:xfrm>
            <a:off x="685829" y="4343635"/>
            <a:ext cx="5479164" cy="4107186"/>
          </a:xfrm>
          <a:custGeom>
            <a:rect b="b" l="l" r="r" t="t"/>
            <a:pathLst>
              <a:path extrusionOk="0" h="21600" w="21600">
                <a:moveTo>
                  <a:pt x="0" y="0"/>
                </a:moveTo>
                <a:lnTo>
                  <a:pt x="21600" y="0"/>
                </a:lnTo>
                <a:lnTo>
                  <a:pt x="21600" y="21600"/>
                </a:lnTo>
                <a:lnTo>
                  <a:pt x="0" y="21600"/>
                </a:lnTo>
                <a:lnTo>
                  <a:pt x="0" y="0"/>
                </a:lnTo>
                <a:close/>
              </a:path>
            </a:pathLst>
          </a:custGeom>
          <a:noFill/>
          <a:ln>
            <a:noFill/>
          </a:ln>
        </p:spPr>
      </p:sp>
      <p:sp>
        <p:nvSpPr>
          <p:cNvPr id="557" name="Google Shape;557;g1329982e19b_0_832: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1329982e19b_0_838: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1329982e19b_0_838: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1329982e19b_0_844: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1329982e19b_0_844: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1329982e19b_0_850: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1329982e19b_0_850: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c09d3a75d7_1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c09d3a75d7_1_3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1329982e19b_0_856: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1329982e19b_0_856: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1329982e19b_0_866: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1329982e19b_0_866: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1329982e19b_0_1480:notes"/>
          <p:cNvSpPr/>
          <p:nvPr/>
        </p:nvSpPr>
        <p:spPr>
          <a:xfrm>
            <a:off x="3885714" y="8687270"/>
            <a:ext cx="2972916" cy="45754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b" bIns="41650" lIns="80100" spcFirstLastPara="1" rIns="80100" wrap="square" tIns="41650">
            <a:noAutofit/>
          </a:bodyPr>
          <a:lstStyle/>
          <a:p>
            <a:pPr indent="0" lvl="0" marL="0" marR="0" rtl="0" algn="r">
              <a:spcBef>
                <a:spcPts val="0"/>
              </a:spcBef>
              <a:spcAft>
                <a:spcPts val="0"/>
              </a:spcAft>
              <a:buNone/>
            </a:pPr>
            <a:fld id="{00000000-1234-1234-1234-123412341234}" type="slidenum">
              <a:rPr b="0" lang="it" sz="1100" strike="noStrike">
                <a:latin typeface="Arial"/>
                <a:ea typeface="Arial"/>
                <a:cs typeface="Arial"/>
                <a:sym typeface="Arial"/>
              </a:rPr>
              <a:t>‹#›</a:t>
            </a:fld>
            <a:endParaRPr b="0" sz="1100" strike="noStrike">
              <a:latin typeface="Arial"/>
              <a:ea typeface="Arial"/>
              <a:cs typeface="Arial"/>
              <a:sym typeface="Arial"/>
            </a:endParaRPr>
          </a:p>
        </p:txBody>
      </p:sp>
      <p:sp>
        <p:nvSpPr>
          <p:cNvPr id="596" name="Google Shape;596;g1329982e19b_0_1480: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7" name="Google Shape;597;g1329982e19b_0_1480:notes"/>
          <p:cNvSpPr txBox="1"/>
          <p:nvPr/>
        </p:nvSpPr>
        <p:spPr>
          <a:xfrm>
            <a:off x="914113" y="4343019"/>
            <a:ext cx="5029500" cy="4116000"/>
          </a:xfrm>
          <a:prstGeom prst="rect">
            <a:avLst/>
          </a:prstGeom>
          <a:noFill/>
          <a:ln>
            <a:noFill/>
          </a:ln>
        </p:spPr>
        <p:txBody>
          <a:bodyPr anchorCtr="0" anchor="ctr" bIns="81350" lIns="81350" spcFirstLastPara="1" rIns="81350" wrap="square" tIns="81350">
            <a:noAutofit/>
          </a:bodyPr>
          <a:lstStyle/>
          <a:p>
            <a:pPr indent="0" lvl="0" marL="0" rtl="0" algn="l">
              <a:spcBef>
                <a:spcPts val="0"/>
              </a:spcBef>
              <a:spcAft>
                <a:spcPts val="0"/>
              </a:spcAft>
              <a:buNone/>
            </a:pPr>
            <a:r>
              <a:t/>
            </a:r>
            <a:endParaRPr/>
          </a:p>
        </p:txBody>
      </p:sp>
      <p:sp>
        <p:nvSpPr>
          <p:cNvPr id="598" name="Google Shape;598;g1329982e19b_0_1480: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c09d3a75d7_1_6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c09d3a75d7_1_6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c09d3a75d7_1_7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c09d3a75d7_1_7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c09d3a75d7_1_8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c09d3a75d7_1_8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c09d3a75d7_1_9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c09d3a75d7_1_9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1329982e19b_0_1494: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1329982e19b_0_1494: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1329982e19b_0_1500: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1329982e19b_0_1500: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1329982e19b_0_1518:notes"/>
          <p:cNvSpPr txBox="1"/>
          <p:nvPr>
            <p:ph idx="1" type="body"/>
          </p:nvPr>
        </p:nvSpPr>
        <p:spPr>
          <a:xfrm>
            <a:off x="685829" y="4343327"/>
            <a:ext cx="5486400" cy="41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g1329982e19b_0_1518: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c09d3a75d7_1_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c09d3a75d7_1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1329982e19b_0_1525:notes"/>
          <p:cNvSpPr/>
          <p:nvPr/>
        </p:nvSpPr>
        <p:spPr>
          <a:xfrm>
            <a:off x="1141743" y="685351"/>
            <a:ext cx="4572180" cy="3429540"/>
          </a:xfrm>
          <a:custGeom>
            <a:rect b="b" l="l" r="r" t="t"/>
            <a:pathLst>
              <a:path extrusionOk="0" h="21600" w="21600">
                <a:moveTo>
                  <a:pt x="0" y="0"/>
                </a:moveTo>
                <a:lnTo>
                  <a:pt x="21600" y="0"/>
                </a:lnTo>
                <a:lnTo>
                  <a:pt x="21600" y="21600"/>
                </a:lnTo>
                <a:lnTo>
                  <a:pt x="0" y="21600"/>
                </a:lnTo>
                <a:lnTo>
                  <a:pt x="0" y="0"/>
                </a:lnTo>
                <a:close/>
              </a:path>
            </a:pathLst>
          </a:custGeom>
          <a:solidFill>
            <a:srgbClr val="FFFFFF"/>
          </a:solidFill>
          <a:ln cap="flat" cmpd="sng" w="9525">
            <a:solidFill>
              <a:srgbClr val="000000"/>
            </a:solidFill>
            <a:prstDash val="solid"/>
            <a:miter lim="8000"/>
            <a:headEnd len="sm" w="sm" type="none"/>
            <a:tailEnd len="sm" w="sm" type="none"/>
          </a:ln>
        </p:spPr>
      </p:sp>
      <p:sp>
        <p:nvSpPr>
          <p:cNvPr id="658" name="Google Shape;658;g1329982e19b_0_1525:notes"/>
          <p:cNvSpPr txBox="1"/>
          <p:nvPr>
            <p:ph idx="1" type="body"/>
          </p:nvPr>
        </p:nvSpPr>
        <p:spPr>
          <a:xfrm>
            <a:off x="685829" y="4343327"/>
            <a:ext cx="5486400" cy="4114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b="0" sz="1800" strike="noStrike">
              <a:latin typeface="Arial"/>
              <a:ea typeface="Arial"/>
              <a:cs typeface="Arial"/>
              <a:sym typeface="Arial"/>
            </a:endParaRPr>
          </a:p>
        </p:txBody>
      </p:sp>
      <p:sp>
        <p:nvSpPr>
          <p:cNvPr id="659" name="Google Shape;659;g1329982e19b_0_1525: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1329982e19b_0_1530:notes"/>
          <p:cNvSpPr/>
          <p:nvPr/>
        </p:nvSpPr>
        <p:spPr>
          <a:xfrm>
            <a:off x="1141743" y="685351"/>
            <a:ext cx="4572180" cy="3429540"/>
          </a:xfrm>
          <a:custGeom>
            <a:rect b="b" l="l" r="r" t="t"/>
            <a:pathLst>
              <a:path extrusionOk="0" h="21600" w="21600">
                <a:moveTo>
                  <a:pt x="0" y="0"/>
                </a:moveTo>
                <a:lnTo>
                  <a:pt x="21600" y="0"/>
                </a:lnTo>
                <a:lnTo>
                  <a:pt x="21600" y="21600"/>
                </a:lnTo>
                <a:lnTo>
                  <a:pt x="0" y="21600"/>
                </a:lnTo>
                <a:lnTo>
                  <a:pt x="0" y="0"/>
                </a:lnTo>
                <a:close/>
              </a:path>
            </a:pathLst>
          </a:custGeom>
          <a:solidFill>
            <a:srgbClr val="FFFFFF"/>
          </a:solidFill>
          <a:ln cap="flat" cmpd="sng" w="9525">
            <a:solidFill>
              <a:srgbClr val="000000"/>
            </a:solidFill>
            <a:prstDash val="solid"/>
            <a:miter lim="8000"/>
            <a:headEnd len="sm" w="sm" type="none"/>
            <a:tailEnd len="sm" w="sm" type="none"/>
          </a:ln>
        </p:spPr>
      </p:sp>
      <p:sp>
        <p:nvSpPr>
          <p:cNvPr id="664" name="Google Shape;664;g1329982e19b_0_1530:notes"/>
          <p:cNvSpPr txBox="1"/>
          <p:nvPr>
            <p:ph idx="1" type="body"/>
          </p:nvPr>
        </p:nvSpPr>
        <p:spPr>
          <a:xfrm>
            <a:off x="685829" y="4343327"/>
            <a:ext cx="5486400" cy="4114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b="0" sz="1800" strike="noStrike">
              <a:latin typeface="Arial"/>
              <a:ea typeface="Arial"/>
              <a:cs typeface="Arial"/>
              <a:sym typeface="Arial"/>
            </a:endParaRPr>
          </a:p>
        </p:txBody>
      </p:sp>
      <p:sp>
        <p:nvSpPr>
          <p:cNvPr id="665" name="Google Shape;665;g1329982e19b_0_1530: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1329982e19b_0_1543:notes"/>
          <p:cNvSpPr/>
          <p:nvPr/>
        </p:nvSpPr>
        <p:spPr>
          <a:xfrm>
            <a:off x="1143049" y="685351"/>
            <a:ext cx="4572180" cy="3429540"/>
          </a:xfrm>
          <a:custGeom>
            <a:rect b="b" l="l" r="r" t="t"/>
            <a:pathLst>
              <a:path extrusionOk="0" h="21600" w="21600">
                <a:moveTo>
                  <a:pt x="0" y="0"/>
                </a:moveTo>
                <a:lnTo>
                  <a:pt x="21600" y="0"/>
                </a:lnTo>
                <a:lnTo>
                  <a:pt x="21600" y="21600"/>
                </a:lnTo>
                <a:lnTo>
                  <a:pt x="0" y="21600"/>
                </a:lnTo>
                <a:lnTo>
                  <a:pt x="0" y="0"/>
                </a:lnTo>
                <a:close/>
              </a:path>
            </a:pathLst>
          </a:custGeom>
          <a:solidFill>
            <a:srgbClr val="FFFFFF"/>
          </a:solidFill>
          <a:ln cap="flat" cmpd="sng" w="9525">
            <a:solidFill>
              <a:srgbClr val="000000"/>
            </a:solidFill>
            <a:prstDash val="solid"/>
            <a:miter lim="8000"/>
            <a:headEnd len="sm" w="sm" type="none"/>
            <a:tailEnd len="sm" w="sm" type="none"/>
          </a:ln>
        </p:spPr>
      </p:sp>
      <p:sp>
        <p:nvSpPr>
          <p:cNvPr id="672" name="Google Shape;672;g1329982e19b_0_1543:notes"/>
          <p:cNvSpPr txBox="1"/>
          <p:nvPr>
            <p:ph idx="1" type="body"/>
          </p:nvPr>
        </p:nvSpPr>
        <p:spPr>
          <a:xfrm>
            <a:off x="685829" y="4343327"/>
            <a:ext cx="5486400" cy="4114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b="0" sz="1800" strike="noStrike">
              <a:latin typeface="Arial"/>
              <a:ea typeface="Arial"/>
              <a:cs typeface="Arial"/>
              <a:sym typeface="Arial"/>
            </a:endParaRPr>
          </a:p>
        </p:txBody>
      </p:sp>
      <p:sp>
        <p:nvSpPr>
          <p:cNvPr id="673" name="Google Shape;673;g1329982e19b_0_1543:notes"/>
          <p:cNvSpPr/>
          <p:nvPr>
            <p:ph idx="2" type="sldImg"/>
          </p:nvPr>
        </p:nvSpPr>
        <p:spPr>
          <a:xfrm>
            <a:off x="-881237" y="694895"/>
            <a:ext cx="86202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1329982e19b_0_1350:notes"/>
          <p:cNvSpPr/>
          <p:nvPr>
            <p:ph idx="2" type="sldImg"/>
          </p:nvPr>
        </p:nvSpPr>
        <p:spPr>
          <a:xfrm>
            <a:off x="196278" y="695135"/>
            <a:ext cx="6465600" cy="3428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678" name="Google Shape;678;g1329982e19b_0_1350:notes"/>
          <p:cNvSpPr txBox="1"/>
          <p:nvPr>
            <p:ph idx="1" type="body"/>
          </p:nvPr>
        </p:nvSpPr>
        <p:spPr>
          <a:xfrm>
            <a:off x="685512" y="4343235"/>
            <a:ext cx="5487000" cy="4115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2c082cdef58_0_0:notes"/>
          <p:cNvSpPr/>
          <p:nvPr>
            <p:ph idx="2" type="sldImg"/>
          </p:nvPr>
        </p:nvSpPr>
        <p:spPr>
          <a:xfrm>
            <a:off x="196278" y="695135"/>
            <a:ext cx="6465600" cy="3428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684" name="Google Shape;684;g2c082cdef58_0_0:notes"/>
          <p:cNvSpPr txBox="1"/>
          <p:nvPr>
            <p:ph idx="1" type="body"/>
          </p:nvPr>
        </p:nvSpPr>
        <p:spPr>
          <a:xfrm>
            <a:off x="685512" y="4343235"/>
            <a:ext cx="5487000" cy="4115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1329982e19b_0_5:notes"/>
          <p:cNvSpPr/>
          <p:nvPr>
            <p:ph idx="2" type="sldImg"/>
          </p:nvPr>
        </p:nvSpPr>
        <p:spPr>
          <a:xfrm>
            <a:off x="196278" y="695135"/>
            <a:ext cx="6465600" cy="3428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689" name="Google Shape;689;g1329982e19b_0_5:notes"/>
          <p:cNvSpPr txBox="1"/>
          <p:nvPr>
            <p:ph idx="1" type="body"/>
          </p:nvPr>
        </p:nvSpPr>
        <p:spPr>
          <a:xfrm>
            <a:off x="685512" y="4343235"/>
            <a:ext cx="5487000" cy="4115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11b51d2a102_0_918:notes"/>
          <p:cNvSpPr/>
          <p:nvPr>
            <p:ph idx="2" type="sldImg"/>
          </p:nvPr>
        </p:nvSpPr>
        <p:spPr>
          <a:xfrm>
            <a:off x="196278" y="695135"/>
            <a:ext cx="6465600" cy="3428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01" name="Google Shape;701;g11b51d2a102_0_918:notes"/>
          <p:cNvSpPr txBox="1"/>
          <p:nvPr>
            <p:ph idx="1" type="body"/>
          </p:nvPr>
        </p:nvSpPr>
        <p:spPr>
          <a:xfrm>
            <a:off x="685512" y="4343235"/>
            <a:ext cx="5487000" cy="4115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11b51d2a102_0_928:notes"/>
          <p:cNvSpPr/>
          <p:nvPr>
            <p:ph idx="2" type="sldImg"/>
          </p:nvPr>
        </p:nvSpPr>
        <p:spPr>
          <a:xfrm>
            <a:off x="196278" y="695135"/>
            <a:ext cx="6465600" cy="3428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10" name="Google Shape;710;g11b51d2a102_0_928:notes"/>
          <p:cNvSpPr txBox="1"/>
          <p:nvPr>
            <p:ph idx="1" type="body"/>
          </p:nvPr>
        </p:nvSpPr>
        <p:spPr>
          <a:xfrm>
            <a:off x="685512" y="4343235"/>
            <a:ext cx="5487000" cy="4115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11b51d2a102_0_938:notes"/>
          <p:cNvSpPr/>
          <p:nvPr>
            <p:ph idx="2" type="sldImg"/>
          </p:nvPr>
        </p:nvSpPr>
        <p:spPr>
          <a:xfrm>
            <a:off x="196278" y="695135"/>
            <a:ext cx="6465600" cy="3428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17" name="Google Shape;717;g11b51d2a102_0_938:notes"/>
          <p:cNvSpPr txBox="1"/>
          <p:nvPr>
            <p:ph idx="1" type="body"/>
          </p:nvPr>
        </p:nvSpPr>
        <p:spPr>
          <a:xfrm>
            <a:off x="685512" y="4343235"/>
            <a:ext cx="5487000" cy="4115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30b4870fa9_0_0:notes"/>
          <p:cNvSpPr/>
          <p:nvPr>
            <p:ph idx="2" type="sldImg"/>
          </p:nvPr>
        </p:nvSpPr>
        <p:spPr>
          <a:xfrm>
            <a:off x="382588" y="695325"/>
            <a:ext cx="6092700" cy="34275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24" name="Google Shape;724;g230b4870fa9_0_0:notes"/>
          <p:cNvSpPr txBox="1"/>
          <p:nvPr>
            <p:ph idx="1" type="body"/>
          </p:nvPr>
        </p:nvSpPr>
        <p:spPr>
          <a:xfrm>
            <a:off x="685512" y="4343235"/>
            <a:ext cx="5487000" cy="41151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c09d3a75d7_1_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c09d3a75d7_1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11b51d2a102_0_983:notes"/>
          <p:cNvSpPr/>
          <p:nvPr>
            <p:ph idx="2" type="sldImg"/>
          </p:nvPr>
        </p:nvSpPr>
        <p:spPr>
          <a:xfrm>
            <a:off x="196278" y="695135"/>
            <a:ext cx="6463800" cy="3426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29" name="Google Shape;729;g11b51d2a102_0_983:notes"/>
          <p:cNvSpPr txBox="1"/>
          <p:nvPr>
            <p:ph idx="1" type="body"/>
          </p:nvPr>
        </p:nvSpPr>
        <p:spPr>
          <a:xfrm>
            <a:off x="685512" y="4343235"/>
            <a:ext cx="5485500" cy="4113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125fe6a1cdf_0_4: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g125fe6a1cdf_0_4: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125a9b5792c_0_11: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g125a9b5792c_0_11: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b7add19652_0_388: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gb7add19652_0_388: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b7add19652_0_403: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gb7add19652_0_403: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125a9b5792c_0_3: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it" sz="1400">
                <a:solidFill>
                  <a:schemeClr val="dk1"/>
                </a:solidFill>
                <a:latin typeface="Garamond"/>
                <a:ea typeface="Garamond"/>
                <a:cs typeface="Garamond"/>
                <a:sym typeface="Garamond"/>
              </a:rPr>
              <a:t>Determinanti Sociali della Salute</a:t>
            </a:r>
            <a:endParaRPr b="1" sz="1400">
              <a:solidFill>
                <a:schemeClr val="dk1"/>
              </a:solidFill>
              <a:latin typeface="Garamond"/>
              <a:ea typeface="Garamond"/>
              <a:cs typeface="Garamond"/>
              <a:sym typeface="Garamond"/>
            </a:endParaRPr>
          </a:p>
          <a:p>
            <a:pPr indent="0" lvl="0" marL="0" rtl="0" algn="just">
              <a:spcBef>
                <a:spcPts val="0"/>
              </a:spcBef>
              <a:spcAft>
                <a:spcPts val="0"/>
              </a:spcAft>
              <a:buClr>
                <a:schemeClr val="dk1"/>
              </a:buClr>
              <a:buSzPts val="1100"/>
              <a:buFont typeface="Arial"/>
              <a:buNone/>
            </a:pPr>
            <a:r>
              <a:rPr lang="it" sz="1400">
                <a:solidFill>
                  <a:schemeClr val="dk1"/>
                </a:solidFill>
                <a:latin typeface="Garamond"/>
                <a:ea typeface="Garamond"/>
                <a:cs typeface="Garamond"/>
                <a:sym typeface="Garamond"/>
              </a:rPr>
              <a:t>«I determinanti </a:t>
            </a:r>
            <a:r>
              <a:rPr lang="it" sz="1400">
                <a:solidFill>
                  <a:schemeClr val="dk1"/>
                </a:solidFill>
                <a:latin typeface="Garamond"/>
                <a:ea typeface="Garamond"/>
                <a:cs typeface="Garamond"/>
                <a:sym typeface="Garamond"/>
              </a:rPr>
              <a:t>sociali</a:t>
            </a:r>
            <a:r>
              <a:rPr lang="it" sz="1400">
                <a:solidFill>
                  <a:schemeClr val="dk1"/>
                </a:solidFill>
                <a:latin typeface="Garamond"/>
                <a:ea typeface="Garamond"/>
                <a:cs typeface="Garamond"/>
                <a:sym typeface="Garamond"/>
              </a:rPr>
              <a:t> della salute (SDH) sono i fattori </a:t>
            </a:r>
            <a:r>
              <a:rPr b="1" lang="it" sz="1400">
                <a:solidFill>
                  <a:schemeClr val="dk1"/>
                </a:solidFill>
                <a:latin typeface="Garamond"/>
                <a:ea typeface="Garamond"/>
                <a:cs typeface="Garamond"/>
                <a:sym typeface="Garamond"/>
              </a:rPr>
              <a:t>non medici che influenzano i risultati sanitari</a:t>
            </a:r>
            <a:r>
              <a:rPr lang="it" sz="1400">
                <a:solidFill>
                  <a:schemeClr val="dk1"/>
                </a:solidFill>
                <a:latin typeface="Garamond"/>
                <a:ea typeface="Garamond"/>
                <a:cs typeface="Garamond"/>
                <a:sym typeface="Garamond"/>
              </a:rPr>
              <a:t>. Sono le condizioni in cui le persone nascono, crescono, lavorano, vivono e invecchiano, e l'insieme più ampio di forze e sistemi che modellano le condizioni della vita quotidiana. Queste forze e sistemi includono politiche e sistemi economici, programmi di sviluppo, norme sociali, politiche sociali e sistemi politici» (WHO)</a:t>
            </a:r>
            <a:endParaRPr/>
          </a:p>
        </p:txBody>
      </p:sp>
      <p:sp>
        <p:nvSpPr>
          <p:cNvPr id="778" name="Google Shape;778;g125a9b5792c_0_3: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230b4870fa9_0_198:notes"/>
          <p:cNvSpPr/>
          <p:nvPr>
            <p:ph idx="2" type="sldImg"/>
          </p:nvPr>
        </p:nvSpPr>
        <p:spPr>
          <a:xfrm>
            <a:off x="382588" y="695325"/>
            <a:ext cx="6092700" cy="34275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94" name="Google Shape;794;g230b4870fa9_0_198:notes"/>
          <p:cNvSpPr txBox="1"/>
          <p:nvPr>
            <p:ph idx="1" type="body"/>
          </p:nvPr>
        </p:nvSpPr>
        <p:spPr>
          <a:xfrm>
            <a:off x="685512" y="4343235"/>
            <a:ext cx="5487000" cy="41151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230b4870fa9_0_206:notes"/>
          <p:cNvSpPr/>
          <p:nvPr>
            <p:ph idx="2" type="sldImg"/>
          </p:nvPr>
        </p:nvSpPr>
        <p:spPr>
          <a:xfrm>
            <a:off x="382588" y="695325"/>
            <a:ext cx="6092700" cy="34275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803" name="Google Shape;803;g230b4870fa9_0_206:notes"/>
          <p:cNvSpPr txBox="1"/>
          <p:nvPr>
            <p:ph idx="1" type="body"/>
          </p:nvPr>
        </p:nvSpPr>
        <p:spPr>
          <a:xfrm>
            <a:off x="685512" y="4343235"/>
            <a:ext cx="5487000" cy="41151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230b4870fa9_0_214:notes"/>
          <p:cNvSpPr/>
          <p:nvPr>
            <p:ph idx="2" type="sldImg"/>
          </p:nvPr>
        </p:nvSpPr>
        <p:spPr>
          <a:xfrm>
            <a:off x="382588" y="695325"/>
            <a:ext cx="6092700" cy="34275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808" name="Google Shape;808;g230b4870fa9_0_214:notes"/>
          <p:cNvSpPr txBox="1"/>
          <p:nvPr>
            <p:ph idx="1" type="body"/>
          </p:nvPr>
        </p:nvSpPr>
        <p:spPr>
          <a:xfrm>
            <a:off x="685512" y="4343235"/>
            <a:ext cx="5487000" cy="41151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230a681def5_0_0: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it" sz="1400">
                <a:solidFill>
                  <a:schemeClr val="dk1"/>
                </a:solidFill>
                <a:latin typeface="Garamond"/>
                <a:ea typeface="Garamond"/>
                <a:cs typeface="Garamond"/>
                <a:sym typeface="Garamond"/>
              </a:rPr>
              <a:t>Determinanti Sociali della Salute</a:t>
            </a:r>
            <a:endParaRPr b="1" sz="1400">
              <a:solidFill>
                <a:schemeClr val="dk1"/>
              </a:solidFill>
              <a:latin typeface="Garamond"/>
              <a:ea typeface="Garamond"/>
              <a:cs typeface="Garamond"/>
              <a:sym typeface="Garamond"/>
            </a:endParaRPr>
          </a:p>
          <a:p>
            <a:pPr indent="0" lvl="0" marL="0" rtl="0" algn="just">
              <a:spcBef>
                <a:spcPts val="0"/>
              </a:spcBef>
              <a:spcAft>
                <a:spcPts val="0"/>
              </a:spcAft>
              <a:buClr>
                <a:schemeClr val="dk1"/>
              </a:buClr>
              <a:buSzPts val="1100"/>
              <a:buFont typeface="Arial"/>
              <a:buNone/>
            </a:pPr>
            <a:r>
              <a:rPr lang="it" sz="1400">
                <a:solidFill>
                  <a:schemeClr val="dk1"/>
                </a:solidFill>
                <a:latin typeface="Garamond"/>
                <a:ea typeface="Garamond"/>
                <a:cs typeface="Garamond"/>
                <a:sym typeface="Garamond"/>
              </a:rPr>
              <a:t>«I determinanti </a:t>
            </a:r>
            <a:r>
              <a:rPr lang="it" sz="1400">
                <a:solidFill>
                  <a:schemeClr val="dk1"/>
                </a:solidFill>
                <a:latin typeface="Garamond"/>
                <a:ea typeface="Garamond"/>
                <a:cs typeface="Garamond"/>
                <a:sym typeface="Garamond"/>
              </a:rPr>
              <a:t>sociali</a:t>
            </a:r>
            <a:r>
              <a:rPr lang="it" sz="1400">
                <a:solidFill>
                  <a:schemeClr val="dk1"/>
                </a:solidFill>
                <a:latin typeface="Garamond"/>
                <a:ea typeface="Garamond"/>
                <a:cs typeface="Garamond"/>
                <a:sym typeface="Garamond"/>
              </a:rPr>
              <a:t> della salute (SDH) sono i fattori </a:t>
            </a:r>
            <a:r>
              <a:rPr b="1" lang="it" sz="1400">
                <a:solidFill>
                  <a:schemeClr val="dk1"/>
                </a:solidFill>
                <a:latin typeface="Garamond"/>
                <a:ea typeface="Garamond"/>
                <a:cs typeface="Garamond"/>
                <a:sym typeface="Garamond"/>
              </a:rPr>
              <a:t>non medici che influenzano i risultati sanitari</a:t>
            </a:r>
            <a:r>
              <a:rPr lang="it" sz="1400">
                <a:solidFill>
                  <a:schemeClr val="dk1"/>
                </a:solidFill>
                <a:latin typeface="Garamond"/>
                <a:ea typeface="Garamond"/>
                <a:cs typeface="Garamond"/>
                <a:sym typeface="Garamond"/>
              </a:rPr>
              <a:t>. Sono le condizioni in cui le persone nascono, crescono, lavorano, vivono e invecchiano, e l'insieme più ampio di forze e sistemi che modellano le condizioni della vita quotidiana. Queste forze e sistemi includono politiche e sistemi economici, programmi di sviluppo, norme sociali, politiche sociali e sistemi politici» (WHO)</a:t>
            </a:r>
            <a:endParaRPr/>
          </a:p>
        </p:txBody>
      </p:sp>
      <p:sp>
        <p:nvSpPr>
          <p:cNvPr id="815" name="Google Shape;815;g230a681def5_0_0: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c09d3a75d7_1_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c09d3a75d7_1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12272c47622_0_1:notes"/>
          <p:cNvSpPr txBox="1"/>
          <p:nvPr>
            <p:ph idx="1" type="body"/>
          </p:nvPr>
        </p:nvSpPr>
        <p:spPr>
          <a:xfrm>
            <a:off x="685784" y="434339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g12272c47622_0_1:notes"/>
          <p:cNvSpPr/>
          <p:nvPr>
            <p:ph idx="2" type="sldImg"/>
          </p:nvPr>
        </p:nvSpPr>
        <p:spPr>
          <a:xfrm>
            <a:off x="1143208" y="685791"/>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c09d3a75d7_1_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c09d3a75d7_1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3303269" y="418830"/>
            <a:ext cx="2537700" cy="4305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800"/>
              <a:buNone/>
              <a:defRPr b="0" i="0" sz="2700">
                <a:solidFill>
                  <a:schemeClr val="dk1"/>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38175" y="1292273"/>
            <a:ext cx="8068800" cy="10905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800"/>
              <a:buNone/>
              <a:defRPr b="0" i="0" sz="1600">
                <a:solidFill>
                  <a:schemeClr val="dk1"/>
                </a:solidFill>
                <a:latin typeface="Arial"/>
                <a:ea typeface="Arial"/>
                <a:cs typeface="Arial"/>
                <a:sym typeface="Arial"/>
              </a:defRPr>
            </a:lvl1pPr>
            <a:lvl2pPr indent="-228600" lvl="1" marL="914400" rtl="0" algn="l">
              <a:spcBef>
                <a:spcPts val="1200"/>
              </a:spcBef>
              <a:spcAft>
                <a:spcPts val="0"/>
              </a:spcAft>
              <a:buSzPts val="1400"/>
              <a:buNone/>
              <a:defRPr/>
            </a:lvl2pPr>
            <a:lvl3pPr indent="-228600" lvl="2" marL="1371600" rtl="0" algn="l">
              <a:spcBef>
                <a:spcPts val="1200"/>
              </a:spcBef>
              <a:spcAft>
                <a:spcPts val="0"/>
              </a:spcAft>
              <a:buSzPts val="1400"/>
              <a:buNone/>
              <a:defRPr/>
            </a:lvl3pPr>
            <a:lvl4pPr indent="-228600" lvl="3" marL="1828800" rtl="0" algn="l">
              <a:spcBef>
                <a:spcPts val="1200"/>
              </a:spcBef>
              <a:spcAft>
                <a:spcPts val="0"/>
              </a:spcAft>
              <a:buSzPts val="1400"/>
              <a:buNone/>
              <a:defRPr/>
            </a:lvl4pPr>
            <a:lvl5pPr indent="-228600" lvl="4" marL="2286000" rtl="0" algn="l">
              <a:spcBef>
                <a:spcPts val="1200"/>
              </a:spcBef>
              <a:spcAft>
                <a:spcPts val="0"/>
              </a:spcAft>
              <a:buSzPts val="1400"/>
              <a:buNone/>
              <a:defRPr/>
            </a:lvl5pPr>
            <a:lvl6pPr indent="-228600" lvl="5" marL="2743200" rtl="0" algn="l">
              <a:spcBef>
                <a:spcPts val="1200"/>
              </a:spcBef>
              <a:spcAft>
                <a:spcPts val="0"/>
              </a:spcAft>
              <a:buSzPts val="1400"/>
              <a:buNone/>
              <a:defRPr/>
            </a:lvl6pPr>
            <a:lvl7pPr indent="-228600" lvl="6" marL="3200400" rtl="0" algn="l">
              <a:spcBef>
                <a:spcPts val="1200"/>
              </a:spcBef>
              <a:spcAft>
                <a:spcPts val="0"/>
              </a:spcAft>
              <a:buSzPts val="1400"/>
              <a:buNone/>
              <a:defRPr/>
            </a:lvl7pPr>
            <a:lvl8pPr indent="-228600" lvl="7" marL="3657600" rtl="0" algn="l">
              <a:spcBef>
                <a:spcPts val="1200"/>
              </a:spcBef>
              <a:spcAft>
                <a:spcPts val="0"/>
              </a:spcAft>
              <a:buSzPts val="1400"/>
              <a:buNone/>
              <a:defRPr/>
            </a:lvl8pPr>
            <a:lvl9pPr indent="-228600" lvl="8" marL="4114800" rtl="0" algn="l">
              <a:spcBef>
                <a:spcPts val="1200"/>
              </a:spcBef>
              <a:spcAft>
                <a:spcPts val="1200"/>
              </a:spcAft>
              <a:buSzPts val="1400"/>
              <a:buNone/>
              <a:defRPr/>
            </a:lvl9pPr>
          </a:lstStyle>
          <a:p/>
        </p:txBody>
      </p:sp>
      <p:sp>
        <p:nvSpPr>
          <p:cNvPr id="53" name="Google Shape;53;p13"/>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it"/>
              <a:t>‹#›</a:t>
            </a:fld>
            <a:endParaRPr b="0" i="0" sz="1400" u="none" cap="none" strike="noStrike">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_AND_BODY_1">
    <p:spTree>
      <p:nvGrpSpPr>
        <p:cNvPr id="56" name="Shape 56"/>
        <p:cNvGrpSpPr/>
        <p:nvPr/>
      </p:nvGrpSpPr>
      <p:grpSpPr>
        <a:xfrm>
          <a:off x="0" y="0"/>
          <a:ext cx="0" cy="0"/>
          <a:chOff x="0" y="0"/>
          <a:chExt cx="0" cy="0"/>
        </a:xfrm>
      </p:grpSpPr>
      <p:sp>
        <p:nvSpPr>
          <p:cNvPr id="57" name="Google Shape;57;p14"/>
          <p:cNvSpPr txBox="1"/>
          <p:nvPr>
            <p:ph type="title"/>
          </p:nvPr>
        </p:nvSpPr>
        <p:spPr>
          <a:xfrm>
            <a:off x="457141" y="204788"/>
            <a:ext cx="8221200" cy="851400"/>
          </a:xfrm>
          <a:prstGeom prst="rect">
            <a:avLst/>
          </a:prstGeom>
          <a:noFill/>
          <a:ln>
            <a:noFill/>
          </a:ln>
        </p:spPr>
        <p:txBody>
          <a:bodyPr anchorCtr="0" anchor="ctr" bIns="0" lIns="0" spcFirstLastPara="1" rIns="0" wrap="square" tIns="0">
            <a:noAutofit/>
          </a:bodyPr>
          <a:lstStyle>
            <a:lvl1pPr lvl="0" rtl="0" algn="ctr">
              <a:lnSpc>
                <a:spcPct val="93000"/>
              </a:lnSpc>
              <a:spcBef>
                <a:spcPts val="0"/>
              </a:spcBef>
              <a:spcAft>
                <a:spcPts val="0"/>
              </a:spcAft>
              <a:buSzPts val="1100"/>
              <a:buNone/>
              <a:defRPr/>
            </a:lvl1pPr>
            <a:lvl2pPr lvl="1" rtl="0" algn="ctr">
              <a:lnSpc>
                <a:spcPct val="93000"/>
              </a:lnSpc>
              <a:spcBef>
                <a:spcPts val="0"/>
              </a:spcBef>
              <a:spcAft>
                <a:spcPts val="0"/>
              </a:spcAft>
              <a:buSzPts val="1100"/>
              <a:buNone/>
              <a:defRPr/>
            </a:lvl2pPr>
            <a:lvl3pPr lvl="2" rtl="0" algn="ctr">
              <a:lnSpc>
                <a:spcPct val="93000"/>
              </a:lnSpc>
              <a:spcBef>
                <a:spcPts val="0"/>
              </a:spcBef>
              <a:spcAft>
                <a:spcPts val="0"/>
              </a:spcAft>
              <a:buSzPts val="1100"/>
              <a:buNone/>
              <a:defRPr/>
            </a:lvl3pPr>
            <a:lvl4pPr lvl="3" rtl="0" algn="ctr">
              <a:lnSpc>
                <a:spcPct val="93000"/>
              </a:lnSpc>
              <a:spcBef>
                <a:spcPts val="0"/>
              </a:spcBef>
              <a:spcAft>
                <a:spcPts val="0"/>
              </a:spcAft>
              <a:buSzPts val="1100"/>
              <a:buNone/>
              <a:defRPr/>
            </a:lvl4pPr>
            <a:lvl5pPr lvl="4" rtl="0" algn="ctr">
              <a:lnSpc>
                <a:spcPct val="93000"/>
              </a:lnSpc>
              <a:spcBef>
                <a:spcPts val="0"/>
              </a:spcBef>
              <a:spcAft>
                <a:spcPts val="0"/>
              </a:spcAft>
              <a:buSzPts val="1100"/>
              <a:buNone/>
              <a:defRPr/>
            </a:lvl5pPr>
            <a:lvl6pPr lvl="5" rtl="0" algn="ctr">
              <a:lnSpc>
                <a:spcPct val="93000"/>
              </a:lnSpc>
              <a:spcBef>
                <a:spcPts val="0"/>
              </a:spcBef>
              <a:spcAft>
                <a:spcPts val="0"/>
              </a:spcAft>
              <a:buSzPts val="1100"/>
              <a:buNone/>
              <a:defRPr/>
            </a:lvl6pPr>
            <a:lvl7pPr lvl="6" rtl="0" algn="ctr">
              <a:lnSpc>
                <a:spcPct val="93000"/>
              </a:lnSpc>
              <a:spcBef>
                <a:spcPts val="0"/>
              </a:spcBef>
              <a:spcAft>
                <a:spcPts val="0"/>
              </a:spcAft>
              <a:buSzPts val="1100"/>
              <a:buNone/>
              <a:defRPr/>
            </a:lvl7pPr>
            <a:lvl8pPr lvl="7" rtl="0" algn="ctr">
              <a:lnSpc>
                <a:spcPct val="93000"/>
              </a:lnSpc>
              <a:spcBef>
                <a:spcPts val="0"/>
              </a:spcBef>
              <a:spcAft>
                <a:spcPts val="0"/>
              </a:spcAft>
              <a:buSzPts val="1100"/>
              <a:buNone/>
              <a:defRPr/>
            </a:lvl8pPr>
            <a:lvl9pPr lvl="8" rtl="0" algn="ctr">
              <a:lnSpc>
                <a:spcPct val="93000"/>
              </a:lnSpc>
              <a:spcBef>
                <a:spcPts val="0"/>
              </a:spcBef>
              <a:spcAft>
                <a:spcPts val="0"/>
              </a:spcAft>
              <a:buSzPts val="1100"/>
              <a:buNone/>
              <a:defRPr/>
            </a:lvl9pPr>
          </a:lstStyle>
          <a:p/>
        </p:txBody>
      </p:sp>
      <p:sp>
        <p:nvSpPr>
          <p:cNvPr id="58" name="Google Shape;58;p14"/>
          <p:cNvSpPr txBox="1"/>
          <p:nvPr>
            <p:ph idx="1" type="body"/>
          </p:nvPr>
        </p:nvSpPr>
        <p:spPr>
          <a:xfrm>
            <a:off x="457141" y="1203722"/>
            <a:ext cx="8221200" cy="2975400"/>
          </a:xfrm>
          <a:prstGeom prst="rect">
            <a:avLst/>
          </a:prstGeom>
          <a:noFill/>
          <a:ln>
            <a:noFill/>
          </a:ln>
        </p:spPr>
        <p:txBody>
          <a:bodyPr anchorCtr="0" anchor="t" bIns="0" lIns="0" spcFirstLastPara="1" rIns="0" wrap="square" tIns="21325">
            <a:noAutofit/>
          </a:bodyPr>
          <a:lstStyle>
            <a:lvl1pPr indent="-228600" lvl="0" marL="457200" rtl="0" algn="l">
              <a:lnSpc>
                <a:spcPct val="93000"/>
              </a:lnSpc>
              <a:spcBef>
                <a:spcPts val="1000"/>
              </a:spcBef>
              <a:spcAft>
                <a:spcPts val="0"/>
              </a:spcAft>
              <a:buSzPts val="1100"/>
              <a:buNone/>
              <a:defRPr/>
            </a:lvl1pPr>
            <a:lvl2pPr indent="-228600" lvl="1" marL="914400" rtl="0" algn="l">
              <a:lnSpc>
                <a:spcPct val="93000"/>
              </a:lnSpc>
              <a:spcBef>
                <a:spcPts val="800"/>
              </a:spcBef>
              <a:spcAft>
                <a:spcPts val="0"/>
              </a:spcAft>
              <a:buSzPts val="1100"/>
              <a:buNone/>
              <a:defRPr/>
            </a:lvl2pPr>
            <a:lvl3pPr indent="-228600" lvl="2" marL="1371600" rtl="0" algn="l">
              <a:lnSpc>
                <a:spcPct val="93000"/>
              </a:lnSpc>
              <a:spcBef>
                <a:spcPts val="600"/>
              </a:spcBef>
              <a:spcAft>
                <a:spcPts val="0"/>
              </a:spcAft>
              <a:buSzPts val="1100"/>
              <a:buNone/>
              <a:defRPr/>
            </a:lvl3pPr>
            <a:lvl4pPr indent="-228600" lvl="3" marL="1828800" rtl="0" algn="l">
              <a:lnSpc>
                <a:spcPct val="93000"/>
              </a:lnSpc>
              <a:spcBef>
                <a:spcPts val="400"/>
              </a:spcBef>
              <a:spcAft>
                <a:spcPts val="0"/>
              </a:spcAft>
              <a:buSzPts val="1100"/>
              <a:buNone/>
              <a:defRPr/>
            </a:lvl4pPr>
            <a:lvl5pPr indent="-228600" lvl="4" marL="2286000" rtl="0" algn="l">
              <a:lnSpc>
                <a:spcPct val="93000"/>
              </a:lnSpc>
              <a:spcBef>
                <a:spcPts val="100"/>
              </a:spcBef>
              <a:spcAft>
                <a:spcPts val="0"/>
              </a:spcAft>
              <a:buSzPts val="1100"/>
              <a:buNone/>
              <a:defRPr/>
            </a:lvl5pPr>
            <a:lvl6pPr indent="-228600" lvl="5" marL="2743200" rtl="0" algn="l">
              <a:lnSpc>
                <a:spcPct val="93000"/>
              </a:lnSpc>
              <a:spcBef>
                <a:spcPts val="100"/>
              </a:spcBef>
              <a:spcAft>
                <a:spcPts val="0"/>
              </a:spcAft>
              <a:buSzPts val="1100"/>
              <a:buNone/>
              <a:defRPr/>
            </a:lvl6pPr>
            <a:lvl7pPr indent="-228600" lvl="6" marL="3200400" rtl="0" algn="l">
              <a:lnSpc>
                <a:spcPct val="93000"/>
              </a:lnSpc>
              <a:spcBef>
                <a:spcPts val="100"/>
              </a:spcBef>
              <a:spcAft>
                <a:spcPts val="0"/>
              </a:spcAft>
              <a:buSzPts val="1100"/>
              <a:buNone/>
              <a:defRPr/>
            </a:lvl7pPr>
            <a:lvl8pPr indent="-228600" lvl="7" marL="3657600" rtl="0" algn="l">
              <a:lnSpc>
                <a:spcPct val="93000"/>
              </a:lnSpc>
              <a:spcBef>
                <a:spcPts val="100"/>
              </a:spcBef>
              <a:spcAft>
                <a:spcPts val="0"/>
              </a:spcAft>
              <a:buSzPts val="1100"/>
              <a:buNone/>
              <a:defRPr/>
            </a:lvl8pPr>
            <a:lvl9pPr indent="-228600" lvl="8" marL="4114800" rtl="0" algn="l">
              <a:lnSpc>
                <a:spcPct val="93000"/>
              </a:lnSpc>
              <a:spcBef>
                <a:spcPts val="100"/>
              </a:spcBef>
              <a:spcAft>
                <a:spcPts val="0"/>
              </a:spcAft>
              <a:buSzPts val="1100"/>
              <a:buNone/>
              <a:defRPr/>
            </a:lvl9pPr>
          </a:lstStyle>
          <a:p/>
        </p:txBody>
      </p:sp>
      <p:sp>
        <p:nvSpPr>
          <p:cNvPr id="59" name="Google Shape;59;p14"/>
          <p:cNvSpPr txBox="1"/>
          <p:nvPr>
            <p:ph idx="10" type="dt"/>
          </p:nvPr>
        </p:nvSpPr>
        <p:spPr>
          <a:xfrm>
            <a:off x="0" y="0"/>
            <a:ext cx="2249700" cy="2250000"/>
          </a:xfrm>
          <a:prstGeom prst="rect">
            <a:avLst/>
          </a:prstGeom>
          <a:noFill/>
          <a:ln>
            <a:noFill/>
          </a:ln>
        </p:spPr>
        <p:txBody>
          <a:bodyPr anchorCtr="0" anchor="t" bIns="34275" lIns="68575" spcFirstLastPara="1" rIns="68575" wrap="square" tIns="34275">
            <a:noAutofit/>
          </a:bodyPr>
          <a:lstStyle>
            <a:lvl1pPr lvl="0" marR="0" rtl="0" algn="l">
              <a:lnSpc>
                <a:spcPct val="93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1pPr>
            <a:lvl2pPr lvl="1" marR="0" rtl="0" algn="l">
              <a:lnSpc>
                <a:spcPct val="93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2pPr>
            <a:lvl3pPr lvl="2" marR="0" rtl="0" algn="l">
              <a:lnSpc>
                <a:spcPct val="93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3pPr>
            <a:lvl4pPr lvl="3" marR="0" rtl="0" algn="l">
              <a:lnSpc>
                <a:spcPct val="93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4pPr>
            <a:lvl5pPr lvl="4" marR="0" rtl="0" algn="l">
              <a:lnSpc>
                <a:spcPct val="93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5pPr>
            <a:lvl6pPr lvl="5" marR="0" rtl="0" algn="l">
              <a:lnSpc>
                <a:spcPct val="93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6pPr>
            <a:lvl7pPr lvl="6" marR="0" rtl="0" algn="l">
              <a:lnSpc>
                <a:spcPct val="93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7pPr>
            <a:lvl8pPr lvl="7" marR="0" rtl="0" algn="l">
              <a:lnSpc>
                <a:spcPct val="93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8pPr>
            <a:lvl9pPr lvl="8" marR="0" rtl="0" algn="l">
              <a:lnSpc>
                <a:spcPct val="93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9pPr>
          </a:lstStyle>
          <a:p/>
        </p:txBody>
      </p:sp>
      <p:sp>
        <p:nvSpPr>
          <p:cNvPr id="60" name="Google Shape;60;p14"/>
          <p:cNvSpPr txBox="1"/>
          <p:nvPr>
            <p:ph idx="11" type="ftr"/>
          </p:nvPr>
        </p:nvSpPr>
        <p:spPr>
          <a:xfrm>
            <a:off x="0" y="0"/>
            <a:ext cx="2249700" cy="2250000"/>
          </a:xfrm>
          <a:prstGeom prst="rect">
            <a:avLst/>
          </a:prstGeom>
          <a:noFill/>
          <a:ln>
            <a:noFill/>
          </a:ln>
        </p:spPr>
        <p:txBody>
          <a:bodyPr anchorCtr="0" anchor="t" bIns="34275" lIns="68575" spcFirstLastPara="1" rIns="68575" wrap="square" tIns="34275">
            <a:noAutofit/>
          </a:bodyPr>
          <a:lstStyle>
            <a:lvl1pPr lvl="0" marR="0" rtl="0" algn="l">
              <a:lnSpc>
                <a:spcPct val="93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1pPr>
            <a:lvl2pPr lvl="1" marR="0" rtl="0" algn="l">
              <a:lnSpc>
                <a:spcPct val="93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2pPr>
            <a:lvl3pPr lvl="2" marR="0" rtl="0" algn="l">
              <a:lnSpc>
                <a:spcPct val="93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3pPr>
            <a:lvl4pPr lvl="3" marR="0" rtl="0" algn="l">
              <a:lnSpc>
                <a:spcPct val="93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4pPr>
            <a:lvl5pPr lvl="4" marR="0" rtl="0" algn="l">
              <a:lnSpc>
                <a:spcPct val="93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5pPr>
            <a:lvl6pPr lvl="5" marR="0" rtl="0" algn="l">
              <a:lnSpc>
                <a:spcPct val="93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6pPr>
            <a:lvl7pPr lvl="6" marR="0" rtl="0" algn="l">
              <a:lnSpc>
                <a:spcPct val="93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7pPr>
            <a:lvl8pPr lvl="7" marR="0" rtl="0" algn="l">
              <a:lnSpc>
                <a:spcPct val="93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8pPr>
            <a:lvl9pPr lvl="8" marR="0" rtl="0" algn="l">
              <a:lnSpc>
                <a:spcPct val="93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9pPr>
          </a:lstStyle>
          <a:p/>
        </p:txBody>
      </p:sp>
      <p:sp>
        <p:nvSpPr>
          <p:cNvPr id="61" name="Google Shape;61;p14"/>
          <p:cNvSpPr txBox="1"/>
          <p:nvPr>
            <p:ph idx="12" type="sldNum"/>
          </p:nvPr>
        </p:nvSpPr>
        <p:spPr>
          <a:xfrm>
            <a:off x="0" y="0"/>
            <a:ext cx="2249700" cy="2250000"/>
          </a:xfrm>
          <a:prstGeom prst="rect">
            <a:avLst/>
          </a:prstGeom>
          <a:noFill/>
          <a:ln>
            <a:noFill/>
          </a:ln>
        </p:spPr>
        <p:txBody>
          <a:bodyPr anchorCtr="0" anchor="t" bIns="34275" lIns="68575" spcFirstLastPara="1" rIns="68575" wrap="square" tIns="34275">
            <a:noAutofit/>
          </a:bodyPr>
          <a:lstStyle>
            <a:lvl1pPr indent="0" lvl="0" marL="0" marR="0" rtl="0" algn="l">
              <a:lnSpc>
                <a:spcPct val="93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rtl="0" algn="l">
              <a:lnSpc>
                <a:spcPct val="93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rtl="0" algn="l">
              <a:lnSpc>
                <a:spcPct val="93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rtl="0" algn="l">
              <a:lnSpc>
                <a:spcPct val="93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rtl="0" algn="l">
              <a:lnSpc>
                <a:spcPct val="93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rtl="0" algn="l">
              <a:lnSpc>
                <a:spcPct val="93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rtl="0" algn="l">
              <a:lnSpc>
                <a:spcPct val="93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rtl="0" algn="l">
              <a:lnSpc>
                <a:spcPct val="93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rtl="0" algn="l">
              <a:lnSpc>
                <a:spcPct val="93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
              <a:t>‹#›</a:t>
            </a:fld>
            <a:endParaRPr sz="10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68" name="Shape 68"/>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69" name="Shape 69"/>
        <p:cNvGrpSpPr/>
        <p:nvPr/>
      </p:nvGrpSpPr>
      <p:grpSpPr>
        <a:xfrm>
          <a:off x="0" y="0"/>
          <a:ext cx="0" cy="0"/>
          <a:chOff x="0" y="0"/>
          <a:chExt cx="0" cy="0"/>
        </a:xfrm>
      </p:grpSpPr>
      <p:sp>
        <p:nvSpPr>
          <p:cNvPr id="70" name="Google Shape;70;p17"/>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1" name="Google Shape;71;p17"/>
          <p:cNvSpPr txBox="1"/>
          <p:nvPr>
            <p:ph idx="1" type="subTitle"/>
          </p:nvPr>
        </p:nvSpPr>
        <p:spPr>
          <a:xfrm>
            <a:off x="457110" y="1203390"/>
            <a:ext cx="8229300" cy="29832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72" name="Shape 72"/>
        <p:cNvGrpSpPr/>
        <p:nvPr/>
      </p:nvGrpSpPr>
      <p:grpSpPr>
        <a:xfrm>
          <a:off x="0" y="0"/>
          <a:ext cx="0" cy="0"/>
          <a:chOff x="0" y="0"/>
          <a:chExt cx="0" cy="0"/>
        </a:xfrm>
      </p:grpSpPr>
      <p:sp>
        <p:nvSpPr>
          <p:cNvPr id="73" name="Google Shape;73;p18"/>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4" name="Google Shape;74;p18"/>
          <p:cNvSpPr txBox="1"/>
          <p:nvPr>
            <p:ph idx="1" type="body"/>
          </p:nvPr>
        </p:nvSpPr>
        <p:spPr>
          <a:xfrm>
            <a:off x="457110" y="1203390"/>
            <a:ext cx="8229300" cy="29832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75" name="Shape 75"/>
        <p:cNvGrpSpPr/>
        <p:nvPr/>
      </p:nvGrpSpPr>
      <p:grpSpPr>
        <a:xfrm>
          <a:off x="0" y="0"/>
          <a:ext cx="0" cy="0"/>
          <a:chOff x="0" y="0"/>
          <a:chExt cx="0" cy="0"/>
        </a:xfrm>
      </p:grpSpPr>
      <p:sp>
        <p:nvSpPr>
          <p:cNvPr id="76" name="Google Shape;76;p19"/>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7" name="Google Shape;77;p19"/>
          <p:cNvSpPr txBox="1"/>
          <p:nvPr>
            <p:ph idx="1" type="body"/>
          </p:nvPr>
        </p:nvSpPr>
        <p:spPr>
          <a:xfrm>
            <a:off x="457110" y="1203390"/>
            <a:ext cx="4015800" cy="29832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78" name="Google Shape;78;p19"/>
          <p:cNvSpPr txBox="1"/>
          <p:nvPr>
            <p:ph idx="2" type="body"/>
          </p:nvPr>
        </p:nvSpPr>
        <p:spPr>
          <a:xfrm>
            <a:off x="4673970" y="1203390"/>
            <a:ext cx="4015800" cy="29832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9" name="Shape 79"/>
        <p:cNvGrpSpPr/>
        <p:nvPr/>
      </p:nvGrpSpPr>
      <p:grpSpPr>
        <a:xfrm>
          <a:off x="0" y="0"/>
          <a:ext cx="0" cy="0"/>
          <a:chOff x="0" y="0"/>
          <a:chExt cx="0" cy="0"/>
        </a:xfrm>
      </p:grpSpPr>
      <p:sp>
        <p:nvSpPr>
          <p:cNvPr id="80" name="Google Shape;80;p20"/>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81" name="Shape 81"/>
        <p:cNvGrpSpPr/>
        <p:nvPr/>
      </p:nvGrpSpPr>
      <p:grpSpPr>
        <a:xfrm>
          <a:off x="0" y="0"/>
          <a:ext cx="0" cy="0"/>
          <a:chOff x="0" y="0"/>
          <a:chExt cx="0" cy="0"/>
        </a:xfrm>
      </p:grpSpPr>
      <p:sp>
        <p:nvSpPr>
          <p:cNvPr id="82" name="Google Shape;82;p21"/>
          <p:cNvSpPr txBox="1"/>
          <p:nvPr>
            <p:ph idx="1" type="subTitle"/>
          </p:nvPr>
        </p:nvSpPr>
        <p:spPr>
          <a:xfrm>
            <a:off x="457110" y="205200"/>
            <a:ext cx="8229300" cy="3981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83" name="Shape 83"/>
        <p:cNvGrpSpPr/>
        <p:nvPr/>
      </p:nvGrpSpPr>
      <p:grpSpPr>
        <a:xfrm>
          <a:off x="0" y="0"/>
          <a:ext cx="0" cy="0"/>
          <a:chOff x="0" y="0"/>
          <a:chExt cx="0" cy="0"/>
        </a:xfrm>
      </p:grpSpPr>
      <p:sp>
        <p:nvSpPr>
          <p:cNvPr id="84" name="Google Shape;84;p22"/>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5" name="Google Shape;85;p22"/>
          <p:cNvSpPr txBox="1"/>
          <p:nvPr>
            <p:ph idx="1" type="body"/>
          </p:nvPr>
        </p:nvSpPr>
        <p:spPr>
          <a:xfrm>
            <a:off x="457110" y="1203390"/>
            <a:ext cx="40158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86" name="Google Shape;86;p22"/>
          <p:cNvSpPr txBox="1"/>
          <p:nvPr>
            <p:ph idx="2" type="body"/>
          </p:nvPr>
        </p:nvSpPr>
        <p:spPr>
          <a:xfrm>
            <a:off x="4673970" y="1203390"/>
            <a:ext cx="4015800" cy="29832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87" name="Google Shape;87;p22"/>
          <p:cNvSpPr txBox="1"/>
          <p:nvPr>
            <p:ph idx="3" type="body"/>
          </p:nvPr>
        </p:nvSpPr>
        <p:spPr>
          <a:xfrm>
            <a:off x="457110" y="2761560"/>
            <a:ext cx="40158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88" name="Shape 88"/>
        <p:cNvGrpSpPr/>
        <p:nvPr/>
      </p:nvGrpSpPr>
      <p:grpSpPr>
        <a:xfrm>
          <a:off x="0" y="0"/>
          <a:ext cx="0" cy="0"/>
          <a:chOff x="0" y="0"/>
          <a:chExt cx="0" cy="0"/>
        </a:xfrm>
      </p:grpSpPr>
      <p:sp>
        <p:nvSpPr>
          <p:cNvPr id="89" name="Google Shape;89;p23"/>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0" name="Google Shape;90;p23"/>
          <p:cNvSpPr txBox="1"/>
          <p:nvPr>
            <p:ph idx="1" type="body"/>
          </p:nvPr>
        </p:nvSpPr>
        <p:spPr>
          <a:xfrm>
            <a:off x="457110" y="1203390"/>
            <a:ext cx="4015800" cy="29832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91" name="Google Shape;91;p23"/>
          <p:cNvSpPr txBox="1"/>
          <p:nvPr>
            <p:ph idx="2" type="body"/>
          </p:nvPr>
        </p:nvSpPr>
        <p:spPr>
          <a:xfrm>
            <a:off x="4673970" y="1203390"/>
            <a:ext cx="40158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92" name="Google Shape;92;p23"/>
          <p:cNvSpPr txBox="1"/>
          <p:nvPr>
            <p:ph idx="3" type="body"/>
          </p:nvPr>
        </p:nvSpPr>
        <p:spPr>
          <a:xfrm>
            <a:off x="4673970" y="2761560"/>
            <a:ext cx="40158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93" name="Shape 93"/>
        <p:cNvGrpSpPr/>
        <p:nvPr/>
      </p:nvGrpSpPr>
      <p:grpSpPr>
        <a:xfrm>
          <a:off x="0" y="0"/>
          <a:ext cx="0" cy="0"/>
          <a:chOff x="0" y="0"/>
          <a:chExt cx="0" cy="0"/>
        </a:xfrm>
      </p:grpSpPr>
      <p:sp>
        <p:nvSpPr>
          <p:cNvPr id="94" name="Google Shape;94;p24"/>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5" name="Google Shape;95;p24"/>
          <p:cNvSpPr txBox="1"/>
          <p:nvPr>
            <p:ph idx="1" type="body"/>
          </p:nvPr>
        </p:nvSpPr>
        <p:spPr>
          <a:xfrm>
            <a:off x="457110" y="1203390"/>
            <a:ext cx="40158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96" name="Google Shape;96;p24"/>
          <p:cNvSpPr txBox="1"/>
          <p:nvPr>
            <p:ph idx="2" type="body"/>
          </p:nvPr>
        </p:nvSpPr>
        <p:spPr>
          <a:xfrm>
            <a:off x="4673970" y="1203390"/>
            <a:ext cx="40158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97" name="Google Shape;97;p24"/>
          <p:cNvSpPr txBox="1"/>
          <p:nvPr>
            <p:ph idx="3" type="body"/>
          </p:nvPr>
        </p:nvSpPr>
        <p:spPr>
          <a:xfrm>
            <a:off x="457110" y="2761560"/>
            <a:ext cx="82293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98" name="Shape 98"/>
        <p:cNvGrpSpPr/>
        <p:nvPr/>
      </p:nvGrpSpPr>
      <p:grpSpPr>
        <a:xfrm>
          <a:off x="0" y="0"/>
          <a:ext cx="0" cy="0"/>
          <a:chOff x="0" y="0"/>
          <a:chExt cx="0" cy="0"/>
        </a:xfrm>
      </p:grpSpPr>
      <p:sp>
        <p:nvSpPr>
          <p:cNvPr id="99" name="Google Shape;99;p25"/>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0" name="Google Shape;100;p25"/>
          <p:cNvSpPr txBox="1"/>
          <p:nvPr>
            <p:ph idx="1" type="body"/>
          </p:nvPr>
        </p:nvSpPr>
        <p:spPr>
          <a:xfrm>
            <a:off x="457110" y="1203390"/>
            <a:ext cx="82293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01" name="Google Shape;101;p25"/>
          <p:cNvSpPr txBox="1"/>
          <p:nvPr>
            <p:ph idx="2" type="body"/>
          </p:nvPr>
        </p:nvSpPr>
        <p:spPr>
          <a:xfrm>
            <a:off x="457110" y="2761560"/>
            <a:ext cx="82293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02" name="Shape 102"/>
        <p:cNvGrpSpPr/>
        <p:nvPr/>
      </p:nvGrpSpPr>
      <p:grpSpPr>
        <a:xfrm>
          <a:off x="0" y="0"/>
          <a:ext cx="0" cy="0"/>
          <a:chOff x="0" y="0"/>
          <a:chExt cx="0" cy="0"/>
        </a:xfrm>
      </p:grpSpPr>
      <p:sp>
        <p:nvSpPr>
          <p:cNvPr id="103" name="Google Shape;103;p26"/>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4" name="Google Shape;104;p26"/>
          <p:cNvSpPr txBox="1"/>
          <p:nvPr>
            <p:ph idx="1" type="body"/>
          </p:nvPr>
        </p:nvSpPr>
        <p:spPr>
          <a:xfrm>
            <a:off x="457110" y="1203390"/>
            <a:ext cx="40158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05" name="Google Shape;105;p26"/>
          <p:cNvSpPr txBox="1"/>
          <p:nvPr>
            <p:ph idx="2" type="body"/>
          </p:nvPr>
        </p:nvSpPr>
        <p:spPr>
          <a:xfrm>
            <a:off x="4673970" y="1203390"/>
            <a:ext cx="40158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06" name="Google Shape;106;p26"/>
          <p:cNvSpPr txBox="1"/>
          <p:nvPr>
            <p:ph idx="3" type="body"/>
          </p:nvPr>
        </p:nvSpPr>
        <p:spPr>
          <a:xfrm>
            <a:off x="457110" y="2761560"/>
            <a:ext cx="40158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07" name="Google Shape;107;p26"/>
          <p:cNvSpPr txBox="1"/>
          <p:nvPr>
            <p:ph idx="4" type="body"/>
          </p:nvPr>
        </p:nvSpPr>
        <p:spPr>
          <a:xfrm>
            <a:off x="4673970" y="2761560"/>
            <a:ext cx="40158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08" name="Shape 108"/>
        <p:cNvGrpSpPr/>
        <p:nvPr/>
      </p:nvGrpSpPr>
      <p:grpSpPr>
        <a:xfrm>
          <a:off x="0" y="0"/>
          <a:ext cx="0" cy="0"/>
          <a:chOff x="0" y="0"/>
          <a:chExt cx="0" cy="0"/>
        </a:xfrm>
      </p:grpSpPr>
      <p:sp>
        <p:nvSpPr>
          <p:cNvPr id="109" name="Google Shape;109;p27"/>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0" name="Google Shape;110;p27"/>
          <p:cNvSpPr txBox="1"/>
          <p:nvPr>
            <p:ph idx="1" type="body"/>
          </p:nvPr>
        </p:nvSpPr>
        <p:spPr>
          <a:xfrm>
            <a:off x="457110" y="1203390"/>
            <a:ext cx="26499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11" name="Google Shape;111;p27"/>
          <p:cNvSpPr txBox="1"/>
          <p:nvPr>
            <p:ph idx="2" type="body"/>
          </p:nvPr>
        </p:nvSpPr>
        <p:spPr>
          <a:xfrm>
            <a:off x="3239730" y="1203390"/>
            <a:ext cx="26499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12" name="Google Shape;112;p27"/>
          <p:cNvSpPr txBox="1"/>
          <p:nvPr>
            <p:ph idx="3" type="body"/>
          </p:nvPr>
        </p:nvSpPr>
        <p:spPr>
          <a:xfrm>
            <a:off x="6022350" y="1203390"/>
            <a:ext cx="26499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13" name="Google Shape;113;p27"/>
          <p:cNvSpPr txBox="1"/>
          <p:nvPr>
            <p:ph idx="4" type="body"/>
          </p:nvPr>
        </p:nvSpPr>
        <p:spPr>
          <a:xfrm>
            <a:off x="457110" y="2761560"/>
            <a:ext cx="26499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14" name="Google Shape;114;p27"/>
          <p:cNvSpPr txBox="1"/>
          <p:nvPr>
            <p:ph idx="5" type="body"/>
          </p:nvPr>
        </p:nvSpPr>
        <p:spPr>
          <a:xfrm>
            <a:off x="3239730" y="2761560"/>
            <a:ext cx="26499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15" name="Google Shape;115;p27"/>
          <p:cNvSpPr txBox="1"/>
          <p:nvPr>
            <p:ph idx="6" type="body"/>
          </p:nvPr>
        </p:nvSpPr>
        <p:spPr>
          <a:xfrm>
            <a:off x="6022350" y="2761560"/>
            <a:ext cx="26499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20" name="Shape 120"/>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21" name="Shape 121"/>
        <p:cNvGrpSpPr/>
        <p:nvPr/>
      </p:nvGrpSpPr>
      <p:grpSpPr>
        <a:xfrm>
          <a:off x="0" y="0"/>
          <a:ext cx="0" cy="0"/>
          <a:chOff x="0" y="0"/>
          <a:chExt cx="0" cy="0"/>
        </a:xfrm>
      </p:grpSpPr>
      <p:sp>
        <p:nvSpPr>
          <p:cNvPr id="122" name="Google Shape;122;p30"/>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3" name="Google Shape;123;p30"/>
          <p:cNvSpPr txBox="1"/>
          <p:nvPr>
            <p:ph idx="1" type="subTitle"/>
          </p:nvPr>
        </p:nvSpPr>
        <p:spPr>
          <a:xfrm>
            <a:off x="457110" y="1203390"/>
            <a:ext cx="8229300" cy="29832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24" name="Shape 124"/>
        <p:cNvGrpSpPr/>
        <p:nvPr/>
      </p:nvGrpSpPr>
      <p:grpSpPr>
        <a:xfrm>
          <a:off x="0" y="0"/>
          <a:ext cx="0" cy="0"/>
          <a:chOff x="0" y="0"/>
          <a:chExt cx="0" cy="0"/>
        </a:xfrm>
      </p:grpSpPr>
      <p:sp>
        <p:nvSpPr>
          <p:cNvPr id="125" name="Google Shape;125;p31"/>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6" name="Google Shape;126;p31"/>
          <p:cNvSpPr txBox="1"/>
          <p:nvPr>
            <p:ph idx="1" type="body"/>
          </p:nvPr>
        </p:nvSpPr>
        <p:spPr>
          <a:xfrm>
            <a:off x="457110" y="1203390"/>
            <a:ext cx="8229300" cy="29832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27" name="Shape 127"/>
        <p:cNvGrpSpPr/>
        <p:nvPr/>
      </p:nvGrpSpPr>
      <p:grpSpPr>
        <a:xfrm>
          <a:off x="0" y="0"/>
          <a:ext cx="0" cy="0"/>
          <a:chOff x="0" y="0"/>
          <a:chExt cx="0" cy="0"/>
        </a:xfrm>
      </p:grpSpPr>
      <p:sp>
        <p:nvSpPr>
          <p:cNvPr id="128" name="Google Shape;128;p32"/>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9" name="Google Shape;129;p32"/>
          <p:cNvSpPr txBox="1"/>
          <p:nvPr>
            <p:ph idx="1" type="body"/>
          </p:nvPr>
        </p:nvSpPr>
        <p:spPr>
          <a:xfrm>
            <a:off x="457110" y="1203390"/>
            <a:ext cx="4015800" cy="29832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30" name="Google Shape;130;p32"/>
          <p:cNvSpPr txBox="1"/>
          <p:nvPr>
            <p:ph idx="2" type="body"/>
          </p:nvPr>
        </p:nvSpPr>
        <p:spPr>
          <a:xfrm>
            <a:off x="4673970" y="1203390"/>
            <a:ext cx="4015800" cy="29832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1" name="Shape 131"/>
        <p:cNvGrpSpPr/>
        <p:nvPr/>
      </p:nvGrpSpPr>
      <p:grpSpPr>
        <a:xfrm>
          <a:off x="0" y="0"/>
          <a:ext cx="0" cy="0"/>
          <a:chOff x="0" y="0"/>
          <a:chExt cx="0" cy="0"/>
        </a:xfrm>
      </p:grpSpPr>
      <p:sp>
        <p:nvSpPr>
          <p:cNvPr id="132" name="Google Shape;132;p33"/>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33" name="Shape 133"/>
        <p:cNvGrpSpPr/>
        <p:nvPr/>
      </p:nvGrpSpPr>
      <p:grpSpPr>
        <a:xfrm>
          <a:off x="0" y="0"/>
          <a:ext cx="0" cy="0"/>
          <a:chOff x="0" y="0"/>
          <a:chExt cx="0" cy="0"/>
        </a:xfrm>
      </p:grpSpPr>
      <p:sp>
        <p:nvSpPr>
          <p:cNvPr id="134" name="Google Shape;134;p34"/>
          <p:cNvSpPr txBox="1"/>
          <p:nvPr>
            <p:ph idx="1" type="subTitle"/>
          </p:nvPr>
        </p:nvSpPr>
        <p:spPr>
          <a:xfrm>
            <a:off x="457110" y="205200"/>
            <a:ext cx="8229300" cy="39810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35" name="Shape 135"/>
        <p:cNvGrpSpPr/>
        <p:nvPr/>
      </p:nvGrpSpPr>
      <p:grpSpPr>
        <a:xfrm>
          <a:off x="0" y="0"/>
          <a:ext cx="0" cy="0"/>
          <a:chOff x="0" y="0"/>
          <a:chExt cx="0" cy="0"/>
        </a:xfrm>
      </p:grpSpPr>
      <p:sp>
        <p:nvSpPr>
          <p:cNvPr id="136" name="Google Shape;136;p35"/>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7" name="Google Shape;137;p35"/>
          <p:cNvSpPr txBox="1"/>
          <p:nvPr>
            <p:ph idx="1" type="body"/>
          </p:nvPr>
        </p:nvSpPr>
        <p:spPr>
          <a:xfrm>
            <a:off x="457110" y="1203390"/>
            <a:ext cx="40158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38" name="Google Shape;138;p35"/>
          <p:cNvSpPr txBox="1"/>
          <p:nvPr>
            <p:ph idx="2" type="body"/>
          </p:nvPr>
        </p:nvSpPr>
        <p:spPr>
          <a:xfrm>
            <a:off x="4673970" y="1203390"/>
            <a:ext cx="4015800" cy="29832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39" name="Google Shape;139;p35"/>
          <p:cNvSpPr txBox="1"/>
          <p:nvPr>
            <p:ph idx="3" type="body"/>
          </p:nvPr>
        </p:nvSpPr>
        <p:spPr>
          <a:xfrm>
            <a:off x="457110" y="2761560"/>
            <a:ext cx="40158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40" name="Shape 140"/>
        <p:cNvGrpSpPr/>
        <p:nvPr/>
      </p:nvGrpSpPr>
      <p:grpSpPr>
        <a:xfrm>
          <a:off x="0" y="0"/>
          <a:ext cx="0" cy="0"/>
          <a:chOff x="0" y="0"/>
          <a:chExt cx="0" cy="0"/>
        </a:xfrm>
      </p:grpSpPr>
      <p:sp>
        <p:nvSpPr>
          <p:cNvPr id="141" name="Google Shape;141;p36"/>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2" name="Google Shape;142;p36"/>
          <p:cNvSpPr txBox="1"/>
          <p:nvPr>
            <p:ph idx="1" type="body"/>
          </p:nvPr>
        </p:nvSpPr>
        <p:spPr>
          <a:xfrm>
            <a:off x="457110" y="1203390"/>
            <a:ext cx="4015800" cy="29832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43" name="Google Shape;143;p36"/>
          <p:cNvSpPr txBox="1"/>
          <p:nvPr>
            <p:ph idx="2" type="body"/>
          </p:nvPr>
        </p:nvSpPr>
        <p:spPr>
          <a:xfrm>
            <a:off x="4673970" y="1203390"/>
            <a:ext cx="40158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44" name="Google Shape;144;p36"/>
          <p:cNvSpPr txBox="1"/>
          <p:nvPr>
            <p:ph idx="3" type="body"/>
          </p:nvPr>
        </p:nvSpPr>
        <p:spPr>
          <a:xfrm>
            <a:off x="4673970" y="2761560"/>
            <a:ext cx="40158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45" name="Shape 145"/>
        <p:cNvGrpSpPr/>
        <p:nvPr/>
      </p:nvGrpSpPr>
      <p:grpSpPr>
        <a:xfrm>
          <a:off x="0" y="0"/>
          <a:ext cx="0" cy="0"/>
          <a:chOff x="0" y="0"/>
          <a:chExt cx="0" cy="0"/>
        </a:xfrm>
      </p:grpSpPr>
      <p:sp>
        <p:nvSpPr>
          <p:cNvPr id="146" name="Google Shape;146;p37"/>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7" name="Google Shape;147;p37"/>
          <p:cNvSpPr txBox="1"/>
          <p:nvPr>
            <p:ph idx="1" type="body"/>
          </p:nvPr>
        </p:nvSpPr>
        <p:spPr>
          <a:xfrm>
            <a:off x="457110" y="1203390"/>
            <a:ext cx="40158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48" name="Google Shape;148;p37"/>
          <p:cNvSpPr txBox="1"/>
          <p:nvPr>
            <p:ph idx="2" type="body"/>
          </p:nvPr>
        </p:nvSpPr>
        <p:spPr>
          <a:xfrm>
            <a:off x="4673970" y="1203390"/>
            <a:ext cx="40158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49" name="Google Shape;149;p37"/>
          <p:cNvSpPr txBox="1"/>
          <p:nvPr>
            <p:ph idx="3" type="body"/>
          </p:nvPr>
        </p:nvSpPr>
        <p:spPr>
          <a:xfrm>
            <a:off x="457110" y="2761560"/>
            <a:ext cx="82293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50" name="Shape 150"/>
        <p:cNvGrpSpPr/>
        <p:nvPr/>
      </p:nvGrpSpPr>
      <p:grpSpPr>
        <a:xfrm>
          <a:off x="0" y="0"/>
          <a:ext cx="0" cy="0"/>
          <a:chOff x="0" y="0"/>
          <a:chExt cx="0" cy="0"/>
        </a:xfrm>
      </p:grpSpPr>
      <p:sp>
        <p:nvSpPr>
          <p:cNvPr id="151" name="Google Shape;151;p38"/>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2" name="Google Shape;152;p38"/>
          <p:cNvSpPr txBox="1"/>
          <p:nvPr>
            <p:ph idx="1" type="body"/>
          </p:nvPr>
        </p:nvSpPr>
        <p:spPr>
          <a:xfrm>
            <a:off x="457110" y="1203390"/>
            <a:ext cx="82293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53" name="Google Shape;153;p38"/>
          <p:cNvSpPr txBox="1"/>
          <p:nvPr>
            <p:ph idx="2" type="body"/>
          </p:nvPr>
        </p:nvSpPr>
        <p:spPr>
          <a:xfrm>
            <a:off x="457110" y="2761560"/>
            <a:ext cx="82293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54" name="Shape 154"/>
        <p:cNvGrpSpPr/>
        <p:nvPr/>
      </p:nvGrpSpPr>
      <p:grpSpPr>
        <a:xfrm>
          <a:off x="0" y="0"/>
          <a:ext cx="0" cy="0"/>
          <a:chOff x="0" y="0"/>
          <a:chExt cx="0" cy="0"/>
        </a:xfrm>
      </p:grpSpPr>
      <p:sp>
        <p:nvSpPr>
          <p:cNvPr id="155" name="Google Shape;155;p39"/>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6" name="Google Shape;156;p39"/>
          <p:cNvSpPr txBox="1"/>
          <p:nvPr>
            <p:ph idx="1" type="body"/>
          </p:nvPr>
        </p:nvSpPr>
        <p:spPr>
          <a:xfrm>
            <a:off x="457110" y="1203390"/>
            <a:ext cx="40158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57" name="Google Shape;157;p39"/>
          <p:cNvSpPr txBox="1"/>
          <p:nvPr>
            <p:ph idx="2" type="body"/>
          </p:nvPr>
        </p:nvSpPr>
        <p:spPr>
          <a:xfrm>
            <a:off x="4673970" y="1203390"/>
            <a:ext cx="40158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58" name="Google Shape;158;p39"/>
          <p:cNvSpPr txBox="1"/>
          <p:nvPr>
            <p:ph idx="3" type="body"/>
          </p:nvPr>
        </p:nvSpPr>
        <p:spPr>
          <a:xfrm>
            <a:off x="457110" y="2761560"/>
            <a:ext cx="40158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59" name="Google Shape;159;p39"/>
          <p:cNvSpPr txBox="1"/>
          <p:nvPr>
            <p:ph idx="4" type="body"/>
          </p:nvPr>
        </p:nvSpPr>
        <p:spPr>
          <a:xfrm>
            <a:off x="4673970" y="2761560"/>
            <a:ext cx="40158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60" name="Shape 160"/>
        <p:cNvGrpSpPr/>
        <p:nvPr/>
      </p:nvGrpSpPr>
      <p:grpSpPr>
        <a:xfrm>
          <a:off x="0" y="0"/>
          <a:ext cx="0" cy="0"/>
          <a:chOff x="0" y="0"/>
          <a:chExt cx="0" cy="0"/>
        </a:xfrm>
      </p:grpSpPr>
      <p:sp>
        <p:nvSpPr>
          <p:cNvPr id="161" name="Google Shape;161;p40"/>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2" name="Google Shape;162;p40"/>
          <p:cNvSpPr txBox="1"/>
          <p:nvPr>
            <p:ph idx="1" type="body"/>
          </p:nvPr>
        </p:nvSpPr>
        <p:spPr>
          <a:xfrm>
            <a:off x="457110" y="1203390"/>
            <a:ext cx="26499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63" name="Google Shape;163;p40"/>
          <p:cNvSpPr txBox="1"/>
          <p:nvPr>
            <p:ph idx="2" type="body"/>
          </p:nvPr>
        </p:nvSpPr>
        <p:spPr>
          <a:xfrm>
            <a:off x="3239730" y="1203390"/>
            <a:ext cx="26499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64" name="Google Shape;164;p40"/>
          <p:cNvSpPr txBox="1"/>
          <p:nvPr>
            <p:ph idx="3" type="body"/>
          </p:nvPr>
        </p:nvSpPr>
        <p:spPr>
          <a:xfrm>
            <a:off x="6022350" y="1203390"/>
            <a:ext cx="26499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65" name="Google Shape;165;p40"/>
          <p:cNvSpPr txBox="1"/>
          <p:nvPr>
            <p:ph idx="4" type="body"/>
          </p:nvPr>
        </p:nvSpPr>
        <p:spPr>
          <a:xfrm>
            <a:off x="457110" y="2761560"/>
            <a:ext cx="26499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66" name="Google Shape;166;p40"/>
          <p:cNvSpPr txBox="1"/>
          <p:nvPr>
            <p:ph idx="5" type="body"/>
          </p:nvPr>
        </p:nvSpPr>
        <p:spPr>
          <a:xfrm>
            <a:off x="3239730" y="2761560"/>
            <a:ext cx="26499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
        <p:nvSpPr>
          <p:cNvPr id="167" name="Google Shape;167;p40"/>
          <p:cNvSpPr txBox="1"/>
          <p:nvPr>
            <p:ph idx="6" type="body"/>
          </p:nvPr>
        </p:nvSpPr>
        <p:spPr>
          <a:xfrm>
            <a:off x="6022350" y="2761560"/>
            <a:ext cx="2649900" cy="1422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100"/>
              <a:buNone/>
              <a:defRPr/>
            </a:lvl1pPr>
            <a:lvl2pPr indent="-228600" lvl="1" marL="914400" rtl="0" algn="l">
              <a:spcBef>
                <a:spcPts val="0"/>
              </a:spcBef>
              <a:spcAft>
                <a:spcPts val="0"/>
              </a:spcAft>
              <a:buSzPts val="1100"/>
              <a:buNone/>
              <a:defRPr/>
            </a:lvl2pPr>
            <a:lvl3pPr indent="-228600" lvl="2" marL="1371600" rtl="0" algn="l">
              <a:spcBef>
                <a:spcPts val="0"/>
              </a:spcBef>
              <a:spcAft>
                <a:spcPts val="0"/>
              </a:spcAft>
              <a:buSzPts val="1100"/>
              <a:buNone/>
              <a:defRPr/>
            </a:lvl3pPr>
            <a:lvl4pPr indent="-228600" lvl="3" marL="1828800" rtl="0" algn="l">
              <a:spcBef>
                <a:spcPts val="0"/>
              </a:spcBef>
              <a:spcAft>
                <a:spcPts val="0"/>
              </a:spcAft>
              <a:buSzPts val="1100"/>
              <a:buNone/>
              <a:defRPr/>
            </a:lvl4pPr>
            <a:lvl5pPr indent="-228600" lvl="4" marL="2286000" rtl="0" algn="l">
              <a:spcBef>
                <a:spcPts val="0"/>
              </a:spcBef>
              <a:spcAft>
                <a:spcPts val="0"/>
              </a:spcAft>
              <a:buSzPts val="1100"/>
              <a:buNone/>
              <a:defRPr/>
            </a:lvl5pPr>
            <a:lvl6pPr indent="-228600" lvl="5" marL="2743200" rtl="0" algn="l">
              <a:spcBef>
                <a:spcPts val="0"/>
              </a:spcBef>
              <a:spcAft>
                <a:spcPts val="0"/>
              </a:spcAft>
              <a:buSzPts val="1100"/>
              <a:buNone/>
              <a:defRPr/>
            </a:lvl6pPr>
            <a:lvl7pPr indent="-228600" lvl="6" marL="3200400" rtl="0" algn="l">
              <a:spcBef>
                <a:spcPts val="0"/>
              </a:spcBef>
              <a:spcAft>
                <a:spcPts val="0"/>
              </a:spcAft>
              <a:buSzPts val="1100"/>
              <a:buNone/>
              <a:defRPr/>
            </a:lvl7pPr>
            <a:lvl8pPr indent="-228600" lvl="7" marL="3657600" rtl="0" algn="l">
              <a:spcBef>
                <a:spcPts val="0"/>
              </a:spcBef>
              <a:spcAft>
                <a:spcPts val="0"/>
              </a:spcAft>
              <a:buSzPts val="1100"/>
              <a:buNone/>
              <a:defRPr/>
            </a:lvl8pPr>
            <a:lvl9pPr indent="-228600" lvl="8" marL="4114800" rtl="0" algn="l">
              <a:spcBef>
                <a:spcPts val="0"/>
              </a:spcBef>
              <a:spcAft>
                <a:spcPts val="0"/>
              </a:spcAft>
              <a:buSzPts val="11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_AND_BODY_1">
    <p:spTree>
      <p:nvGrpSpPr>
        <p:cNvPr id="168" name="Shape 168"/>
        <p:cNvGrpSpPr/>
        <p:nvPr/>
      </p:nvGrpSpPr>
      <p:grpSpPr>
        <a:xfrm>
          <a:off x="0" y="0"/>
          <a:ext cx="0" cy="0"/>
          <a:chOff x="0" y="0"/>
          <a:chExt cx="0" cy="0"/>
        </a:xfrm>
      </p:grpSpPr>
      <p:sp>
        <p:nvSpPr>
          <p:cNvPr id="169" name="Google Shape;169;p41"/>
          <p:cNvSpPr txBox="1"/>
          <p:nvPr>
            <p:ph type="title"/>
          </p:nvPr>
        </p:nvSpPr>
        <p:spPr>
          <a:xfrm>
            <a:off x="457141" y="204788"/>
            <a:ext cx="8221200" cy="851400"/>
          </a:xfrm>
          <a:prstGeom prst="rect">
            <a:avLst/>
          </a:prstGeom>
          <a:noFill/>
          <a:ln>
            <a:noFill/>
          </a:ln>
        </p:spPr>
        <p:txBody>
          <a:bodyPr anchorCtr="0" anchor="ctr" bIns="0" lIns="0" spcFirstLastPara="1" rIns="0" wrap="square" tIns="0">
            <a:noAutofit/>
          </a:bodyPr>
          <a:lstStyle>
            <a:lvl1pPr lvl="0" rtl="0" algn="ctr">
              <a:lnSpc>
                <a:spcPct val="93000"/>
              </a:lnSpc>
              <a:spcBef>
                <a:spcPts val="0"/>
              </a:spcBef>
              <a:spcAft>
                <a:spcPts val="0"/>
              </a:spcAft>
              <a:buSzPts val="1100"/>
              <a:buNone/>
              <a:defRPr/>
            </a:lvl1pPr>
            <a:lvl2pPr lvl="1" rtl="0" algn="ctr">
              <a:lnSpc>
                <a:spcPct val="93000"/>
              </a:lnSpc>
              <a:spcBef>
                <a:spcPts val="0"/>
              </a:spcBef>
              <a:spcAft>
                <a:spcPts val="0"/>
              </a:spcAft>
              <a:buSzPts val="1100"/>
              <a:buNone/>
              <a:defRPr/>
            </a:lvl2pPr>
            <a:lvl3pPr lvl="2" rtl="0" algn="ctr">
              <a:lnSpc>
                <a:spcPct val="93000"/>
              </a:lnSpc>
              <a:spcBef>
                <a:spcPts val="0"/>
              </a:spcBef>
              <a:spcAft>
                <a:spcPts val="0"/>
              </a:spcAft>
              <a:buSzPts val="1100"/>
              <a:buNone/>
              <a:defRPr/>
            </a:lvl3pPr>
            <a:lvl4pPr lvl="3" rtl="0" algn="ctr">
              <a:lnSpc>
                <a:spcPct val="93000"/>
              </a:lnSpc>
              <a:spcBef>
                <a:spcPts val="0"/>
              </a:spcBef>
              <a:spcAft>
                <a:spcPts val="0"/>
              </a:spcAft>
              <a:buSzPts val="1100"/>
              <a:buNone/>
              <a:defRPr/>
            </a:lvl4pPr>
            <a:lvl5pPr lvl="4" rtl="0" algn="ctr">
              <a:lnSpc>
                <a:spcPct val="93000"/>
              </a:lnSpc>
              <a:spcBef>
                <a:spcPts val="0"/>
              </a:spcBef>
              <a:spcAft>
                <a:spcPts val="0"/>
              </a:spcAft>
              <a:buSzPts val="1100"/>
              <a:buNone/>
              <a:defRPr/>
            </a:lvl5pPr>
            <a:lvl6pPr lvl="5" rtl="0" algn="ctr">
              <a:lnSpc>
                <a:spcPct val="93000"/>
              </a:lnSpc>
              <a:spcBef>
                <a:spcPts val="0"/>
              </a:spcBef>
              <a:spcAft>
                <a:spcPts val="0"/>
              </a:spcAft>
              <a:buSzPts val="1100"/>
              <a:buNone/>
              <a:defRPr/>
            </a:lvl6pPr>
            <a:lvl7pPr lvl="6" rtl="0" algn="ctr">
              <a:lnSpc>
                <a:spcPct val="93000"/>
              </a:lnSpc>
              <a:spcBef>
                <a:spcPts val="0"/>
              </a:spcBef>
              <a:spcAft>
                <a:spcPts val="0"/>
              </a:spcAft>
              <a:buSzPts val="1100"/>
              <a:buNone/>
              <a:defRPr/>
            </a:lvl7pPr>
            <a:lvl8pPr lvl="7" rtl="0" algn="ctr">
              <a:lnSpc>
                <a:spcPct val="93000"/>
              </a:lnSpc>
              <a:spcBef>
                <a:spcPts val="0"/>
              </a:spcBef>
              <a:spcAft>
                <a:spcPts val="0"/>
              </a:spcAft>
              <a:buSzPts val="1100"/>
              <a:buNone/>
              <a:defRPr/>
            </a:lvl8pPr>
            <a:lvl9pPr lvl="8" rtl="0" algn="ctr">
              <a:lnSpc>
                <a:spcPct val="93000"/>
              </a:lnSpc>
              <a:spcBef>
                <a:spcPts val="0"/>
              </a:spcBef>
              <a:spcAft>
                <a:spcPts val="0"/>
              </a:spcAft>
              <a:buSzPts val="1100"/>
              <a:buNone/>
              <a:defRPr/>
            </a:lvl9pPr>
          </a:lstStyle>
          <a:p/>
        </p:txBody>
      </p:sp>
      <p:sp>
        <p:nvSpPr>
          <p:cNvPr id="170" name="Google Shape;170;p41"/>
          <p:cNvSpPr txBox="1"/>
          <p:nvPr>
            <p:ph idx="1" type="body"/>
          </p:nvPr>
        </p:nvSpPr>
        <p:spPr>
          <a:xfrm>
            <a:off x="457141" y="1203722"/>
            <a:ext cx="8221200" cy="2975400"/>
          </a:xfrm>
          <a:prstGeom prst="rect">
            <a:avLst/>
          </a:prstGeom>
          <a:noFill/>
          <a:ln>
            <a:noFill/>
          </a:ln>
        </p:spPr>
        <p:txBody>
          <a:bodyPr anchorCtr="0" anchor="t" bIns="0" lIns="0" spcFirstLastPara="1" rIns="0" wrap="square" tIns="21325">
            <a:noAutofit/>
          </a:bodyPr>
          <a:lstStyle>
            <a:lvl1pPr indent="-228600" lvl="0" marL="457200" rtl="0" algn="l">
              <a:lnSpc>
                <a:spcPct val="93000"/>
              </a:lnSpc>
              <a:spcBef>
                <a:spcPts val="1000"/>
              </a:spcBef>
              <a:spcAft>
                <a:spcPts val="0"/>
              </a:spcAft>
              <a:buSzPts val="1100"/>
              <a:buNone/>
              <a:defRPr/>
            </a:lvl1pPr>
            <a:lvl2pPr indent="-228600" lvl="1" marL="914400" rtl="0" algn="l">
              <a:lnSpc>
                <a:spcPct val="93000"/>
              </a:lnSpc>
              <a:spcBef>
                <a:spcPts val="800"/>
              </a:spcBef>
              <a:spcAft>
                <a:spcPts val="0"/>
              </a:spcAft>
              <a:buSzPts val="1100"/>
              <a:buNone/>
              <a:defRPr/>
            </a:lvl2pPr>
            <a:lvl3pPr indent="-228600" lvl="2" marL="1371600" rtl="0" algn="l">
              <a:lnSpc>
                <a:spcPct val="93000"/>
              </a:lnSpc>
              <a:spcBef>
                <a:spcPts val="600"/>
              </a:spcBef>
              <a:spcAft>
                <a:spcPts val="0"/>
              </a:spcAft>
              <a:buSzPts val="1100"/>
              <a:buNone/>
              <a:defRPr/>
            </a:lvl3pPr>
            <a:lvl4pPr indent="-228600" lvl="3" marL="1828800" rtl="0" algn="l">
              <a:lnSpc>
                <a:spcPct val="93000"/>
              </a:lnSpc>
              <a:spcBef>
                <a:spcPts val="400"/>
              </a:spcBef>
              <a:spcAft>
                <a:spcPts val="0"/>
              </a:spcAft>
              <a:buSzPts val="1100"/>
              <a:buNone/>
              <a:defRPr/>
            </a:lvl4pPr>
            <a:lvl5pPr indent="-228600" lvl="4" marL="2286000" rtl="0" algn="l">
              <a:lnSpc>
                <a:spcPct val="93000"/>
              </a:lnSpc>
              <a:spcBef>
                <a:spcPts val="100"/>
              </a:spcBef>
              <a:spcAft>
                <a:spcPts val="0"/>
              </a:spcAft>
              <a:buSzPts val="1100"/>
              <a:buNone/>
              <a:defRPr/>
            </a:lvl5pPr>
            <a:lvl6pPr indent="-228600" lvl="5" marL="2743200" rtl="0" algn="l">
              <a:lnSpc>
                <a:spcPct val="93000"/>
              </a:lnSpc>
              <a:spcBef>
                <a:spcPts val="100"/>
              </a:spcBef>
              <a:spcAft>
                <a:spcPts val="0"/>
              </a:spcAft>
              <a:buSzPts val="1100"/>
              <a:buNone/>
              <a:defRPr/>
            </a:lvl6pPr>
            <a:lvl7pPr indent="-228600" lvl="6" marL="3200400" rtl="0" algn="l">
              <a:lnSpc>
                <a:spcPct val="93000"/>
              </a:lnSpc>
              <a:spcBef>
                <a:spcPts val="100"/>
              </a:spcBef>
              <a:spcAft>
                <a:spcPts val="0"/>
              </a:spcAft>
              <a:buSzPts val="1100"/>
              <a:buNone/>
              <a:defRPr/>
            </a:lvl7pPr>
            <a:lvl8pPr indent="-228600" lvl="7" marL="3657600" rtl="0" algn="l">
              <a:lnSpc>
                <a:spcPct val="93000"/>
              </a:lnSpc>
              <a:spcBef>
                <a:spcPts val="100"/>
              </a:spcBef>
              <a:spcAft>
                <a:spcPts val="0"/>
              </a:spcAft>
              <a:buSzPts val="1100"/>
              <a:buNone/>
              <a:defRPr/>
            </a:lvl8pPr>
            <a:lvl9pPr indent="-228600" lvl="8" marL="4114800" rtl="0" algn="l">
              <a:lnSpc>
                <a:spcPct val="93000"/>
              </a:lnSpc>
              <a:spcBef>
                <a:spcPts val="100"/>
              </a:spcBef>
              <a:spcAft>
                <a:spcPts val="0"/>
              </a:spcAft>
              <a:buSzPts val="1100"/>
              <a:buNone/>
              <a:defRPr/>
            </a:lvl9pPr>
          </a:lstStyle>
          <a:p/>
        </p:txBody>
      </p:sp>
      <p:sp>
        <p:nvSpPr>
          <p:cNvPr id="171" name="Google Shape;171;p41"/>
          <p:cNvSpPr txBox="1"/>
          <p:nvPr>
            <p:ph idx="10" type="dt"/>
          </p:nvPr>
        </p:nvSpPr>
        <p:spPr>
          <a:xfrm>
            <a:off x="0" y="0"/>
            <a:ext cx="2249700" cy="2250000"/>
          </a:xfrm>
          <a:prstGeom prst="rect">
            <a:avLst/>
          </a:prstGeom>
          <a:noFill/>
          <a:ln>
            <a:noFill/>
          </a:ln>
        </p:spPr>
        <p:txBody>
          <a:bodyPr anchorCtr="0" anchor="t" bIns="34275" lIns="68575" spcFirstLastPara="1" rIns="68575" wrap="square" tIns="34275">
            <a:noAutofit/>
          </a:bodyPr>
          <a:lstStyle>
            <a:lvl1pPr lvl="0" marR="0" rtl="0" algn="l">
              <a:lnSpc>
                <a:spcPct val="93000"/>
              </a:lnSpc>
              <a:spcBef>
                <a:spcPts val="0"/>
              </a:spcBef>
              <a:spcAft>
                <a:spcPts val="0"/>
              </a:spcAft>
              <a:buSzPts val="1000"/>
              <a:buNone/>
              <a:defRPr b="0" i="0" sz="1300" u="none">
                <a:solidFill>
                  <a:srgbClr val="000000"/>
                </a:solidFill>
                <a:latin typeface="Arial"/>
                <a:ea typeface="Arial"/>
                <a:cs typeface="Arial"/>
                <a:sym typeface="Arial"/>
              </a:defRPr>
            </a:lvl1pPr>
            <a:lvl2pPr lvl="1"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2pPr>
            <a:lvl3pPr lvl="2"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3pPr>
            <a:lvl4pPr lvl="3"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4pPr>
            <a:lvl5pPr lvl="4"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5pPr>
            <a:lvl6pPr lvl="5"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6pPr>
            <a:lvl7pPr lvl="6"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7pPr>
            <a:lvl8pPr lvl="7"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8pPr>
            <a:lvl9pPr lvl="8"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9pPr>
          </a:lstStyle>
          <a:p/>
        </p:txBody>
      </p:sp>
      <p:sp>
        <p:nvSpPr>
          <p:cNvPr id="172" name="Google Shape;172;p41"/>
          <p:cNvSpPr txBox="1"/>
          <p:nvPr>
            <p:ph idx="11" type="ftr"/>
          </p:nvPr>
        </p:nvSpPr>
        <p:spPr>
          <a:xfrm>
            <a:off x="0" y="0"/>
            <a:ext cx="2249700" cy="2250000"/>
          </a:xfrm>
          <a:prstGeom prst="rect">
            <a:avLst/>
          </a:prstGeom>
          <a:noFill/>
          <a:ln>
            <a:noFill/>
          </a:ln>
        </p:spPr>
        <p:txBody>
          <a:bodyPr anchorCtr="0" anchor="t" bIns="34275" lIns="68575" spcFirstLastPara="1" rIns="68575" wrap="square" tIns="34275">
            <a:noAutofit/>
          </a:bodyPr>
          <a:lstStyle>
            <a:lvl1pPr lvl="0" marR="0" rtl="0" algn="l">
              <a:lnSpc>
                <a:spcPct val="93000"/>
              </a:lnSpc>
              <a:spcBef>
                <a:spcPts val="0"/>
              </a:spcBef>
              <a:spcAft>
                <a:spcPts val="0"/>
              </a:spcAft>
              <a:buSzPts val="1000"/>
              <a:buNone/>
              <a:defRPr b="0" i="0" sz="1300" u="none">
                <a:solidFill>
                  <a:srgbClr val="000000"/>
                </a:solidFill>
                <a:latin typeface="Arial"/>
                <a:ea typeface="Arial"/>
                <a:cs typeface="Arial"/>
                <a:sym typeface="Arial"/>
              </a:defRPr>
            </a:lvl1pPr>
            <a:lvl2pPr lvl="1"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2pPr>
            <a:lvl3pPr lvl="2"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3pPr>
            <a:lvl4pPr lvl="3"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4pPr>
            <a:lvl5pPr lvl="4"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5pPr>
            <a:lvl6pPr lvl="5"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6pPr>
            <a:lvl7pPr lvl="6"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7pPr>
            <a:lvl8pPr lvl="7"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8pPr>
            <a:lvl9pPr lvl="8"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9pPr>
          </a:lstStyle>
          <a:p/>
        </p:txBody>
      </p:sp>
      <p:sp>
        <p:nvSpPr>
          <p:cNvPr id="173" name="Google Shape;173;p41"/>
          <p:cNvSpPr txBox="1"/>
          <p:nvPr>
            <p:ph idx="12" type="sldNum"/>
          </p:nvPr>
        </p:nvSpPr>
        <p:spPr>
          <a:xfrm>
            <a:off x="0" y="0"/>
            <a:ext cx="2249700" cy="2250000"/>
          </a:xfrm>
          <a:prstGeom prst="rect">
            <a:avLst/>
          </a:prstGeom>
          <a:noFill/>
          <a:ln>
            <a:noFill/>
          </a:ln>
        </p:spPr>
        <p:txBody>
          <a:bodyPr anchorCtr="0" anchor="t" bIns="34275" lIns="68575" spcFirstLastPara="1" rIns="68575" wrap="square" tIns="34275">
            <a:noAutofit/>
          </a:bodyPr>
          <a:lstStyle>
            <a:lvl1pPr indent="0" lvl="0" marL="0" marR="0" rtl="0" algn="l">
              <a:lnSpc>
                <a:spcPct val="93000"/>
              </a:lnSpc>
              <a:spcBef>
                <a:spcPts val="0"/>
              </a:spcBef>
              <a:spcAft>
                <a:spcPts val="0"/>
              </a:spcAft>
              <a:buNone/>
              <a:defRPr b="0" i="0" sz="1300" u="none">
                <a:solidFill>
                  <a:srgbClr val="000000"/>
                </a:solidFill>
                <a:latin typeface="Arial"/>
                <a:ea typeface="Arial"/>
                <a:cs typeface="Arial"/>
                <a:sym typeface="Arial"/>
              </a:defRPr>
            </a:lvl1pPr>
            <a:lvl2pPr indent="0" lvl="1" marL="0" marR="0" rtl="0" algn="l">
              <a:lnSpc>
                <a:spcPct val="93000"/>
              </a:lnSpc>
              <a:spcBef>
                <a:spcPts val="0"/>
              </a:spcBef>
              <a:spcAft>
                <a:spcPts val="0"/>
              </a:spcAft>
              <a:buNone/>
              <a:defRPr b="0" i="0" sz="1300" u="none">
                <a:solidFill>
                  <a:srgbClr val="000000"/>
                </a:solidFill>
                <a:latin typeface="Arial"/>
                <a:ea typeface="Arial"/>
                <a:cs typeface="Arial"/>
                <a:sym typeface="Arial"/>
              </a:defRPr>
            </a:lvl2pPr>
            <a:lvl3pPr indent="0" lvl="2" marL="0" marR="0" rtl="0" algn="l">
              <a:lnSpc>
                <a:spcPct val="93000"/>
              </a:lnSpc>
              <a:spcBef>
                <a:spcPts val="0"/>
              </a:spcBef>
              <a:spcAft>
                <a:spcPts val="0"/>
              </a:spcAft>
              <a:buNone/>
              <a:defRPr b="0" i="0" sz="1300" u="none">
                <a:solidFill>
                  <a:srgbClr val="000000"/>
                </a:solidFill>
                <a:latin typeface="Arial"/>
                <a:ea typeface="Arial"/>
                <a:cs typeface="Arial"/>
                <a:sym typeface="Arial"/>
              </a:defRPr>
            </a:lvl3pPr>
            <a:lvl4pPr indent="0" lvl="3" marL="0" marR="0" rtl="0" algn="l">
              <a:lnSpc>
                <a:spcPct val="93000"/>
              </a:lnSpc>
              <a:spcBef>
                <a:spcPts val="0"/>
              </a:spcBef>
              <a:spcAft>
                <a:spcPts val="0"/>
              </a:spcAft>
              <a:buNone/>
              <a:defRPr b="0" i="0" sz="1300" u="none">
                <a:solidFill>
                  <a:srgbClr val="000000"/>
                </a:solidFill>
                <a:latin typeface="Arial"/>
                <a:ea typeface="Arial"/>
                <a:cs typeface="Arial"/>
                <a:sym typeface="Arial"/>
              </a:defRPr>
            </a:lvl4pPr>
            <a:lvl5pPr indent="0" lvl="4" marL="0" marR="0" rtl="0" algn="l">
              <a:lnSpc>
                <a:spcPct val="93000"/>
              </a:lnSpc>
              <a:spcBef>
                <a:spcPts val="0"/>
              </a:spcBef>
              <a:spcAft>
                <a:spcPts val="0"/>
              </a:spcAft>
              <a:buNone/>
              <a:defRPr b="0" i="0" sz="1300" u="none">
                <a:solidFill>
                  <a:srgbClr val="000000"/>
                </a:solidFill>
                <a:latin typeface="Arial"/>
                <a:ea typeface="Arial"/>
                <a:cs typeface="Arial"/>
                <a:sym typeface="Arial"/>
              </a:defRPr>
            </a:lvl5pPr>
            <a:lvl6pPr indent="0" lvl="5" marL="0" marR="0" rtl="0" algn="l">
              <a:lnSpc>
                <a:spcPct val="93000"/>
              </a:lnSpc>
              <a:spcBef>
                <a:spcPts val="0"/>
              </a:spcBef>
              <a:spcAft>
                <a:spcPts val="0"/>
              </a:spcAft>
              <a:buNone/>
              <a:defRPr b="0" i="0" sz="1300" u="none">
                <a:solidFill>
                  <a:srgbClr val="000000"/>
                </a:solidFill>
                <a:latin typeface="Arial"/>
                <a:ea typeface="Arial"/>
                <a:cs typeface="Arial"/>
                <a:sym typeface="Arial"/>
              </a:defRPr>
            </a:lvl6pPr>
            <a:lvl7pPr indent="0" lvl="6" marL="0" marR="0" rtl="0" algn="l">
              <a:lnSpc>
                <a:spcPct val="93000"/>
              </a:lnSpc>
              <a:spcBef>
                <a:spcPts val="0"/>
              </a:spcBef>
              <a:spcAft>
                <a:spcPts val="0"/>
              </a:spcAft>
              <a:buNone/>
              <a:defRPr b="0" i="0" sz="1300" u="none">
                <a:solidFill>
                  <a:srgbClr val="000000"/>
                </a:solidFill>
                <a:latin typeface="Arial"/>
                <a:ea typeface="Arial"/>
                <a:cs typeface="Arial"/>
                <a:sym typeface="Arial"/>
              </a:defRPr>
            </a:lvl7pPr>
            <a:lvl8pPr indent="0" lvl="7" marL="0" marR="0" rtl="0" algn="l">
              <a:lnSpc>
                <a:spcPct val="93000"/>
              </a:lnSpc>
              <a:spcBef>
                <a:spcPts val="0"/>
              </a:spcBef>
              <a:spcAft>
                <a:spcPts val="0"/>
              </a:spcAft>
              <a:buNone/>
              <a:defRPr b="0" i="0" sz="1300" u="none">
                <a:solidFill>
                  <a:srgbClr val="000000"/>
                </a:solidFill>
                <a:latin typeface="Arial"/>
                <a:ea typeface="Arial"/>
                <a:cs typeface="Arial"/>
                <a:sym typeface="Arial"/>
              </a:defRPr>
            </a:lvl8pPr>
            <a:lvl9pPr indent="0" lvl="8" marL="0" marR="0" rtl="0" algn="l">
              <a:lnSpc>
                <a:spcPct val="93000"/>
              </a:lnSpc>
              <a:spcBef>
                <a:spcPts val="0"/>
              </a:spcBef>
              <a:spcAft>
                <a:spcPts val="0"/>
              </a:spcAft>
              <a:buNone/>
              <a:defRPr b="0" i="0" sz="1300" u="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
              <a:t>‹#›</a:t>
            </a:fld>
            <a:endParaRPr sz="100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on left, text on right" type="twoColTx">
  <p:cSld name="TITLE_AND_TWO_COLUMNS">
    <p:spTree>
      <p:nvGrpSpPr>
        <p:cNvPr id="174" name="Shape 174"/>
        <p:cNvGrpSpPr/>
        <p:nvPr/>
      </p:nvGrpSpPr>
      <p:grpSpPr>
        <a:xfrm>
          <a:off x="0" y="0"/>
          <a:ext cx="0" cy="0"/>
          <a:chOff x="0" y="0"/>
          <a:chExt cx="0" cy="0"/>
        </a:xfrm>
      </p:grpSpPr>
      <p:sp>
        <p:nvSpPr>
          <p:cNvPr id="175" name="Google Shape;175;p42"/>
          <p:cNvSpPr txBox="1"/>
          <p:nvPr>
            <p:ph idx="10" type="dt"/>
          </p:nvPr>
        </p:nvSpPr>
        <p:spPr>
          <a:xfrm>
            <a:off x="0" y="0"/>
            <a:ext cx="2249700" cy="2250000"/>
          </a:xfrm>
          <a:prstGeom prst="rect">
            <a:avLst/>
          </a:prstGeom>
          <a:noFill/>
          <a:ln>
            <a:noFill/>
          </a:ln>
        </p:spPr>
        <p:txBody>
          <a:bodyPr anchorCtr="0" anchor="t" bIns="34275" lIns="68575" spcFirstLastPara="1" rIns="68575" wrap="square" tIns="34275">
            <a:noAutofit/>
          </a:bodyPr>
          <a:lstStyle>
            <a:lvl1pPr lvl="0" marR="0" rtl="0" algn="l">
              <a:lnSpc>
                <a:spcPct val="93000"/>
              </a:lnSpc>
              <a:spcBef>
                <a:spcPts val="0"/>
              </a:spcBef>
              <a:spcAft>
                <a:spcPts val="0"/>
              </a:spcAft>
              <a:buSzPts val="1000"/>
              <a:buNone/>
              <a:defRPr b="0" i="0" sz="1300" u="none">
                <a:solidFill>
                  <a:srgbClr val="000000"/>
                </a:solidFill>
                <a:latin typeface="Arial"/>
                <a:ea typeface="Arial"/>
                <a:cs typeface="Arial"/>
                <a:sym typeface="Arial"/>
              </a:defRPr>
            </a:lvl1pPr>
            <a:lvl2pPr lvl="1"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2pPr>
            <a:lvl3pPr lvl="2"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3pPr>
            <a:lvl4pPr lvl="3"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4pPr>
            <a:lvl5pPr lvl="4"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5pPr>
            <a:lvl6pPr lvl="5"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6pPr>
            <a:lvl7pPr lvl="6"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7pPr>
            <a:lvl8pPr lvl="7"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8pPr>
            <a:lvl9pPr lvl="8"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9pPr>
          </a:lstStyle>
          <a:p/>
        </p:txBody>
      </p:sp>
      <p:sp>
        <p:nvSpPr>
          <p:cNvPr id="176" name="Google Shape;176;p42"/>
          <p:cNvSpPr txBox="1"/>
          <p:nvPr>
            <p:ph idx="11" type="ftr"/>
          </p:nvPr>
        </p:nvSpPr>
        <p:spPr>
          <a:xfrm>
            <a:off x="0" y="0"/>
            <a:ext cx="2249700" cy="2250000"/>
          </a:xfrm>
          <a:prstGeom prst="rect">
            <a:avLst/>
          </a:prstGeom>
          <a:noFill/>
          <a:ln>
            <a:noFill/>
          </a:ln>
        </p:spPr>
        <p:txBody>
          <a:bodyPr anchorCtr="0" anchor="t" bIns="34275" lIns="68575" spcFirstLastPara="1" rIns="68575" wrap="square" tIns="34275">
            <a:noAutofit/>
          </a:bodyPr>
          <a:lstStyle>
            <a:lvl1pPr lvl="0" marR="0" rtl="0" algn="l">
              <a:lnSpc>
                <a:spcPct val="93000"/>
              </a:lnSpc>
              <a:spcBef>
                <a:spcPts val="0"/>
              </a:spcBef>
              <a:spcAft>
                <a:spcPts val="0"/>
              </a:spcAft>
              <a:buSzPts val="1000"/>
              <a:buNone/>
              <a:defRPr b="0" i="0" sz="1300" u="none">
                <a:solidFill>
                  <a:srgbClr val="000000"/>
                </a:solidFill>
                <a:latin typeface="Arial"/>
                <a:ea typeface="Arial"/>
                <a:cs typeface="Arial"/>
                <a:sym typeface="Arial"/>
              </a:defRPr>
            </a:lvl1pPr>
            <a:lvl2pPr lvl="1"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2pPr>
            <a:lvl3pPr lvl="2"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3pPr>
            <a:lvl4pPr lvl="3"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4pPr>
            <a:lvl5pPr lvl="4"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5pPr>
            <a:lvl6pPr lvl="5"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6pPr>
            <a:lvl7pPr lvl="6"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7pPr>
            <a:lvl8pPr lvl="7"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8pPr>
            <a:lvl9pPr lvl="8" marR="0" rtl="0" algn="l">
              <a:lnSpc>
                <a:spcPct val="93000"/>
              </a:lnSpc>
              <a:spcBef>
                <a:spcPts val="0"/>
              </a:spcBef>
              <a:spcAft>
                <a:spcPts val="0"/>
              </a:spcAft>
              <a:buSzPts val="1000"/>
              <a:buNone/>
              <a:defRPr b="0" i="0" sz="1300" u="none" cap="none" strike="noStrike">
                <a:solidFill>
                  <a:srgbClr val="000000"/>
                </a:solidFill>
                <a:latin typeface="Arial"/>
                <a:ea typeface="Arial"/>
                <a:cs typeface="Arial"/>
                <a:sym typeface="Arial"/>
              </a:defRPr>
            </a:lvl9pPr>
          </a:lstStyle>
          <a:p/>
        </p:txBody>
      </p:sp>
      <p:sp>
        <p:nvSpPr>
          <p:cNvPr id="177" name="Google Shape;177;p42"/>
          <p:cNvSpPr txBox="1"/>
          <p:nvPr>
            <p:ph idx="12" type="sldNum"/>
          </p:nvPr>
        </p:nvSpPr>
        <p:spPr>
          <a:xfrm>
            <a:off x="0" y="0"/>
            <a:ext cx="2249700" cy="2250000"/>
          </a:xfrm>
          <a:prstGeom prst="rect">
            <a:avLst/>
          </a:prstGeom>
          <a:noFill/>
          <a:ln>
            <a:noFill/>
          </a:ln>
        </p:spPr>
        <p:txBody>
          <a:bodyPr anchorCtr="0" anchor="t" bIns="34275" lIns="68575" spcFirstLastPara="1" rIns="68575" wrap="square" tIns="34275">
            <a:noAutofit/>
          </a:bodyPr>
          <a:lstStyle>
            <a:lvl1pPr indent="0" lvl="0" marL="0" marR="0" rtl="0" algn="l">
              <a:lnSpc>
                <a:spcPct val="93000"/>
              </a:lnSpc>
              <a:spcBef>
                <a:spcPts val="0"/>
              </a:spcBef>
              <a:spcAft>
                <a:spcPts val="0"/>
              </a:spcAft>
              <a:buNone/>
              <a:defRPr b="0" i="0" sz="1300" u="none">
                <a:solidFill>
                  <a:srgbClr val="000000"/>
                </a:solidFill>
                <a:latin typeface="Arial"/>
                <a:ea typeface="Arial"/>
                <a:cs typeface="Arial"/>
                <a:sym typeface="Arial"/>
              </a:defRPr>
            </a:lvl1pPr>
            <a:lvl2pPr indent="0" lvl="1" marL="0" marR="0" rtl="0" algn="l">
              <a:lnSpc>
                <a:spcPct val="93000"/>
              </a:lnSpc>
              <a:spcBef>
                <a:spcPts val="0"/>
              </a:spcBef>
              <a:spcAft>
                <a:spcPts val="0"/>
              </a:spcAft>
              <a:buNone/>
              <a:defRPr b="0" i="0" sz="1300" u="none">
                <a:solidFill>
                  <a:srgbClr val="000000"/>
                </a:solidFill>
                <a:latin typeface="Arial"/>
                <a:ea typeface="Arial"/>
                <a:cs typeface="Arial"/>
                <a:sym typeface="Arial"/>
              </a:defRPr>
            </a:lvl2pPr>
            <a:lvl3pPr indent="0" lvl="2" marL="0" marR="0" rtl="0" algn="l">
              <a:lnSpc>
                <a:spcPct val="93000"/>
              </a:lnSpc>
              <a:spcBef>
                <a:spcPts val="0"/>
              </a:spcBef>
              <a:spcAft>
                <a:spcPts val="0"/>
              </a:spcAft>
              <a:buNone/>
              <a:defRPr b="0" i="0" sz="1300" u="none">
                <a:solidFill>
                  <a:srgbClr val="000000"/>
                </a:solidFill>
                <a:latin typeface="Arial"/>
                <a:ea typeface="Arial"/>
                <a:cs typeface="Arial"/>
                <a:sym typeface="Arial"/>
              </a:defRPr>
            </a:lvl3pPr>
            <a:lvl4pPr indent="0" lvl="3" marL="0" marR="0" rtl="0" algn="l">
              <a:lnSpc>
                <a:spcPct val="93000"/>
              </a:lnSpc>
              <a:spcBef>
                <a:spcPts val="0"/>
              </a:spcBef>
              <a:spcAft>
                <a:spcPts val="0"/>
              </a:spcAft>
              <a:buNone/>
              <a:defRPr b="0" i="0" sz="1300" u="none">
                <a:solidFill>
                  <a:srgbClr val="000000"/>
                </a:solidFill>
                <a:latin typeface="Arial"/>
                <a:ea typeface="Arial"/>
                <a:cs typeface="Arial"/>
                <a:sym typeface="Arial"/>
              </a:defRPr>
            </a:lvl4pPr>
            <a:lvl5pPr indent="0" lvl="4" marL="0" marR="0" rtl="0" algn="l">
              <a:lnSpc>
                <a:spcPct val="93000"/>
              </a:lnSpc>
              <a:spcBef>
                <a:spcPts val="0"/>
              </a:spcBef>
              <a:spcAft>
                <a:spcPts val="0"/>
              </a:spcAft>
              <a:buNone/>
              <a:defRPr b="0" i="0" sz="1300" u="none">
                <a:solidFill>
                  <a:srgbClr val="000000"/>
                </a:solidFill>
                <a:latin typeface="Arial"/>
                <a:ea typeface="Arial"/>
                <a:cs typeface="Arial"/>
                <a:sym typeface="Arial"/>
              </a:defRPr>
            </a:lvl5pPr>
            <a:lvl6pPr indent="0" lvl="5" marL="0" marR="0" rtl="0" algn="l">
              <a:lnSpc>
                <a:spcPct val="93000"/>
              </a:lnSpc>
              <a:spcBef>
                <a:spcPts val="0"/>
              </a:spcBef>
              <a:spcAft>
                <a:spcPts val="0"/>
              </a:spcAft>
              <a:buNone/>
              <a:defRPr b="0" i="0" sz="1300" u="none">
                <a:solidFill>
                  <a:srgbClr val="000000"/>
                </a:solidFill>
                <a:latin typeface="Arial"/>
                <a:ea typeface="Arial"/>
                <a:cs typeface="Arial"/>
                <a:sym typeface="Arial"/>
              </a:defRPr>
            </a:lvl6pPr>
            <a:lvl7pPr indent="0" lvl="6" marL="0" marR="0" rtl="0" algn="l">
              <a:lnSpc>
                <a:spcPct val="93000"/>
              </a:lnSpc>
              <a:spcBef>
                <a:spcPts val="0"/>
              </a:spcBef>
              <a:spcAft>
                <a:spcPts val="0"/>
              </a:spcAft>
              <a:buNone/>
              <a:defRPr b="0" i="0" sz="1300" u="none">
                <a:solidFill>
                  <a:srgbClr val="000000"/>
                </a:solidFill>
                <a:latin typeface="Arial"/>
                <a:ea typeface="Arial"/>
                <a:cs typeface="Arial"/>
                <a:sym typeface="Arial"/>
              </a:defRPr>
            </a:lvl7pPr>
            <a:lvl8pPr indent="0" lvl="7" marL="0" marR="0" rtl="0" algn="l">
              <a:lnSpc>
                <a:spcPct val="93000"/>
              </a:lnSpc>
              <a:spcBef>
                <a:spcPts val="0"/>
              </a:spcBef>
              <a:spcAft>
                <a:spcPts val="0"/>
              </a:spcAft>
              <a:buNone/>
              <a:defRPr b="0" i="0" sz="1300" u="none">
                <a:solidFill>
                  <a:srgbClr val="000000"/>
                </a:solidFill>
                <a:latin typeface="Arial"/>
                <a:ea typeface="Arial"/>
                <a:cs typeface="Arial"/>
                <a:sym typeface="Arial"/>
              </a:defRPr>
            </a:lvl8pPr>
            <a:lvl9pPr indent="0" lvl="8" marL="0" marR="0" rtl="0" algn="l">
              <a:lnSpc>
                <a:spcPct val="93000"/>
              </a:lnSpc>
              <a:spcBef>
                <a:spcPts val="0"/>
              </a:spcBef>
              <a:spcAft>
                <a:spcPts val="0"/>
              </a:spcAft>
              <a:buNone/>
              <a:defRPr b="0" i="0" sz="1300" u="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
              <a:t>‹#›</a:t>
            </a:fld>
            <a:endParaRPr sz="10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Pattern White">
  <p:cSld name="Bottom Pattern White">
    <p:bg>
      <p:bgPr>
        <a:solidFill>
          <a:schemeClr val="lt1"/>
        </a:solidFill>
      </p:bgPr>
    </p:bg>
    <p:spTree>
      <p:nvGrpSpPr>
        <p:cNvPr id="178" name="Shape 178"/>
        <p:cNvGrpSpPr/>
        <p:nvPr/>
      </p:nvGrpSpPr>
      <p:grpSpPr>
        <a:xfrm>
          <a:off x="0" y="0"/>
          <a:ext cx="0" cy="0"/>
          <a:chOff x="0" y="0"/>
          <a:chExt cx="0" cy="0"/>
        </a:xfrm>
      </p:grpSpPr>
      <p:sp>
        <p:nvSpPr>
          <p:cNvPr id="179" name="Google Shape;179;p43"/>
          <p:cNvSpPr txBox="1"/>
          <p:nvPr>
            <p:ph type="title"/>
          </p:nvPr>
        </p:nvSpPr>
        <p:spPr>
          <a:xfrm>
            <a:off x="571500" y="537433"/>
            <a:ext cx="8001000" cy="461700"/>
          </a:xfrm>
          <a:prstGeom prst="rect">
            <a:avLst/>
          </a:prstGeom>
          <a:noFill/>
          <a:ln>
            <a:noFill/>
          </a:ln>
        </p:spPr>
        <p:txBody>
          <a:bodyPr anchorCtr="0" anchor="b" bIns="0" lIns="68575" spcFirstLastPara="1" rIns="68575" wrap="square" tIns="0">
            <a:spAutoFit/>
          </a:bodyPr>
          <a:lstStyle>
            <a:lvl1pPr lvl="0" rtl="0" algn="l">
              <a:lnSpc>
                <a:spcPct val="100000"/>
              </a:lnSpc>
              <a:spcBef>
                <a:spcPts val="0"/>
              </a:spcBef>
              <a:spcAft>
                <a:spcPts val="0"/>
              </a:spcAft>
              <a:buClr>
                <a:schemeClr val="accent1"/>
              </a:buClr>
              <a:buSzPts val="3000"/>
              <a:buFont typeface="Quattrocento Sans"/>
              <a:buNone/>
              <a:defRPr b="1" i="0" sz="3000" cap="none">
                <a:solidFill>
                  <a:schemeClr val="accent1"/>
                </a:solidFill>
                <a:latin typeface="Quattrocento Sans"/>
                <a:ea typeface="Quattrocento Sans"/>
                <a:cs typeface="Quattrocento Sans"/>
                <a:sym typeface="Quattrocento San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0" name="Google Shape;180;p43"/>
          <p:cNvSpPr txBox="1"/>
          <p:nvPr>
            <p:ph idx="1" type="body"/>
          </p:nvPr>
        </p:nvSpPr>
        <p:spPr>
          <a:xfrm>
            <a:off x="571500" y="1343024"/>
            <a:ext cx="8001000" cy="514500"/>
          </a:xfrm>
          <a:prstGeom prst="rect">
            <a:avLst/>
          </a:prstGeom>
          <a:noFill/>
          <a:ln>
            <a:noFill/>
          </a:ln>
        </p:spPr>
        <p:txBody>
          <a:bodyPr anchorCtr="0" anchor="t" bIns="0" lIns="68575" spcFirstLastPara="1" rIns="68575" wrap="square" tIns="0">
            <a:noAutofit/>
          </a:bodyPr>
          <a:lstStyle>
            <a:lvl1pPr indent="-228600" lvl="0" marL="457200" rtl="0" algn="l">
              <a:lnSpc>
                <a:spcPct val="90000"/>
              </a:lnSpc>
              <a:spcBef>
                <a:spcPts val="0"/>
              </a:spcBef>
              <a:spcAft>
                <a:spcPts val="0"/>
              </a:spcAft>
              <a:buClr>
                <a:schemeClr val="dk2"/>
              </a:buClr>
              <a:buSzPts val="1400"/>
              <a:buFont typeface="Arial"/>
              <a:buNone/>
              <a:defRPr sz="1400">
                <a:solidFill>
                  <a:schemeClr val="dk2"/>
                </a:solidFill>
                <a:latin typeface="Quattrocento Sans"/>
                <a:ea typeface="Quattrocento Sans"/>
                <a:cs typeface="Quattrocento Sans"/>
                <a:sym typeface="Quattrocento Sans"/>
              </a:defRPr>
            </a:lvl1pPr>
            <a:lvl2pPr indent="-228600" lvl="1" marL="914400" rtl="0" algn="l">
              <a:lnSpc>
                <a:spcPct val="90000"/>
              </a:lnSpc>
              <a:spcBef>
                <a:spcPts val="400"/>
              </a:spcBef>
              <a:spcAft>
                <a:spcPts val="0"/>
              </a:spcAft>
              <a:buClr>
                <a:schemeClr val="lt1"/>
              </a:buClr>
              <a:buSzPts val="1400"/>
              <a:buNone/>
              <a:defRPr/>
            </a:lvl2pPr>
            <a:lvl3pPr indent="-228600" lvl="2" marL="1371600" rtl="0" algn="l">
              <a:lnSpc>
                <a:spcPct val="90000"/>
              </a:lnSpc>
              <a:spcBef>
                <a:spcPts val="400"/>
              </a:spcBef>
              <a:spcAft>
                <a:spcPts val="0"/>
              </a:spcAft>
              <a:buClr>
                <a:schemeClr val="lt1"/>
              </a:buClr>
              <a:buSzPts val="1400"/>
              <a:buNone/>
              <a:defRPr/>
            </a:lvl3pPr>
            <a:lvl4pPr indent="-228600" lvl="3" marL="1828800" rtl="0" algn="l">
              <a:lnSpc>
                <a:spcPct val="90000"/>
              </a:lnSpc>
              <a:spcBef>
                <a:spcPts val="400"/>
              </a:spcBef>
              <a:spcAft>
                <a:spcPts val="0"/>
              </a:spcAft>
              <a:buClr>
                <a:schemeClr val="lt1"/>
              </a:buClr>
              <a:buSzPts val="1400"/>
              <a:buNone/>
              <a:defRPr/>
            </a:lvl4pPr>
            <a:lvl5pPr indent="-228600" lvl="4" marL="2286000" rtl="0" algn="l">
              <a:lnSpc>
                <a:spcPct val="90000"/>
              </a:lnSpc>
              <a:spcBef>
                <a:spcPts val="400"/>
              </a:spcBef>
              <a:spcAft>
                <a:spcPts val="0"/>
              </a:spcAft>
              <a:buClr>
                <a:schemeClr val="lt1"/>
              </a:buClr>
              <a:buSzPts val="1400"/>
              <a:buNone/>
              <a:defRPr/>
            </a:lvl5pPr>
            <a:lvl6pPr indent="-228600" lvl="5" marL="2743200" rtl="0" algn="l">
              <a:lnSpc>
                <a:spcPct val="90000"/>
              </a:lnSpc>
              <a:spcBef>
                <a:spcPts val="400"/>
              </a:spcBef>
              <a:spcAft>
                <a:spcPts val="0"/>
              </a:spcAft>
              <a:buClr>
                <a:schemeClr val="lt1"/>
              </a:buClr>
              <a:buSzPts val="1400"/>
              <a:buNone/>
              <a:defRPr/>
            </a:lvl6pPr>
            <a:lvl7pPr indent="-228600" lvl="6" marL="3200400" rtl="0" algn="l">
              <a:lnSpc>
                <a:spcPct val="90000"/>
              </a:lnSpc>
              <a:spcBef>
                <a:spcPts val="400"/>
              </a:spcBef>
              <a:spcAft>
                <a:spcPts val="0"/>
              </a:spcAft>
              <a:buClr>
                <a:schemeClr val="lt1"/>
              </a:buClr>
              <a:buSzPts val="1400"/>
              <a:buNone/>
              <a:defRPr/>
            </a:lvl7pPr>
            <a:lvl8pPr indent="-228600" lvl="7" marL="3657600" rtl="0" algn="l">
              <a:lnSpc>
                <a:spcPct val="90000"/>
              </a:lnSpc>
              <a:spcBef>
                <a:spcPts val="400"/>
              </a:spcBef>
              <a:spcAft>
                <a:spcPts val="0"/>
              </a:spcAft>
              <a:buClr>
                <a:schemeClr val="lt1"/>
              </a:buClr>
              <a:buSzPts val="1400"/>
              <a:buNone/>
              <a:defRPr/>
            </a:lvl8pPr>
            <a:lvl9pPr indent="-228600" lvl="8" marL="4114800" rtl="0" algn="l">
              <a:lnSpc>
                <a:spcPct val="90000"/>
              </a:lnSpc>
              <a:spcBef>
                <a:spcPts val="400"/>
              </a:spcBef>
              <a:spcAft>
                <a:spcPts val="0"/>
              </a:spcAft>
              <a:buClr>
                <a:schemeClr val="lt1"/>
              </a:buClr>
              <a:buSzPts val="1400"/>
              <a:buNone/>
              <a:defRPr/>
            </a:lvl9pPr>
          </a:lstStyle>
          <a:p/>
        </p:txBody>
      </p:sp>
      <p:pic>
        <p:nvPicPr>
          <p:cNvPr id="181" name="Google Shape;181;p43"/>
          <p:cNvPicPr preferRelativeResize="0"/>
          <p:nvPr/>
        </p:nvPicPr>
        <p:blipFill rotWithShape="1">
          <a:blip r:embed="rId2">
            <a:alphaModFix/>
          </a:blip>
          <a:srcRect b="0" l="0" r="0" t="0"/>
          <a:stretch/>
        </p:blipFill>
        <p:spPr>
          <a:xfrm rot="5400000">
            <a:off x="4314825" y="314325"/>
            <a:ext cx="514350" cy="914399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hoto Content">
  <p:cSld name="One Photo Content">
    <p:bg>
      <p:bgPr>
        <a:solidFill>
          <a:schemeClr val="accent2"/>
        </a:solidFill>
      </p:bgPr>
    </p:bg>
    <p:spTree>
      <p:nvGrpSpPr>
        <p:cNvPr id="182" name="Shape 182"/>
        <p:cNvGrpSpPr/>
        <p:nvPr/>
      </p:nvGrpSpPr>
      <p:grpSpPr>
        <a:xfrm>
          <a:off x="0" y="0"/>
          <a:ext cx="0" cy="0"/>
          <a:chOff x="0" y="0"/>
          <a:chExt cx="0" cy="0"/>
        </a:xfrm>
      </p:grpSpPr>
      <p:sp>
        <p:nvSpPr>
          <p:cNvPr id="183" name="Google Shape;183;p44"/>
          <p:cNvSpPr txBox="1"/>
          <p:nvPr>
            <p:ph idx="1" type="body"/>
          </p:nvPr>
        </p:nvSpPr>
        <p:spPr>
          <a:xfrm>
            <a:off x="571500" y="1428750"/>
            <a:ext cx="4000500" cy="24576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1500"/>
              <a:buNone/>
              <a:defRPr b="1" sz="1500"/>
            </a:lvl1pPr>
            <a:lvl2pPr indent="-228600" lvl="1" marL="914400" rtl="0" algn="l">
              <a:lnSpc>
                <a:spcPct val="90000"/>
              </a:lnSpc>
              <a:spcBef>
                <a:spcPts val="800"/>
              </a:spcBef>
              <a:spcAft>
                <a:spcPts val="0"/>
              </a:spcAft>
              <a:buClr>
                <a:schemeClr val="lt1"/>
              </a:buClr>
              <a:buSzPts val="1400"/>
              <a:buNone/>
              <a:defRPr sz="1400"/>
            </a:lvl2pPr>
            <a:lvl3pPr indent="-228600" lvl="2" marL="1371600" rtl="0" algn="l">
              <a:lnSpc>
                <a:spcPct val="90000"/>
              </a:lnSpc>
              <a:spcBef>
                <a:spcPts val="400"/>
              </a:spcBef>
              <a:spcAft>
                <a:spcPts val="0"/>
              </a:spcAft>
              <a:buClr>
                <a:schemeClr val="lt1"/>
              </a:buClr>
              <a:buSzPts val="1400"/>
              <a:buNone/>
              <a:defRPr/>
            </a:lvl3pPr>
            <a:lvl4pPr indent="-228600" lvl="3" marL="1828800" rtl="0" algn="l">
              <a:lnSpc>
                <a:spcPct val="90000"/>
              </a:lnSpc>
              <a:spcBef>
                <a:spcPts val="400"/>
              </a:spcBef>
              <a:spcAft>
                <a:spcPts val="0"/>
              </a:spcAft>
              <a:buClr>
                <a:schemeClr val="lt1"/>
              </a:buClr>
              <a:buSzPts val="1400"/>
              <a:buNone/>
              <a:defRPr/>
            </a:lvl4pPr>
            <a:lvl5pPr indent="-228600" lvl="4" marL="2286000" rtl="0" algn="l">
              <a:lnSpc>
                <a:spcPct val="90000"/>
              </a:lnSpc>
              <a:spcBef>
                <a:spcPts val="400"/>
              </a:spcBef>
              <a:spcAft>
                <a:spcPts val="0"/>
              </a:spcAft>
              <a:buClr>
                <a:schemeClr val="lt1"/>
              </a:buClr>
              <a:buSzPts val="1400"/>
              <a:buNone/>
              <a:defRPr/>
            </a:lvl5pPr>
            <a:lvl6pPr indent="-228600" lvl="5" marL="2743200" rtl="0" algn="l">
              <a:lnSpc>
                <a:spcPct val="90000"/>
              </a:lnSpc>
              <a:spcBef>
                <a:spcPts val="400"/>
              </a:spcBef>
              <a:spcAft>
                <a:spcPts val="0"/>
              </a:spcAft>
              <a:buClr>
                <a:schemeClr val="lt1"/>
              </a:buClr>
              <a:buSzPts val="1400"/>
              <a:buNone/>
              <a:defRPr/>
            </a:lvl6pPr>
            <a:lvl7pPr indent="-228600" lvl="6" marL="3200400" rtl="0" algn="l">
              <a:lnSpc>
                <a:spcPct val="90000"/>
              </a:lnSpc>
              <a:spcBef>
                <a:spcPts val="400"/>
              </a:spcBef>
              <a:spcAft>
                <a:spcPts val="0"/>
              </a:spcAft>
              <a:buClr>
                <a:schemeClr val="lt1"/>
              </a:buClr>
              <a:buSzPts val="1400"/>
              <a:buNone/>
              <a:defRPr/>
            </a:lvl7pPr>
            <a:lvl8pPr indent="-228600" lvl="7" marL="3657600" rtl="0" algn="l">
              <a:lnSpc>
                <a:spcPct val="90000"/>
              </a:lnSpc>
              <a:spcBef>
                <a:spcPts val="400"/>
              </a:spcBef>
              <a:spcAft>
                <a:spcPts val="0"/>
              </a:spcAft>
              <a:buClr>
                <a:schemeClr val="lt1"/>
              </a:buClr>
              <a:buSzPts val="1400"/>
              <a:buNone/>
              <a:defRPr/>
            </a:lvl8pPr>
            <a:lvl9pPr indent="-228600" lvl="8" marL="4114800" rtl="0" algn="l">
              <a:lnSpc>
                <a:spcPct val="90000"/>
              </a:lnSpc>
              <a:spcBef>
                <a:spcPts val="400"/>
              </a:spcBef>
              <a:spcAft>
                <a:spcPts val="0"/>
              </a:spcAft>
              <a:buClr>
                <a:schemeClr val="lt1"/>
              </a:buClr>
              <a:buSzPts val="1400"/>
              <a:buNone/>
              <a:defRPr/>
            </a:lvl9pPr>
          </a:lstStyle>
          <a:p/>
        </p:txBody>
      </p:sp>
      <p:sp>
        <p:nvSpPr>
          <p:cNvPr id="184" name="Google Shape;184;p44"/>
          <p:cNvSpPr/>
          <p:nvPr>
            <p:ph idx="2" type="pic"/>
          </p:nvPr>
        </p:nvSpPr>
        <p:spPr>
          <a:xfrm>
            <a:off x="5143500" y="536972"/>
            <a:ext cx="3429000" cy="3834900"/>
          </a:xfrm>
          <a:prstGeom prst="rect">
            <a:avLst/>
          </a:prstGeom>
          <a:noFill/>
          <a:ln>
            <a:noFill/>
          </a:ln>
        </p:spPr>
      </p:sp>
      <p:pic>
        <p:nvPicPr>
          <p:cNvPr id="185" name="Google Shape;185;p44"/>
          <p:cNvPicPr preferRelativeResize="0"/>
          <p:nvPr/>
        </p:nvPicPr>
        <p:blipFill rotWithShape="1">
          <a:blip r:embed="rId2">
            <a:alphaModFix/>
          </a:blip>
          <a:srcRect b="0" l="0" r="0" t="0"/>
          <a:stretch/>
        </p:blipFill>
        <p:spPr>
          <a:xfrm rot="5400000">
            <a:off x="4314825" y="314325"/>
            <a:ext cx="514350" cy="9144000"/>
          </a:xfrm>
          <a:prstGeom prst="rect">
            <a:avLst/>
          </a:prstGeom>
          <a:noFill/>
          <a:ln>
            <a:noFill/>
          </a:ln>
        </p:spPr>
      </p:pic>
      <p:sp>
        <p:nvSpPr>
          <p:cNvPr id="186" name="Google Shape;186;p44"/>
          <p:cNvSpPr txBox="1"/>
          <p:nvPr>
            <p:ph type="title"/>
          </p:nvPr>
        </p:nvSpPr>
        <p:spPr>
          <a:xfrm>
            <a:off x="571500" y="536972"/>
            <a:ext cx="4000500" cy="891600"/>
          </a:xfrm>
          <a:prstGeom prst="rect">
            <a:avLst/>
          </a:prstGeom>
          <a:noFill/>
          <a:ln>
            <a:noFill/>
          </a:ln>
        </p:spPr>
        <p:txBody>
          <a:bodyPr anchorCtr="0" anchor="t" bIns="34275" lIns="68575" spcFirstLastPara="1" rIns="68575" wrap="square" tIns="34275">
            <a:noAutofit/>
          </a:bodyPr>
          <a:lstStyle>
            <a:lvl1pPr lvl="0" rtl="0" algn="l">
              <a:lnSpc>
                <a:spcPct val="90000"/>
              </a:lnSpc>
              <a:spcBef>
                <a:spcPts val="800"/>
              </a:spcBef>
              <a:spcAft>
                <a:spcPts val="0"/>
              </a:spcAft>
              <a:buClr>
                <a:schemeClr val="lt1"/>
              </a:buClr>
              <a:buSzPts val="3000"/>
              <a:buFont typeface="Quattrocento Sans"/>
              <a:buNone/>
              <a:defRPr b="1" sz="3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image" Target="../media/image1.pn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 Type="http://schemas.openxmlformats.org/officeDocument/2006/relationships/image" Target="../media/image3.png"/><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5" Type="http://schemas.openxmlformats.org/officeDocument/2006/relationships/slideLayout" Target="../slideLayouts/slideLayout39.xml"/><Relationship Id="rId14" Type="http://schemas.openxmlformats.org/officeDocument/2006/relationships/slideLayout" Target="../slideLayouts/slideLayout38.xml"/><Relationship Id="rId17" Type="http://schemas.openxmlformats.org/officeDocument/2006/relationships/slideLayout" Target="../slideLayouts/slideLayout41.xml"/><Relationship Id="rId16" Type="http://schemas.openxmlformats.org/officeDocument/2006/relationships/slideLayout" Target="../slideLayouts/slideLayout40.xml"/><Relationship Id="rId5" Type="http://schemas.openxmlformats.org/officeDocument/2006/relationships/slideLayout" Target="../slideLayouts/slideLayout29.xml"/><Relationship Id="rId6" Type="http://schemas.openxmlformats.org/officeDocument/2006/relationships/slideLayout" Target="../slideLayouts/slideLayout30.xml"/><Relationship Id="rId18" Type="http://schemas.openxmlformats.org/officeDocument/2006/relationships/theme" Target="../theme/theme4.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2" name="Shape 62"/>
        <p:cNvGrpSpPr/>
        <p:nvPr/>
      </p:nvGrpSpPr>
      <p:grpSpPr>
        <a:xfrm>
          <a:off x="0" y="0"/>
          <a:ext cx="0" cy="0"/>
          <a:chOff x="0" y="0"/>
          <a:chExt cx="0" cy="0"/>
        </a:xfrm>
      </p:grpSpPr>
      <p:sp>
        <p:nvSpPr>
          <p:cNvPr id="63" name="Google Shape;63;p15"/>
          <p:cNvSpPr/>
          <p:nvPr/>
        </p:nvSpPr>
        <p:spPr>
          <a:xfrm>
            <a:off x="0" y="0"/>
            <a:ext cx="9140700" cy="5139900"/>
          </a:xfrm>
          <a:prstGeom prst="rect">
            <a:avLst/>
          </a:prstGeom>
          <a:solidFill>
            <a:srgbClr val="BD2B0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4" name="Google Shape;64;p15"/>
          <p:cNvSpPr/>
          <p:nvPr/>
        </p:nvSpPr>
        <p:spPr>
          <a:xfrm>
            <a:off x="3275640" y="141480"/>
            <a:ext cx="270" cy="4804650"/>
          </a:xfrm>
          <a:custGeom>
            <a:rect b="b" l="l" r="r" t="t"/>
            <a:pathLst>
              <a:path extrusionOk="0" h="21600" w="21600">
                <a:moveTo>
                  <a:pt x="0" y="0"/>
                </a:moveTo>
                <a:lnTo>
                  <a:pt x="21600" y="21600"/>
                </a:lnTo>
              </a:path>
            </a:pathLst>
          </a:custGeom>
          <a:noFill/>
          <a:ln cap="flat" cmpd="sng" w="9525">
            <a:solidFill>
              <a:srgbClr val="FFFFFF"/>
            </a:solidFill>
            <a:prstDash val="solid"/>
            <a:round/>
            <a:headEnd len="sm" w="sm" type="none"/>
            <a:tailEnd len="sm" w="sm" type="none"/>
          </a:ln>
        </p:spPr>
      </p:sp>
      <p:pic>
        <p:nvPicPr>
          <p:cNvPr id="65" name="Google Shape;65;p15"/>
          <p:cNvPicPr preferRelativeResize="0"/>
          <p:nvPr/>
        </p:nvPicPr>
        <p:blipFill rotWithShape="1">
          <a:blip r:embed="rId1">
            <a:alphaModFix/>
          </a:blip>
          <a:srcRect b="0" l="0" r="0" t="0"/>
          <a:stretch/>
        </p:blipFill>
        <p:spPr>
          <a:xfrm>
            <a:off x="301590" y="1275480"/>
            <a:ext cx="2592809" cy="1832759"/>
          </a:xfrm>
          <a:prstGeom prst="rect">
            <a:avLst/>
          </a:prstGeom>
          <a:noFill/>
          <a:ln>
            <a:noFill/>
          </a:ln>
        </p:spPr>
      </p:pic>
      <p:sp>
        <p:nvSpPr>
          <p:cNvPr id="66" name="Google Shape;66;p15"/>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100"/>
              <a:buNone/>
              <a:defRPr b="0" i="0" sz="1400" u="none" cap="none" strike="noStrike"/>
            </a:lvl1pPr>
            <a:lvl2pPr lvl="1" marR="0" rtl="0" algn="l">
              <a:spcBef>
                <a:spcPts val="0"/>
              </a:spcBef>
              <a:spcAft>
                <a:spcPts val="0"/>
              </a:spcAft>
              <a:buSzPts val="1100"/>
              <a:buNone/>
              <a:defRPr b="0" i="0" sz="1400" u="none" cap="none" strike="noStrike"/>
            </a:lvl2pPr>
            <a:lvl3pPr lvl="2" marR="0" rtl="0" algn="l">
              <a:spcBef>
                <a:spcPts val="0"/>
              </a:spcBef>
              <a:spcAft>
                <a:spcPts val="0"/>
              </a:spcAft>
              <a:buSzPts val="1100"/>
              <a:buNone/>
              <a:defRPr b="0" i="0" sz="1400" u="none" cap="none" strike="noStrike"/>
            </a:lvl3pPr>
            <a:lvl4pPr lvl="3" marR="0" rtl="0" algn="l">
              <a:spcBef>
                <a:spcPts val="0"/>
              </a:spcBef>
              <a:spcAft>
                <a:spcPts val="0"/>
              </a:spcAft>
              <a:buSzPts val="1100"/>
              <a:buNone/>
              <a:defRPr b="0" i="0" sz="1400" u="none" cap="none" strike="noStrike"/>
            </a:lvl4pPr>
            <a:lvl5pPr lvl="4" marR="0" rtl="0" algn="l">
              <a:spcBef>
                <a:spcPts val="0"/>
              </a:spcBef>
              <a:spcAft>
                <a:spcPts val="0"/>
              </a:spcAft>
              <a:buSzPts val="1100"/>
              <a:buNone/>
              <a:defRPr b="0" i="0" sz="1400" u="none" cap="none" strike="noStrike"/>
            </a:lvl5pPr>
            <a:lvl6pPr lvl="5" marR="0" rtl="0" algn="l">
              <a:spcBef>
                <a:spcPts val="0"/>
              </a:spcBef>
              <a:spcAft>
                <a:spcPts val="0"/>
              </a:spcAft>
              <a:buSzPts val="1100"/>
              <a:buNone/>
              <a:defRPr b="0" i="0" sz="1400" u="none" cap="none" strike="noStrike"/>
            </a:lvl6pPr>
            <a:lvl7pPr lvl="6" marR="0" rtl="0" algn="l">
              <a:spcBef>
                <a:spcPts val="0"/>
              </a:spcBef>
              <a:spcAft>
                <a:spcPts val="0"/>
              </a:spcAft>
              <a:buSzPts val="1100"/>
              <a:buNone/>
              <a:defRPr b="0" i="0" sz="1400" u="none" cap="none" strike="noStrike"/>
            </a:lvl7pPr>
            <a:lvl8pPr lvl="7" marR="0" rtl="0" algn="l">
              <a:spcBef>
                <a:spcPts val="0"/>
              </a:spcBef>
              <a:spcAft>
                <a:spcPts val="0"/>
              </a:spcAft>
              <a:buSzPts val="1100"/>
              <a:buNone/>
              <a:defRPr b="0" i="0" sz="1400" u="none" cap="none" strike="noStrike"/>
            </a:lvl8pPr>
            <a:lvl9pPr lvl="8" marR="0" rtl="0" algn="l">
              <a:spcBef>
                <a:spcPts val="0"/>
              </a:spcBef>
              <a:spcAft>
                <a:spcPts val="0"/>
              </a:spcAft>
              <a:buSzPts val="1100"/>
              <a:buNone/>
              <a:defRPr b="0" i="0" sz="1400" u="none" cap="none" strike="noStrike"/>
            </a:lvl9pPr>
          </a:lstStyle>
          <a:p/>
        </p:txBody>
      </p:sp>
      <p:sp>
        <p:nvSpPr>
          <p:cNvPr id="67" name="Google Shape;67;p15"/>
          <p:cNvSpPr txBox="1"/>
          <p:nvPr>
            <p:ph idx="1" type="body"/>
          </p:nvPr>
        </p:nvSpPr>
        <p:spPr>
          <a:xfrm>
            <a:off x="457110" y="1203390"/>
            <a:ext cx="8229300" cy="29832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100"/>
              <a:buNone/>
              <a:defRPr b="0" i="0" sz="1400" u="none" cap="none" strike="noStrike"/>
            </a:lvl1pPr>
            <a:lvl2pPr indent="-228600" lvl="1" marL="914400" marR="0" rtl="0" algn="l">
              <a:spcBef>
                <a:spcPts val="0"/>
              </a:spcBef>
              <a:spcAft>
                <a:spcPts val="0"/>
              </a:spcAft>
              <a:buSzPts val="1100"/>
              <a:buNone/>
              <a:defRPr b="0" i="0" sz="1400" u="none" cap="none" strike="noStrike"/>
            </a:lvl2pPr>
            <a:lvl3pPr indent="-228600" lvl="2" marL="1371600" marR="0" rtl="0" algn="l">
              <a:spcBef>
                <a:spcPts val="0"/>
              </a:spcBef>
              <a:spcAft>
                <a:spcPts val="0"/>
              </a:spcAft>
              <a:buSzPts val="1100"/>
              <a:buNone/>
              <a:defRPr b="0" i="0" sz="1400" u="none" cap="none" strike="noStrike"/>
            </a:lvl3pPr>
            <a:lvl4pPr indent="-228600" lvl="3" marL="1828800" marR="0" rtl="0" algn="l">
              <a:spcBef>
                <a:spcPts val="0"/>
              </a:spcBef>
              <a:spcAft>
                <a:spcPts val="0"/>
              </a:spcAft>
              <a:buSzPts val="1100"/>
              <a:buNone/>
              <a:defRPr b="0" i="0" sz="1400" u="none" cap="none" strike="noStrike"/>
            </a:lvl4pPr>
            <a:lvl5pPr indent="-228600" lvl="4" marL="2286000" marR="0" rtl="0" algn="l">
              <a:spcBef>
                <a:spcPts val="0"/>
              </a:spcBef>
              <a:spcAft>
                <a:spcPts val="0"/>
              </a:spcAft>
              <a:buSzPts val="1100"/>
              <a:buNone/>
              <a:defRPr b="0" i="0" sz="1400" u="none" cap="none" strike="noStrike"/>
            </a:lvl5pPr>
            <a:lvl6pPr indent="-228600" lvl="5" marL="2743200" marR="0" rtl="0" algn="l">
              <a:spcBef>
                <a:spcPts val="0"/>
              </a:spcBef>
              <a:spcAft>
                <a:spcPts val="0"/>
              </a:spcAft>
              <a:buSzPts val="1100"/>
              <a:buNone/>
              <a:defRPr b="0" i="0" sz="1400" u="none" cap="none" strike="noStrike"/>
            </a:lvl6pPr>
            <a:lvl7pPr indent="-228600" lvl="6" marL="3200400" marR="0" rtl="0" algn="l">
              <a:spcBef>
                <a:spcPts val="0"/>
              </a:spcBef>
              <a:spcAft>
                <a:spcPts val="0"/>
              </a:spcAft>
              <a:buSzPts val="1100"/>
              <a:buNone/>
              <a:defRPr b="0" i="0" sz="1400" u="none" cap="none" strike="noStrike"/>
            </a:lvl7pPr>
            <a:lvl8pPr indent="-228600" lvl="7" marL="3657600" marR="0" rtl="0" algn="l">
              <a:spcBef>
                <a:spcPts val="0"/>
              </a:spcBef>
              <a:spcAft>
                <a:spcPts val="0"/>
              </a:spcAft>
              <a:buSzPts val="1100"/>
              <a:buNone/>
              <a:defRPr b="0" i="0" sz="1400" u="none" cap="none" strike="noStrike"/>
            </a:lvl8pPr>
            <a:lvl9pPr indent="-228600" lvl="8" marL="4114800" marR="0" rtl="0" algn="l">
              <a:spcBef>
                <a:spcPts val="0"/>
              </a:spcBef>
              <a:spcAft>
                <a:spcPts val="0"/>
              </a:spcAft>
              <a:buSzPts val="1100"/>
              <a:buNone/>
              <a:defRPr b="0" i="0" sz="1400" u="none" cap="none" strike="noStrike"/>
            </a:lvl9pPr>
          </a:lstStyle>
          <a:p/>
        </p:txBody>
      </p:sp>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6" name="Shape 116"/>
        <p:cNvGrpSpPr/>
        <p:nvPr/>
      </p:nvGrpSpPr>
      <p:grpSpPr>
        <a:xfrm>
          <a:off x="0" y="0"/>
          <a:ext cx="0" cy="0"/>
          <a:chOff x="0" y="0"/>
          <a:chExt cx="0" cy="0"/>
        </a:xfrm>
      </p:grpSpPr>
      <p:pic>
        <p:nvPicPr>
          <p:cNvPr id="117" name="Google Shape;117;p28"/>
          <p:cNvPicPr preferRelativeResize="0"/>
          <p:nvPr/>
        </p:nvPicPr>
        <p:blipFill rotWithShape="1">
          <a:blip r:embed="rId1">
            <a:alphaModFix/>
          </a:blip>
          <a:srcRect b="4906" l="0" r="0" t="0"/>
          <a:stretch/>
        </p:blipFill>
        <p:spPr>
          <a:xfrm>
            <a:off x="8010630" y="4408020"/>
            <a:ext cx="1040310" cy="698491"/>
          </a:xfrm>
          <a:prstGeom prst="rect">
            <a:avLst/>
          </a:prstGeom>
          <a:noFill/>
          <a:ln>
            <a:noFill/>
          </a:ln>
        </p:spPr>
      </p:pic>
      <p:sp>
        <p:nvSpPr>
          <p:cNvPr id="118" name="Google Shape;118;p28"/>
          <p:cNvSpPr txBox="1"/>
          <p:nvPr>
            <p:ph type="title"/>
          </p:nvPr>
        </p:nvSpPr>
        <p:spPr>
          <a:xfrm>
            <a:off x="457110" y="205200"/>
            <a:ext cx="8229300" cy="8586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100"/>
              <a:buNone/>
              <a:defRPr b="0" i="0" sz="1400" u="none" cap="none" strike="noStrike"/>
            </a:lvl1pPr>
            <a:lvl2pPr lvl="1" marR="0" rtl="0" algn="l">
              <a:spcBef>
                <a:spcPts val="0"/>
              </a:spcBef>
              <a:spcAft>
                <a:spcPts val="0"/>
              </a:spcAft>
              <a:buSzPts val="1100"/>
              <a:buNone/>
              <a:defRPr b="0" i="0" sz="1400" u="none" cap="none" strike="noStrike"/>
            </a:lvl2pPr>
            <a:lvl3pPr lvl="2" marR="0" rtl="0" algn="l">
              <a:spcBef>
                <a:spcPts val="0"/>
              </a:spcBef>
              <a:spcAft>
                <a:spcPts val="0"/>
              </a:spcAft>
              <a:buSzPts val="1100"/>
              <a:buNone/>
              <a:defRPr b="0" i="0" sz="1400" u="none" cap="none" strike="noStrike"/>
            </a:lvl3pPr>
            <a:lvl4pPr lvl="3" marR="0" rtl="0" algn="l">
              <a:spcBef>
                <a:spcPts val="0"/>
              </a:spcBef>
              <a:spcAft>
                <a:spcPts val="0"/>
              </a:spcAft>
              <a:buSzPts val="1100"/>
              <a:buNone/>
              <a:defRPr b="0" i="0" sz="1400" u="none" cap="none" strike="noStrike"/>
            </a:lvl4pPr>
            <a:lvl5pPr lvl="4" marR="0" rtl="0" algn="l">
              <a:spcBef>
                <a:spcPts val="0"/>
              </a:spcBef>
              <a:spcAft>
                <a:spcPts val="0"/>
              </a:spcAft>
              <a:buSzPts val="1100"/>
              <a:buNone/>
              <a:defRPr b="0" i="0" sz="1400" u="none" cap="none" strike="noStrike"/>
            </a:lvl5pPr>
            <a:lvl6pPr lvl="5" marR="0" rtl="0" algn="l">
              <a:spcBef>
                <a:spcPts val="0"/>
              </a:spcBef>
              <a:spcAft>
                <a:spcPts val="0"/>
              </a:spcAft>
              <a:buSzPts val="1100"/>
              <a:buNone/>
              <a:defRPr b="0" i="0" sz="1400" u="none" cap="none" strike="noStrike"/>
            </a:lvl6pPr>
            <a:lvl7pPr lvl="6" marR="0" rtl="0" algn="l">
              <a:spcBef>
                <a:spcPts val="0"/>
              </a:spcBef>
              <a:spcAft>
                <a:spcPts val="0"/>
              </a:spcAft>
              <a:buSzPts val="1100"/>
              <a:buNone/>
              <a:defRPr b="0" i="0" sz="1400" u="none" cap="none" strike="noStrike"/>
            </a:lvl7pPr>
            <a:lvl8pPr lvl="7" marR="0" rtl="0" algn="l">
              <a:spcBef>
                <a:spcPts val="0"/>
              </a:spcBef>
              <a:spcAft>
                <a:spcPts val="0"/>
              </a:spcAft>
              <a:buSzPts val="1100"/>
              <a:buNone/>
              <a:defRPr b="0" i="0" sz="1400" u="none" cap="none" strike="noStrike"/>
            </a:lvl8pPr>
            <a:lvl9pPr lvl="8" marR="0" rtl="0" algn="l">
              <a:spcBef>
                <a:spcPts val="0"/>
              </a:spcBef>
              <a:spcAft>
                <a:spcPts val="0"/>
              </a:spcAft>
              <a:buSzPts val="1100"/>
              <a:buNone/>
              <a:defRPr b="0" i="0" sz="1400" u="none" cap="none" strike="noStrike"/>
            </a:lvl9pPr>
          </a:lstStyle>
          <a:p/>
        </p:txBody>
      </p:sp>
      <p:sp>
        <p:nvSpPr>
          <p:cNvPr id="119" name="Google Shape;119;p28"/>
          <p:cNvSpPr txBox="1"/>
          <p:nvPr>
            <p:ph idx="1" type="body"/>
          </p:nvPr>
        </p:nvSpPr>
        <p:spPr>
          <a:xfrm>
            <a:off x="457110" y="1203390"/>
            <a:ext cx="8229300" cy="29832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100"/>
              <a:buNone/>
              <a:defRPr b="0" i="0" sz="1400" u="none" cap="none" strike="noStrike"/>
            </a:lvl1pPr>
            <a:lvl2pPr indent="-228600" lvl="1" marL="914400" marR="0" rtl="0" algn="l">
              <a:spcBef>
                <a:spcPts val="0"/>
              </a:spcBef>
              <a:spcAft>
                <a:spcPts val="0"/>
              </a:spcAft>
              <a:buSzPts val="1100"/>
              <a:buNone/>
              <a:defRPr b="0" i="0" sz="1400" u="none" cap="none" strike="noStrike"/>
            </a:lvl2pPr>
            <a:lvl3pPr indent="-228600" lvl="2" marL="1371600" marR="0" rtl="0" algn="l">
              <a:spcBef>
                <a:spcPts val="0"/>
              </a:spcBef>
              <a:spcAft>
                <a:spcPts val="0"/>
              </a:spcAft>
              <a:buSzPts val="1100"/>
              <a:buNone/>
              <a:defRPr b="0" i="0" sz="1400" u="none" cap="none" strike="noStrike"/>
            </a:lvl3pPr>
            <a:lvl4pPr indent="-228600" lvl="3" marL="1828800" marR="0" rtl="0" algn="l">
              <a:spcBef>
                <a:spcPts val="0"/>
              </a:spcBef>
              <a:spcAft>
                <a:spcPts val="0"/>
              </a:spcAft>
              <a:buSzPts val="1100"/>
              <a:buNone/>
              <a:defRPr b="0" i="0" sz="1400" u="none" cap="none" strike="noStrike"/>
            </a:lvl4pPr>
            <a:lvl5pPr indent="-228600" lvl="4" marL="2286000" marR="0" rtl="0" algn="l">
              <a:spcBef>
                <a:spcPts val="0"/>
              </a:spcBef>
              <a:spcAft>
                <a:spcPts val="0"/>
              </a:spcAft>
              <a:buSzPts val="1100"/>
              <a:buNone/>
              <a:defRPr b="0" i="0" sz="1400" u="none" cap="none" strike="noStrike"/>
            </a:lvl5pPr>
            <a:lvl6pPr indent="-228600" lvl="5" marL="2743200" marR="0" rtl="0" algn="l">
              <a:spcBef>
                <a:spcPts val="0"/>
              </a:spcBef>
              <a:spcAft>
                <a:spcPts val="0"/>
              </a:spcAft>
              <a:buSzPts val="1100"/>
              <a:buNone/>
              <a:defRPr b="0" i="0" sz="1400" u="none" cap="none" strike="noStrike"/>
            </a:lvl6pPr>
            <a:lvl7pPr indent="-228600" lvl="6" marL="3200400" marR="0" rtl="0" algn="l">
              <a:spcBef>
                <a:spcPts val="0"/>
              </a:spcBef>
              <a:spcAft>
                <a:spcPts val="0"/>
              </a:spcAft>
              <a:buSzPts val="1100"/>
              <a:buNone/>
              <a:defRPr b="0" i="0" sz="1400" u="none" cap="none" strike="noStrike"/>
            </a:lvl7pPr>
            <a:lvl8pPr indent="-228600" lvl="7" marL="3657600" marR="0" rtl="0" algn="l">
              <a:spcBef>
                <a:spcPts val="0"/>
              </a:spcBef>
              <a:spcAft>
                <a:spcPts val="0"/>
              </a:spcAft>
              <a:buSzPts val="1100"/>
              <a:buNone/>
              <a:defRPr b="0" i="0" sz="1400" u="none" cap="none" strike="noStrike"/>
            </a:lvl8pPr>
            <a:lvl9pPr indent="-228600" lvl="8" marL="4114800" marR="0" rtl="0" algn="l">
              <a:spcBef>
                <a:spcPts val="0"/>
              </a:spcBef>
              <a:spcAft>
                <a:spcPts val="0"/>
              </a:spcAft>
              <a:buSzPts val="1100"/>
              <a:buNone/>
              <a:defRPr b="0" i="0" sz="1400" u="none" cap="none" strike="noStrike"/>
            </a:lvl9pPr>
          </a:lstStyle>
          <a:p/>
        </p:txBody>
      </p:sp>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xml"/><Relationship Id="rId3" Type="http://schemas.openxmlformats.org/officeDocument/2006/relationships/image" Target="../media/image11.jpg"/><Relationship Id="rId4" Type="http://schemas.openxmlformats.org/officeDocument/2006/relationships/hyperlink" Target="https://www.disuguaglianzedisalute.it/cosa-sappiamo-della-salute-diseguale-in-italia/"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4.xml"/><Relationship Id="rId3"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8.xml"/><Relationship Id="rId3"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xml"/><Relationship Id="rId3" Type="http://schemas.openxmlformats.org/officeDocument/2006/relationships/image" Target="../media/image2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hyperlink" Target="https://www.youtube.com/watch?v=k50yMwEOWGU"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4.xml"/><Relationship Id="rId3" Type="http://schemas.openxmlformats.org/officeDocument/2006/relationships/hyperlink" Target="http://www.salute.gov.it/imgs/C_17_pagineAree_467_listaFile_itemName_0_file.pdf"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5.xml"/><Relationship Id="rId3"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8.xml"/><Relationship Id="rId3" Type="http://schemas.openxmlformats.org/officeDocument/2006/relationships/image" Target="../media/image62.png"/><Relationship Id="rId4" Type="http://schemas.openxmlformats.org/officeDocument/2006/relationships/image" Target="../media/image40.png"/><Relationship Id="rId5" Type="http://schemas.openxmlformats.org/officeDocument/2006/relationships/image" Target="../media/image39.png"/><Relationship Id="rId6" Type="http://schemas.openxmlformats.org/officeDocument/2006/relationships/image" Target="../media/image3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9.xml"/><Relationship Id="rId3" Type="http://schemas.openxmlformats.org/officeDocument/2006/relationships/image" Target="../media/image42.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0.xml"/><Relationship Id="rId3" Type="http://schemas.openxmlformats.org/officeDocument/2006/relationships/image" Target="../media/image38.png"/><Relationship Id="rId4" Type="http://schemas.openxmlformats.org/officeDocument/2006/relationships/hyperlink" Target="https://www.disuguaglianzedisalute.it/wp-content/uploads/2015/06/Obesita.pd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1.xml"/><Relationship Id="rId3" Type="http://schemas.openxmlformats.org/officeDocument/2006/relationships/image" Target="../media/image44.png"/><Relationship Id="rId4" Type="http://schemas.openxmlformats.org/officeDocument/2006/relationships/hyperlink" Target="https://www.disuguaglianzedisalute.it/wp-content/uploads/2015/06/Obesita.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3.xml"/><Relationship Id="rId3"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4.xml"/><Relationship Id="rId3"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5.xml"/><Relationship Id="rId3"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6.xml"/><Relationship Id="rId3"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7.xml"/><Relationship Id="rId3"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9.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0.xml"/><Relationship Id="rId3"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1.xml"/><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2.xml"/><Relationship Id="rId3"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4.xml"/><Relationship Id="rId3"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5.xml"/><Relationship Id="rId3"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6.xml"/><Relationship Id="rId3" Type="http://schemas.openxmlformats.org/officeDocument/2006/relationships/image" Target="../media/image4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7.xml"/><Relationship Id="rId3"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8.xml"/><Relationship Id="rId3"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9.xml"/><Relationship Id="rId3" Type="http://schemas.openxmlformats.org/officeDocument/2006/relationships/image" Target="../media/image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0.xml"/><Relationship Id="rId3" Type="http://schemas.openxmlformats.org/officeDocument/2006/relationships/image" Target="../media/image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1.xml"/><Relationship Id="rId3" Type="http://schemas.openxmlformats.org/officeDocument/2006/relationships/image" Target="../media/image5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2.xml"/><Relationship Id="rId3" Type="http://schemas.openxmlformats.org/officeDocument/2006/relationships/image" Target="../media/image7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3.xml"/><Relationship Id="rId3" Type="http://schemas.openxmlformats.org/officeDocument/2006/relationships/image" Target="../media/image60.png"/><Relationship Id="rId4" Type="http://schemas.openxmlformats.org/officeDocument/2006/relationships/hyperlink" Target="https://www.iom.int/social-determinants-migrant-health"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5.xml"/><Relationship Id="rId3" Type="http://schemas.openxmlformats.org/officeDocument/2006/relationships/image" Target="../media/image53.png"/><Relationship Id="rId4" Type="http://schemas.openxmlformats.org/officeDocument/2006/relationships/hyperlink" Target="https://www.iom.int/social-determinants-migrant-health"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7.xml"/><Relationship Id="rId3" Type="http://schemas.openxmlformats.org/officeDocument/2006/relationships/image" Target="../media/image6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8.xml"/><Relationship Id="rId3"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hyperlink" Target="https://www.inmp.it/ita/Pubblicazioni/Libri/L-Italia-per-l-equita-nella-salute-Scarica-il-documento-tecnico"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0.xml"/><Relationship Id="rId3"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2.xml"/><Relationship Id="rId3" Type="http://schemas.openxmlformats.org/officeDocument/2006/relationships/image" Target="../media/image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4.xml"/><Relationship Id="rId3" Type="http://schemas.openxmlformats.org/officeDocument/2006/relationships/image" Target="../media/image6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9.xml"/><Relationship Id="rId3" Type="http://schemas.openxmlformats.org/officeDocument/2006/relationships/image" Target="../media/image7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15.jpg"/><Relationship Id="rId4" Type="http://schemas.openxmlformats.org/officeDocument/2006/relationships/hyperlink" Target="https://www.inmp.it/ita/Pubblicazioni/Libri/L-Italia-per-l-equita-nella-salute-Scarica-il-documento-tecnico"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2.xml"/><Relationship Id="rId3" Type="http://schemas.openxmlformats.org/officeDocument/2006/relationships/image" Target="../media/image69.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3.xml"/><Relationship Id="rId3" Type="http://schemas.openxmlformats.org/officeDocument/2006/relationships/image" Target="../media/image72.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1" Type="http://schemas.openxmlformats.org/officeDocument/2006/relationships/image" Target="../media/image81.png"/><Relationship Id="rId10" Type="http://schemas.openxmlformats.org/officeDocument/2006/relationships/image" Target="../media/image77.png"/><Relationship Id="rId12" Type="http://schemas.openxmlformats.org/officeDocument/2006/relationships/image" Target="../media/image79.png"/><Relationship Id="rId1" Type="http://schemas.openxmlformats.org/officeDocument/2006/relationships/slideLayout" Target="../slideLayouts/slideLayout26.xml"/><Relationship Id="rId2" Type="http://schemas.openxmlformats.org/officeDocument/2006/relationships/notesSlide" Target="../notesSlides/notesSlide75.xml"/><Relationship Id="rId3" Type="http://schemas.openxmlformats.org/officeDocument/2006/relationships/image" Target="../media/image68.png"/><Relationship Id="rId4" Type="http://schemas.openxmlformats.org/officeDocument/2006/relationships/image" Target="../media/image58.png"/><Relationship Id="rId9" Type="http://schemas.openxmlformats.org/officeDocument/2006/relationships/image" Target="../media/image75.png"/><Relationship Id="rId5" Type="http://schemas.openxmlformats.org/officeDocument/2006/relationships/image" Target="../media/image64.png"/><Relationship Id="rId6" Type="http://schemas.openxmlformats.org/officeDocument/2006/relationships/image" Target="../media/image73.png"/><Relationship Id="rId7" Type="http://schemas.openxmlformats.org/officeDocument/2006/relationships/image" Target="../media/image76.png"/><Relationship Id="rId8" Type="http://schemas.openxmlformats.org/officeDocument/2006/relationships/image" Target="../media/image7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 Id="rId3" Type="http://schemas.openxmlformats.org/officeDocument/2006/relationships/image" Target="../media/image8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 Id="rId3" Type="http://schemas.openxmlformats.org/officeDocument/2006/relationships/image" Target="../media/image7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 Id="rId3" Type="http://schemas.openxmlformats.org/officeDocument/2006/relationships/image" Target="../media/image8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9.xml"/><Relationship Id="rId3" Type="http://schemas.openxmlformats.org/officeDocument/2006/relationships/image" Target="../media/image8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image" Target="../media/image16.jpg"/><Relationship Id="rId4" Type="http://schemas.openxmlformats.org/officeDocument/2006/relationships/hyperlink" Target="https://www.disuguaglianzedisalute.it/cosa-sappiamo-della-salute-diseguale-in-italia/"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0.xml"/><Relationship Id="rId3" Type="http://schemas.openxmlformats.org/officeDocument/2006/relationships/image" Target="../media/image8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image" Target="../media/image14.gif"/><Relationship Id="rId5" Type="http://schemas.openxmlformats.org/officeDocument/2006/relationships/image" Target="../media/image13.png"/><Relationship Id="rId6"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45"/>
          <p:cNvSpPr/>
          <p:nvPr/>
        </p:nvSpPr>
        <p:spPr>
          <a:xfrm>
            <a:off x="3367375" y="301775"/>
            <a:ext cx="5406000" cy="2569500"/>
          </a:xfrm>
          <a:prstGeom prst="rect">
            <a:avLst/>
          </a:prstGeom>
          <a:noFill/>
          <a:ln>
            <a:noFill/>
          </a:ln>
        </p:spPr>
        <p:txBody>
          <a:bodyPr anchorCtr="0" anchor="ctr" bIns="33750" lIns="67500" spcFirstLastPara="1" rIns="67500" wrap="square" tIns="33750">
            <a:noAutofit/>
          </a:bodyPr>
          <a:lstStyle/>
          <a:p>
            <a:pPr indent="0" lvl="0" marL="0" marR="0" rtl="0" algn="ctr">
              <a:lnSpc>
                <a:spcPct val="100000"/>
              </a:lnSpc>
              <a:spcBef>
                <a:spcPts val="0"/>
              </a:spcBef>
              <a:spcAft>
                <a:spcPts val="0"/>
              </a:spcAft>
              <a:buNone/>
            </a:pPr>
            <a:r>
              <a:t/>
            </a:r>
            <a:endParaRPr sz="2100">
              <a:solidFill>
                <a:srgbClr val="FFFFFF"/>
              </a:solidFill>
              <a:latin typeface="Garamond"/>
              <a:ea typeface="Garamond"/>
              <a:cs typeface="Garamond"/>
              <a:sym typeface="Garamond"/>
            </a:endParaRPr>
          </a:p>
          <a:p>
            <a:pPr indent="0" lvl="0" marL="0" marR="0" rtl="0" algn="ctr">
              <a:lnSpc>
                <a:spcPct val="100000"/>
              </a:lnSpc>
              <a:spcBef>
                <a:spcPts val="0"/>
              </a:spcBef>
              <a:spcAft>
                <a:spcPts val="0"/>
              </a:spcAft>
              <a:buNone/>
            </a:pPr>
            <a:r>
              <a:t/>
            </a:r>
            <a:endParaRPr sz="1900">
              <a:solidFill>
                <a:srgbClr val="FFFFFF"/>
              </a:solidFill>
              <a:latin typeface="Garamond"/>
              <a:ea typeface="Garamond"/>
              <a:cs typeface="Garamond"/>
              <a:sym typeface="Garamond"/>
            </a:endParaRPr>
          </a:p>
          <a:p>
            <a:pPr indent="0" lvl="0" marL="0" marR="0" rtl="0" algn="ctr">
              <a:lnSpc>
                <a:spcPct val="100000"/>
              </a:lnSpc>
              <a:spcBef>
                <a:spcPts val="0"/>
              </a:spcBef>
              <a:spcAft>
                <a:spcPts val="0"/>
              </a:spcAft>
              <a:buNone/>
            </a:pPr>
            <a:r>
              <a:t/>
            </a:r>
            <a:endParaRPr sz="1900">
              <a:solidFill>
                <a:srgbClr val="FFFFFF"/>
              </a:solidFill>
              <a:latin typeface="Garamond"/>
              <a:ea typeface="Garamond"/>
              <a:cs typeface="Garamond"/>
              <a:sym typeface="Garamond"/>
            </a:endParaRPr>
          </a:p>
          <a:p>
            <a:pPr indent="0" lvl="0" marL="0" marR="0" rtl="0" algn="ctr">
              <a:lnSpc>
                <a:spcPct val="100000"/>
              </a:lnSpc>
              <a:spcBef>
                <a:spcPts val="0"/>
              </a:spcBef>
              <a:spcAft>
                <a:spcPts val="0"/>
              </a:spcAft>
              <a:buNone/>
            </a:pPr>
            <a:r>
              <a:rPr b="1" lang="it" sz="3300">
                <a:solidFill>
                  <a:srgbClr val="FFFFFF"/>
                </a:solidFill>
                <a:latin typeface="Garamond"/>
                <a:ea typeface="Garamond"/>
                <a:cs typeface="Garamond"/>
                <a:sym typeface="Garamond"/>
              </a:rPr>
              <a:t>I determinanti sociali e le disuguaglianze in salute</a:t>
            </a:r>
            <a:endParaRPr b="1" i="0" sz="3500" u="none" cap="none" strike="noStrike">
              <a:latin typeface="Garamond"/>
              <a:ea typeface="Garamond"/>
              <a:cs typeface="Garamond"/>
              <a:sym typeface="Garamond"/>
            </a:endParaRPr>
          </a:p>
          <a:p>
            <a:pPr indent="0" lvl="0" marL="0" marR="0" rtl="0" algn="ctr">
              <a:lnSpc>
                <a:spcPct val="100000"/>
              </a:lnSpc>
              <a:spcBef>
                <a:spcPts val="0"/>
              </a:spcBef>
              <a:spcAft>
                <a:spcPts val="0"/>
              </a:spcAft>
              <a:buNone/>
            </a:pPr>
            <a:r>
              <a:t/>
            </a:r>
            <a:endParaRPr sz="2400">
              <a:solidFill>
                <a:srgbClr val="FFFFFF"/>
              </a:solidFill>
              <a:latin typeface="Garamond"/>
              <a:ea typeface="Garamond"/>
              <a:cs typeface="Garamond"/>
              <a:sym typeface="Garamond"/>
            </a:endParaRPr>
          </a:p>
          <a:p>
            <a:pPr indent="0" lvl="0" marL="0" marR="0" rtl="0" algn="ctr">
              <a:lnSpc>
                <a:spcPct val="100000"/>
              </a:lnSpc>
              <a:spcBef>
                <a:spcPts val="0"/>
              </a:spcBef>
              <a:spcAft>
                <a:spcPts val="0"/>
              </a:spcAft>
              <a:buNone/>
            </a:pPr>
            <a:r>
              <a:rPr lang="it" sz="2400">
                <a:solidFill>
                  <a:srgbClr val="FFFFFF"/>
                </a:solidFill>
                <a:latin typeface="Garamond"/>
                <a:ea typeface="Garamond"/>
                <a:cs typeface="Garamond"/>
                <a:sym typeface="Garamond"/>
              </a:rPr>
              <a:t>Corso Elettivo CSI 2024</a:t>
            </a:r>
            <a:endParaRPr sz="2400">
              <a:solidFill>
                <a:srgbClr val="FFFFFF"/>
              </a:solidFill>
              <a:latin typeface="Garamond"/>
              <a:ea typeface="Garamond"/>
              <a:cs typeface="Garamond"/>
              <a:sym typeface="Garamond"/>
            </a:endParaRPr>
          </a:p>
          <a:p>
            <a:pPr indent="0" lvl="0" marL="0" marR="0" rtl="0" algn="ctr">
              <a:lnSpc>
                <a:spcPct val="100000"/>
              </a:lnSpc>
              <a:spcBef>
                <a:spcPts val="0"/>
              </a:spcBef>
              <a:spcAft>
                <a:spcPts val="0"/>
              </a:spcAft>
              <a:buNone/>
            </a:pPr>
            <a:r>
              <a:t/>
            </a:r>
            <a:endParaRPr sz="2100">
              <a:solidFill>
                <a:srgbClr val="FFFFFF"/>
              </a:solidFill>
              <a:latin typeface="Garamond"/>
              <a:ea typeface="Garamond"/>
              <a:cs typeface="Garamond"/>
              <a:sym typeface="Garamond"/>
            </a:endParaRPr>
          </a:p>
          <a:p>
            <a:pPr indent="0" lvl="0" marL="0" marR="0" rtl="0" algn="ctr">
              <a:lnSpc>
                <a:spcPct val="100000"/>
              </a:lnSpc>
              <a:spcBef>
                <a:spcPts val="500"/>
              </a:spcBef>
              <a:spcAft>
                <a:spcPts val="0"/>
              </a:spcAft>
              <a:buNone/>
            </a:pPr>
            <a:r>
              <a:rPr b="1" i="0" lang="it" sz="2000" u="none" cap="none" strike="noStrike">
                <a:solidFill>
                  <a:srgbClr val="FFFFFF"/>
                </a:solidFill>
                <a:latin typeface="Century Gothic"/>
                <a:ea typeface="Century Gothic"/>
                <a:cs typeface="Century Gothic"/>
                <a:sym typeface="Century Gothic"/>
              </a:rPr>
              <a:t> </a:t>
            </a:r>
            <a:endParaRPr b="0" i="0" sz="2000" u="none" cap="none" strike="noStrike">
              <a:latin typeface="Arial"/>
              <a:ea typeface="Arial"/>
              <a:cs typeface="Arial"/>
              <a:sym typeface="Arial"/>
            </a:endParaRPr>
          </a:p>
          <a:p>
            <a:pPr indent="0" lvl="0" marL="0" marR="0" rtl="0" algn="ctr">
              <a:lnSpc>
                <a:spcPct val="100000"/>
              </a:lnSpc>
              <a:spcBef>
                <a:spcPts val="500"/>
              </a:spcBef>
              <a:spcAft>
                <a:spcPts val="0"/>
              </a:spcAft>
              <a:buNone/>
            </a:pPr>
            <a:r>
              <a:rPr b="1" lang="it" sz="1600">
                <a:solidFill>
                  <a:srgbClr val="FFFFFF"/>
                </a:solidFill>
                <a:latin typeface="Garamond"/>
                <a:ea typeface="Garamond"/>
                <a:cs typeface="Garamond"/>
                <a:sym typeface="Garamond"/>
              </a:rPr>
              <a:t>7 marzo 2024</a:t>
            </a:r>
            <a:endParaRPr b="1" sz="1600">
              <a:solidFill>
                <a:srgbClr val="FFFFFF"/>
              </a:solidFill>
              <a:latin typeface="Garamond"/>
              <a:ea typeface="Garamond"/>
              <a:cs typeface="Garamond"/>
              <a:sym typeface="Garamond"/>
            </a:endParaRPr>
          </a:p>
          <a:p>
            <a:pPr indent="0" lvl="0" marL="0" marR="0" rtl="0" algn="ctr">
              <a:lnSpc>
                <a:spcPct val="100000"/>
              </a:lnSpc>
              <a:spcBef>
                <a:spcPts val="500"/>
              </a:spcBef>
              <a:spcAft>
                <a:spcPts val="0"/>
              </a:spcAft>
              <a:buNone/>
            </a:pPr>
            <a:r>
              <a:t/>
            </a:r>
            <a:endParaRPr b="1" sz="1600">
              <a:solidFill>
                <a:srgbClr val="FFFFFF"/>
              </a:solidFill>
              <a:latin typeface="Garamond"/>
              <a:ea typeface="Garamond"/>
              <a:cs typeface="Garamond"/>
              <a:sym typeface="Garamond"/>
            </a:endParaRPr>
          </a:p>
          <a:p>
            <a:pPr indent="0" lvl="0" marL="0" marR="0" rtl="0" algn="ctr">
              <a:lnSpc>
                <a:spcPct val="100000"/>
              </a:lnSpc>
              <a:spcBef>
                <a:spcPts val="500"/>
              </a:spcBef>
              <a:spcAft>
                <a:spcPts val="0"/>
              </a:spcAft>
              <a:buNone/>
            </a:pPr>
            <a:r>
              <a:rPr b="1" lang="it" sz="1600">
                <a:solidFill>
                  <a:srgbClr val="FFFFFF"/>
                </a:solidFill>
                <a:latin typeface="Garamond"/>
                <a:ea typeface="Garamond"/>
                <a:cs typeface="Garamond"/>
                <a:sym typeface="Garamond"/>
              </a:rPr>
              <a:t>Leonardo Mammana, Matteo Valoncini (Chiara Bodini)</a:t>
            </a:r>
            <a:endParaRPr b="1" sz="1600">
              <a:solidFill>
                <a:srgbClr val="FFFFFF"/>
              </a:solidFill>
              <a:latin typeface="Garamond"/>
              <a:ea typeface="Garamond"/>
              <a:cs typeface="Garamond"/>
              <a:sym typeface="Garamond"/>
            </a:endParaRPr>
          </a:p>
        </p:txBody>
      </p:sp>
      <p:sp>
        <p:nvSpPr>
          <p:cNvPr id="192" name="Google Shape;192;p45"/>
          <p:cNvSpPr/>
          <p:nvPr/>
        </p:nvSpPr>
        <p:spPr>
          <a:xfrm>
            <a:off x="3393625" y="4281435"/>
            <a:ext cx="5325600" cy="589800"/>
          </a:xfrm>
          <a:prstGeom prst="rect">
            <a:avLst/>
          </a:prstGeom>
          <a:noFill/>
          <a:ln>
            <a:noFill/>
          </a:ln>
        </p:spPr>
        <p:txBody>
          <a:bodyPr anchorCtr="0" anchor="t" bIns="33750" lIns="67500" spcFirstLastPara="1" rIns="67500" wrap="square" tIns="33750">
            <a:noAutofit/>
          </a:bodyPr>
          <a:lstStyle/>
          <a:p>
            <a:pPr indent="0" lvl="0" marL="0" marR="0" rtl="0" algn="l">
              <a:lnSpc>
                <a:spcPct val="100000"/>
              </a:lnSpc>
              <a:spcBef>
                <a:spcPts val="0"/>
              </a:spcBef>
              <a:spcAft>
                <a:spcPts val="0"/>
              </a:spcAft>
              <a:buNone/>
            </a:pPr>
            <a:r>
              <a:rPr i="0" lang="it" sz="1400" u="none" cap="none" strike="noStrike">
                <a:solidFill>
                  <a:srgbClr val="FFFFFF"/>
                </a:solidFill>
                <a:latin typeface="Garamond"/>
                <a:ea typeface="Garamond"/>
                <a:cs typeface="Garamond"/>
                <a:sym typeface="Garamond"/>
              </a:rPr>
              <a:t>Centro Studi e Ricerche in Salute Internazionale e Interculturale (CSI) – Dipartimento di Storia Culture Civiltà</a:t>
            </a:r>
            <a:endParaRPr i="0" sz="1400" u="none" cap="none" strike="noStrike">
              <a:latin typeface="Garamond"/>
              <a:ea typeface="Garamond"/>
              <a:cs typeface="Garamond"/>
              <a:sym typeface="Garamo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descr="A close up of a piece of paper&#10;&#10;Description automatically generated" id="250" name="Google Shape;250;p54"/>
          <p:cNvPicPr preferRelativeResize="0"/>
          <p:nvPr/>
        </p:nvPicPr>
        <p:blipFill rotWithShape="1">
          <a:blip r:embed="rId3">
            <a:alphaModFix/>
          </a:blip>
          <a:srcRect b="0" l="0" r="0" t="0"/>
          <a:stretch/>
        </p:blipFill>
        <p:spPr>
          <a:xfrm>
            <a:off x="1511243" y="130628"/>
            <a:ext cx="6121513" cy="4680468"/>
          </a:xfrm>
          <a:prstGeom prst="rect">
            <a:avLst/>
          </a:prstGeom>
          <a:noFill/>
          <a:ln>
            <a:noFill/>
          </a:ln>
        </p:spPr>
      </p:pic>
      <p:sp>
        <p:nvSpPr>
          <p:cNvPr id="251" name="Google Shape;251;p54"/>
          <p:cNvSpPr/>
          <p:nvPr/>
        </p:nvSpPr>
        <p:spPr>
          <a:xfrm>
            <a:off x="155121" y="4658752"/>
            <a:ext cx="77397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it" sz="1400" u="sng">
                <a:solidFill>
                  <a:schemeClr val="dk1"/>
                </a:solidFill>
                <a:latin typeface="Calibri"/>
                <a:ea typeface="Calibri"/>
                <a:cs typeface="Calibri"/>
                <a:sym typeface="Calibri"/>
                <a:hlinkClick r:id="rId4">
                  <a:extLst>
                    <a:ext uri="{A12FA001-AC4F-418D-AE19-62706E023703}">
                      <ahyp:hlinkClr val="tx"/>
                    </a:ext>
                  </a:extLst>
                </a:hlinkClick>
              </a:rPr>
              <a:t>https://www.disuguaglianzedisalute.it/cosa-sappiamo-della-salute-diseguale-in-italia/</a:t>
            </a:r>
            <a:endParaRPr sz="14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5" name="Shape 255"/>
        <p:cNvGrpSpPr/>
        <p:nvPr/>
      </p:nvGrpSpPr>
      <p:grpSpPr>
        <a:xfrm>
          <a:off x="0" y="0"/>
          <a:ext cx="0" cy="0"/>
          <a:chOff x="0" y="0"/>
          <a:chExt cx="0" cy="0"/>
        </a:xfrm>
      </p:grpSpPr>
      <p:sp>
        <p:nvSpPr>
          <p:cNvPr id="256" name="Google Shape;256;p55"/>
          <p:cNvSpPr/>
          <p:nvPr/>
        </p:nvSpPr>
        <p:spPr>
          <a:xfrm>
            <a:off x="0" y="0"/>
            <a:ext cx="9144000" cy="51435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A person sitting on a bench&#10;&#10;Description automatically generated" id="257" name="Google Shape;257;p55"/>
          <p:cNvPicPr preferRelativeResize="0"/>
          <p:nvPr/>
        </p:nvPicPr>
        <p:blipFill rotWithShape="1">
          <a:blip r:embed="rId3">
            <a:alphaModFix amt="50000"/>
          </a:blip>
          <a:srcRect b="0" l="0" r="0" t="24998"/>
          <a:stretch/>
        </p:blipFill>
        <p:spPr>
          <a:xfrm>
            <a:off x="15" y="1"/>
            <a:ext cx="9143985" cy="5143500"/>
          </a:xfrm>
          <a:prstGeom prst="rect">
            <a:avLst/>
          </a:prstGeom>
          <a:noFill/>
          <a:ln>
            <a:noFill/>
          </a:ln>
        </p:spPr>
      </p:pic>
      <p:sp>
        <p:nvSpPr>
          <p:cNvPr id="258" name="Google Shape;258;p55"/>
          <p:cNvSpPr txBox="1"/>
          <p:nvPr>
            <p:ph type="title"/>
          </p:nvPr>
        </p:nvSpPr>
        <p:spPr>
          <a:xfrm>
            <a:off x="1143000" y="841772"/>
            <a:ext cx="6858000" cy="21753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rgbClr val="FFFFFF"/>
              </a:buClr>
              <a:buSzPts val="4500"/>
              <a:buFont typeface="Calibri"/>
              <a:buNone/>
            </a:pPr>
            <a:r>
              <a:rPr b="1" lang="it" sz="4500">
                <a:solidFill>
                  <a:srgbClr val="FFFFFF"/>
                </a:solidFill>
              </a:rPr>
              <a:t>Che cosa sono le disuguaglianze di salute?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56"/>
          <p:cNvPicPr preferRelativeResize="0"/>
          <p:nvPr/>
        </p:nvPicPr>
        <p:blipFill rotWithShape="1">
          <a:blip r:embed="rId3">
            <a:alphaModFix/>
          </a:blip>
          <a:srcRect b="0" l="0" r="0" t="0"/>
          <a:stretch/>
        </p:blipFill>
        <p:spPr>
          <a:xfrm>
            <a:off x="0" y="245"/>
            <a:ext cx="6859029" cy="514298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57"/>
          <p:cNvPicPr preferRelativeResize="0"/>
          <p:nvPr/>
        </p:nvPicPr>
        <p:blipFill rotWithShape="1">
          <a:blip r:embed="rId3">
            <a:alphaModFix/>
          </a:blip>
          <a:srcRect b="0" l="0" r="0" t="0"/>
          <a:stretch/>
        </p:blipFill>
        <p:spPr>
          <a:xfrm>
            <a:off x="571791" y="978287"/>
            <a:ext cx="6151645" cy="4164700"/>
          </a:xfrm>
          <a:prstGeom prst="rect">
            <a:avLst/>
          </a:prstGeom>
          <a:noFill/>
          <a:ln>
            <a:noFill/>
          </a:ln>
        </p:spPr>
      </p:pic>
      <p:pic>
        <p:nvPicPr>
          <p:cNvPr id="270" name="Google Shape;270;p57"/>
          <p:cNvPicPr preferRelativeResize="0"/>
          <p:nvPr/>
        </p:nvPicPr>
        <p:blipFill rotWithShape="1">
          <a:blip r:embed="rId4">
            <a:alphaModFix/>
          </a:blip>
          <a:srcRect b="0" l="0" r="0" t="0"/>
          <a:stretch/>
        </p:blipFill>
        <p:spPr>
          <a:xfrm>
            <a:off x="2499749" y="106793"/>
            <a:ext cx="3321619" cy="79923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5" name="Shape 275"/>
        <p:cNvGrpSpPr/>
        <p:nvPr/>
      </p:nvGrpSpPr>
      <p:grpSpPr>
        <a:xfrm>
          <a:off x="0" y="0"/>
          <a:ext cx="0" cy="0"/>
          <a:chOff x="0" y="0"/>
          <a:chExt cx="0" cy="0"/>
        </a:xfrm>
      </p:grpSpPr>
      <p:pic>
        <p:nvPicPr>
          <p:cNvPr id="276" name="Google Shape;276;p58"/>
          <p:cNvPicPr preferRelativeResize="0"/>
          <p:nvPr/>
        </p:nvPicPr>
        <p:blipFill rotWithShape="1">
          <a:blip r:embed="rId3">
            <a:alphaModFix/>
          </a:blip>
          <a:srcRect b="0" l="0" r="0" t="0"/>
          <a:stretch/>
        </p:blipFill>
        <p:spPr>
          <a:xfrm>
            <a:off x="1621444" y="1073401"/>
            <a:ext cx="5786118" cy="3723545"/>
          </a:xfrm>
          <a:prstGeom prst="rect">
            <a:avLst/>
          </a:prstGeom>
          <a:noFill/>
          <a:ln cap="flat" cmpd="sng" w="38150">
            <a:solidFill>
              <a:srgbClr val="000000"/>
            </a:solidFill>
            <a:prstDash val="solid"/>
            <a:round/>
            <a:headEnd len="sm" w="sm" type="none"/>
            <a:tailEnd len="sm" w="sm" type="none"/>
          </a:ln>
        </p:spPr>
      </p:pic>
      <p:sp>
        <p:nvSpPr>
          <p:cNvPr id="277" name="Google Shape;277;p58"/>
          <p:cNvSpPr/>
          <p:nvPr/>
        </p:nvSpPr>
        <p:spPr>
          <a:xfrm>
            <a:off x="319680" y="3085830"/>
            <a:ext cx="2160540" cy="892080"/>
          </a:xfrm>
          <a:custGeom>
            <a:rect b="b" l="l" r="r" t="t"/>
            <a:pathLst>
              <a:path extrusionOk="0" h="21600" w="21600">
                <a:moveTo>
                  <a:pt x="0" y="0"/>
                </a:moveTo>
                <a:lnTo>
                  <a:pt x="21600" y="0"/>
                </a:lnTo>
                <a:lnTo>
                  <a:pt x="21600" y="21600"/>
                </a:lnTo>
                <a:lnTo>
                  <a:pt x="0" y="21600"/>
                </a:lnTo>
                <a:lnTo>
                  <a:pt x="0" y="0"/>
                </a:lnTo>
                <a:close/>
              </a:path>
            </a:pathLst>
          </a:custGeom>
          <a:noFill/>
          <a:ln>
            <a:noFill/>
          </a:ln>
        </p:spPr>
      </p:sp>
      <p:sp>
        <p:nvSpPr>
          <p:cNvPr id="278" name="Google Shape;278;p58"/>
          <p:cNvSpPr/>
          <p:nvPr/>
        </p:nvSpPr>
        <p:spPr>
          <a:xfrm>
            <a:off x="-327" y="120020"/>
            <a:ext cx="9143442" cy="433080"/>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7425" lIns="74825" spcFirstLastPara="1" rIns="74825" wrap="square" tIns="37425">
            <a:noAutofit/>
          </a:bodyPr>
          <a:lstStyle/>
          <a:p>
            <a:pPr indent="0" lvl="0" marL="0" marR="0" rtl="0" algn="ctr">
              <a:lnSpc>
                <a:spcPct val="100000"/>
              </a:lnSpc>
              <a:spcBef>
                <a:spcPts val="0"/>
              </a:spcBef>
              <a:spcAft>
                <a:spcPts val="0"/>
              </a:spcAft>
              <a:buNone/>
            </a:pPr>
            <a:r>
              <a:rPr lang="it" sz="3000">
                <a:solidFill>
                  <a:srgbClr val="FF6309"/>
                </a:solidFill>
                <a:latin typeface="Ubuntu"/>
                <a:ea typeface="Ubuntu"/>
                <a:cs typeface="Ubuntu"/>
                <a:sym typeface="Ubuntu"/>
              </a:rPr>
              <a:t>La salute come un continuum</a:t>
            </a:r>
            <a:endParaRPr i="0" sz="3000" u="none" cap="none" strike="noStrike">
              <a:latin typeface="Ubuntu"/>
              <a:ea typeface="Ubuntu"/>
              <a:cs typeface="Ubuntu"/>
              <a:sym typeface="Ubuntu"/>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59"/>
          <p:cNvSpPr/>
          <p:nvPr/>
        </p:nvSpPr>
        <p:spPr>
          <a:xfrm>
            <a:off x="669089" y="4615632"/>
            <a:ext cx="7527330" cy="433296"/>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7425" lIns="74825" spcFirstLastPara="1" rIns="74825" wrap="square" tIns="37425">
            <a:noAutofit/>
          </a:bodyPr>
          <a:lstStyle/>
          <a:p>
            <a:pPr indent="0" lvl="0" marL="0" marR="0" rtl="0" algn="ctr">
              <a:lnSpc>
                <a:spcPct val="100000"/>
              </a:lnSpc>
              <a:spcBef>
                <a:spcPts val="0"/>
              </a:spcBef>
              <a:spcAft>
                <a:spcPts val="0"/>
              </a:spcAft>
              <a:buNone/>
            </a:pPr>
            <a:r>
              <a:rPr lang="it" sz="2700">
                <a:solidFill>
                  <a:srgbClr val="FF6309"/>
                </a:solidFill>
                <a:latin typeface="Ubuntu"/>
                <a:ea typeface="Ubuntu"/>
                <a:cs typeface="Ubuntu"/>
                <a:sym typeface="Ubuntu"/>
              </a:rPr>
              <a:t>I determinanti della salute</a:t>
            </a:r>
            <a:endParaRPr i="0" sz="2700" u="none" cap="none" strike="noStrike">
              <a:latin typeface="Ubuntu"/>
              <a:ea typeface="Ubuntu"/>
              <a:cs typeface="Ubuntu"/>
              <a:sym typeface="Ubuntu"/>
            </a:endParaRPr>
          </a:p>
        </p:txBody>
      </p:sp>
      <p:sp>
        <p:nvSpPr>
          <p:cNvPr id="285" name="Google Shape;285;p59"/>
          <p:cNvSpPr/>
          <p:nvPr/>
        </p:nvSpPr>
        <p:spPr>
          <a:xfrm>
            <a:off x="-327" y="120020"/>
            <a:ext cx="9143442" cy="433080"/>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7425" lIns="74825" spcFirstLastPara="1" rIns="74825" wrap="square" tIns="37425">
            <a:noAutofit/>
          </a:bodyPr>
          <a:lstStyle/>
          <a:p>
            <a:pPr indent="0" lvl="0" marL="0" marR="0" rtl="0" algn="ctr">
              <a:lnSpc>
                <a:spcPct val="100000"/>
              </a:lnSpc>
              <a:spcBef>
                <a:spcPts val="0"/>
              </a:spcBef>
              <a:spcAft>
                <a:spcPts val="0"/>
              </a:spcAft>
              <a:buNone/>
            </a:pPr>
            <a:r>
              <a:rPr lang="it" sz="3000">
                <a:solidFill>
                  <a:srgbClr val="FF6309"/>
                </a:solidFill>
                <a:latin typeface="Ubuntu"/>
                <a:ea typeface="Ubuntu"/>
                <a:cs typeface="Ubuntu"/>
                <a:sym typeface="Ubuntu"/>
              </a:rPr>
              <a:t>La salute come un sistema adattativo complesso</a:t>
            </a:r>
            <a:endParaRPr i="0" sz="3000" u="none" cap="none" strike="noStrike">
              <a:latin typeface="Ubuntu"/>
              <a:ea typeface="Ubuntu"/>
              <a:cs typeface="Ubuntu"/>
              <a:sym typeface="Ubuntu"/>
            </a:endParaRPr>
          </a:p>
        </p:txBody>
      </p:sp>
      <p:pic>
        <p:nvPicPr>
          <p:cNvPr id="286" name="Google Shape;286;p59"/>
          <p:cNvPicPr preferRelativeResize="0"/>
          <p:nvPr/>
        </p:nvPicPr>
        <p:blipFill rotWithShape="1">
          <a:blip r:embed="rId3">
            <a:alphaModFix/>
          </a:blip>
          <a:srcRect b="0" l="0" r="0" t="0"/>
          <a:stretch/>
        </p:blipFill>
        <p:spPr>
          <a:xfrm>
            <a:off x="1762125" y="632800"/>
            <a:ext cx="5495927" cy="4122849"/>
          </a:xfrm>
          <a:prstGeom prst="rect">
            <a:avLst/>
          </a:prstGeom>
          <a:noFill/>
          <a:ln>
            <a:noFill/>
          </a:ln>
        </p:spPr>
      </p:pic>
      <p:sp>
        <p:nvSpPr>
          <p:cNvPr id="287" name="Google Shape;287;p59"/>
          <p:cNvSpPr/>
          <p:nvPr/>
        </p:nvSpPr>
        <p:spPr>
          <a:xfrm>
            <a:off x="52425" y="4656597"/>
            <a:ext cx="2371500" cy="48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it" sz="1400">
                <a:solidFill>
                  <a:srgbClr val="0B0C0C"/>
                </a:solidFill>
                <a:latin typeface="Times New Roman"/>
                <a:ea typeface="Times New Roman"/>
                <a:cs typeface="Times New Roman"/>
                <a:sym typeface="Times New Roman"/>
              </a:rPr>
              <a:t>Dahlgren and Whitehead (1991)</a:t>
            </a:r>
            <a:endParaRPr sz="1800">
              <a:solidFill>
                <a:srgbClr val="000000"/>
              </a:solidFill>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descr="A screenshot of a social media post&#10;&#10;Description automatically generated" id="292" name="Google Shape;292;p60"/>
          <p:cNvPicPr preferRelativeResize="0"/>
          <p:nvPr/>
        </p:nvPicPr>
        <p:blipFill rotWithShape="1">
          <a:blip r:embed="rId3">
            <a:alphaModFix/>
          </a:blip>
          <a:srcRect b="0" l="0" r="0" t="0"/>
          <a:stretch/>
        </p:blipFill>
        <p:spPr>
          <a:xfrm>
            <a:off x="1114424" y="277479"/>
            <a:ext cx="7033532" cy="458854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61"/>
          <p:cNvPicPr preferRelativeResize="0"/>
          <p:nvPr/>
        </p:nvPicPr>
        <p:blipFill rotWithShape="1">
          <a:blip r:embed="rId3">
            <a:alphaModFix/>
          </a:blip>
          <a:srcRect b="0" l="0" r="0" t="0"/>
          <a:stretch/>
        </p:blipFill>
        <p:spPr>
          <a:xfrm>
            <a:off x="1028700" y="673000"/>
            <a:ext cx="7196374" cy="4032350"/>
          </a:xfrm>
          <a:prstGeom prst="rect">
            <a:avLst/>
          </a:prstGeom>
          <a:noFill/>
          <a:ln>
            <a:noFill/>
          </a:ln>
        </p:spPr>
      </p:pic>
      <p:sp>
        <p:nvSpPr>
          <p:cNvPr id="298" name="Google Shape;298;p61"/>
          <p:cNvSpPr/>
          <p:nvPr/>
        </p:nvSpPr>
        <p:spPr>
          <a:xfrm>
            <a:off x="539576" y="-40857"/>
            <a:ext cx="8215500" cy="934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0" lang="it" sz="3000" strike="noStrike">
                <a:solidFill>
                  <a:srgbClr val="FF6309"/>
                </a:solidFill>
                <a:latin typeface="Arial"/>
                <a:ea typeface="Arial"/>
                <a:cs typeface="Arial"/>
                <a:sym typeface="Arial"/>
              </a:rPr>
              <a:t>Eco-social theory (2008)</a:t>
            </a:r>
            <a:endParaRPr b="0" sz="3000" strike="noStrike">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descr="A close up of a piece of paper&#10;&#10;Description automatically generated" id="303" name="Google Shape;303;p62"/>
          <p:cNvPicPr preferRelativeResize="0"/>
          <p:nvPr/>
        </p:nvPicPr>
        <p:blipFill rotWithShape="1">
          <a:blip r:embed="rId3">
            <a:alphaModFix/>
          </a:blip>
          <a:srcRect b="0" l="0" r="0" t="0"/>
          <a:stretch/>
        </p:blipFill>
        <p:spPr>
          <a:xfrm>
            <a:off x="367394" y="934077"/>
            <a:ext cx="7705798" cy="3489254"/>
          </a:xfrm>
          <a:prstGeom prst="rect">
            <a:avLst/>
          </a:prstGeom>
          <a:noFill/>
          <a:ln>
            <a:noFill/>
          </a:ln>
        </p:spPr>
      </p:pic>
      <p:sp>
        <p:nvSpPr>
          <p:cNvPr id="304" name="Google Shape;304;p62"/>
          <p:cNvSpPr txBox="1"/>
          <p:nvPr/>
        </p:nvSpPr>
        <p:spPr>
          <a:xfrm>
            <a:off x="7159220" y="4400510"/>
            <a:ext cx="29328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1800">
                <a:solidFill>
                  <a:schemeClr val="dk1"/>
                </a:solidFill>
                <a:latin typeface="Times New Roman"/>
                <a:ea typeface="Times New Roman"/>
                <a:cs typeface="Times New Roman"/>
                <a:sym typeface="Times New Roman"/>
              </a:rPr>
              <a:t>Labontè, 2007</a:t>
            </a:r>
            <a:endParaRPr sz="1100"/>
          </a:p>
        </p:txBody>
      </p:sp>
      <p:sp>
        <p:nvSpPr>
          <p:cNvPr id="305" name="Google Shape;305;p62"/>
          <p:cNvSpPr txBox="1"/>
          <p:nvPr>
            <p:ph type="title"/>
          </p:nvPr>
        </p:nvSpPr>
        <p:spPr>
          <a:xfrm>
            <a:off x="253093" y="233024"/>
            <a:ext cx="8294700" cy="550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C00000"/>
              </a:buClr>
              <a:buSzPts val="3300"/>
              <a:buFont typeface="Calibri"/>
              <a:buNone/>
            </a:pPr>
            <a:r>
              <a:rPr b="1" lang="it">
                <a:solidFill>
                  <a:srgbClr val="C00000"/>
                </a:solidFill>
                <a:latin typeface="Calibri"/>
                <a:ea typeface="Calibri"/>
                <a:cs typeface="Calibri"/>
                <a:sym typeface="Calibri"/>
              </a:rPr>
              <a:t>Globalizzazione come determinante di salute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63"/>
          <p:cNvSpPr txBox="1"/>
          <p:nvPr/>
        </p:nvSpPr>
        <p:spPr>
          <a:xfrm>
            <a:off x="456519" y="157251"/>
            <a:ext cx="8217000" cy="934800"/>
          </a:xfrm>
          <a:prstGeom prst="rect">
            <a:avLst/>
          </a:prstGeom>
          <a:noFill/>
          <a:ln>
            <a:noFill/>
          </a:ln>
        </p:spPr>
        <p:txBody>
          <a:bodyPr anchorCtr="0" anchor="ctr" bIns="0" lIns="0" spcFirstLastPara="1" rIns="0" wrap="square" tIns="0">
            <a:noAutofit/>
          </a:bodyPr>
          <a:lstStyle/>
          <a:p>
            <a:pPr indent="0" lvl="0" marL="381000" marR="0" rtl="0" algn="ctr">
              <a:spcBef>
                <a:spcPts val="0"/>
              </a:spcBef>
              <a:spcAft>
                <a:spcPts val="0"/>
              </a:spcAft>
              <a:buNone/>
            </a:pPr>
            <a:r>
              <a:rPr lang="it" sz="3000" strike="noStrike">
                <a:solidFill>
                  <a:srgbClr val="FF6309"/>
                </a:solidFill>
                <a:latin typeface="Ubuntu"/>
                <a:ea typeface="Ubuntu"/>
                <a:cs typeface="Ubuntu"/>
                <a:sym typeface="Ubuntu"/>
              </a:rPr>
              <a:t>Le disuguaglianze in salute</a:t>
            </a:r>
            <a:endParaRPr sz="3000" strike="noStrike">
              <a:solidFill>
                <a:srgbClr val="FF6309"/>
              </a:solidFill>
              <a:latin typeface="Ubuntu"/>
              <a:ea typeface="Ubuntu"/>
              <a:cs typeface="Ubuntu"/>
              <a:sym typeface="Ubuntu"/>
            </a:endParaRPr>
          </a:p>
        </p:txBody>
      </p:sp>
      <p:sp>
        <p:nvSpPr>
          <p:cNvPr id="311" name="Google Shape;311;p63"/>
          <p:cNvSpPr txBox="1"/>
          <p:nvPr/>
        </p:nvSpPr>
        <p:spPr>
          <a:xfrm>
            <a:off x="653429" y="1180362"/>
            <a:ext cx="8023200" cy="3326400"/>
          </a:xfrm>
          <a:prstGeom prst="rect">
            <a:avLst/>
          </a:prstGeom>
          <a:noFill/>
          <a:ln>
            <a:noFill/>
          </a:ln>
        </p:spPr>
        <p:txBody>
          <a:bodyPr anchorCtr="0" anchor="ctr" bIns="0" lIns="0" spcFirstLastPara="1" rIns="0" wrap="square" tIns="0">
            <a:noAutofit/>
          </a:bodyPr>
          <a:lstStyle/>
          <a:p>
            <a:pPr indent="-279400" lvl="0" marL="279400" marR="0" rtl="0" algn="ctr">
              <a:spcBef>
                <a:spcPts val="0"/>
              </a:spcBef>
              <a:spcAft>
                <a:spcPts val="0"/>
              </a:spcAft>
              <a:buNone/>
            </a:pPr>
            <a:r>
              <a:rPr b="0" lang="it" sz="2800" strike="noStrike">
                <a:latin typeface="Arial"/>
                <a:ea typeface="Arial"/>
                <a:cs typeface="Arial"/>
                <a:sym typeface="Arial"/>
              </a:rPr>
              <a:t>Per disuguaglianze in salute si intendono quelle differenze considerate </a:t>
            </a:r>
            <a:r>
              <a:rPr b="1" lang="it" sz="2800" u="sng" strike="noStrike">
                <a:latin typeface="Arial"/>
                <a:ea typeface="Arial"/>
                <a:cs typeface="Arial"/>
                <a:sym typeface="Arial"/>
              </a:rPr>
              <a:t>ingiuste</a:t>
            </a:r>
            <a:r>
              <a:rPr b="1" lang="it" sz="2800" strike="noStrike">
                <a:latin typeface="Arial"/>
                <a:ea typeface="Arial"/>
                <a:cs typeface="Arial"/>
                <a:sym typeface="Arial"/>
              </a:rPr>
              <a:t> o originate da qualche forma di ingiustizia</a:t>
            </a:r>
            <a:r>
              <a:rPr b="0" lang="it" sz="2800" strike="noStrike">
                <a:latin typeface="Arial"/>
                <a:ea typeface="Arial"/>
                <a:cs typeface="Arial"/>
                <a:sym typeface="Arial"/>
              </a:rPr>
              <a:t> ed </a:t>
            </a:r>
            <a:r>
              <a:rPr b="1" lang="it" sz="2800" u="sng" strike="noStrike">
                <a:latin typeface="Arial"/>
                <a:ea typeface="Arial"/>
                <a:cs typeface="Arial"/>
                <a:sym typeface="Arial"/>
              </a:rPr>
              <a:t>evitabili</a:t>
            </a:r>
            <a:r>
              <a:rPr b="0" lang="it" sz="2800" strike="noStrike">
                <a:latin typeface="Arial"/>
                <a:ea typeface="Arial"/>
                <a:cs typeface="Arial"/>
                <a:sym typeface="Arial"/>
              </a:rPr>
              <a:t>.</a:t>
            </a:r>
            <a:endParaRPr b="0" sz="2800" strike="noStrike">
              <a:latin typeface="Arial"/>
              <a:ea typeface="Arial"/>
              <a:cs typeface="Arial"/>
              <a:sym typeface="Arial"/>
            </a:endParaRPr>
          </a:p>
          <a:p>
            <a:pPr indent="-279400" lvl="0" marL="279400" marR="0" rtl="0" algn="ctr">
              <a:spcBef>
                <a:spcPts val="0"/>
              </a:spcBef>
              <a:spcAft>
                <a:spcPts val="0"/>
              </a:spcAft>
              <a:buNone/>
            </a:pPr>
            <a:r>
              <a:t/>
            </a:r>
            <a:endParaRPr b="0" sz="2800" strike="noStrike">
              <a:latin typeface="Arial"/>
              <a:ea typeface="Arial"/>
              <a:cs typeface="Arial"/>
              <a:sym typeface="Arial"/>
            </a:endParaRPr>
          </a:p>
          <a:p>
            <a:pPr indent="-279400" lvl="0" marL="279400" marR="0" rtl="0" algn="ctr">
              <a:spcBef>
                <a:spcPts val="0"/>
              </a:spcBef>
              <a:spcAft>
                <a:spcPts val="0"/>
              </a:spcAft>
              <a:buNone/>
            </a:pPr>
            <a:r>
              <a:rPr b="0" lang="it" sz="2800" strike="noStrike">
                <a:latin typeface="Arial"/>
                <a:ea typeface="Arial"/>
                <a:cs typeface="Arial"/>
                <a:sym typeface="Arial"/>
              </a:rPr>
              <a:t>Parlare di disuguaglianza aggiunge un significato </a:t>
            </a:r>
            <a:r>
              <a:rPr b="1" lang="it" sz="2800" strike="noStrike">
                <a:latin typeface="Arial"/>
                <a:ea typeface="Arial"/>
                <a:cs typeface="Arial"/>
                <a:sym typeface="Arial"/>
              </a:rPr>
              <a:t>morale</a:t>
            </a:r>
            <a:r>
              <a:rPr b="0" lang="it" sz="2800" strike="noStrike">
                <a:latin typeface="Arial"/>
                <a:ea typeface="Arial"/>
                <a:cs typeface="Arial"/>
                <a:sym typeface="Arial"/>
              </a:rPr>
              <a:t> al significato di differenza (termine descrittivo).</a:t>
            </a:r>
            <a:endParaRPr b="0" sz="2800" strike="noStrike">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46"/>
          <p:cNvPicPr preferRelativeResize="0"/>
          <p:nvPr/>
        </p:nvPicPr>
        <p:blipFill rotWithShape="1">
          <a:blip r:embed="rId3">
            <a:alphaModFix/>
          </a:blip>
          <a:srcRect b="4995" l="0" r="0" t="5004"/>
          <a:stretch/>
        </p:blipFill>
        <p:spPr>
          <a:xfrm>
            <a:off x="286622" y="49000"/>
            <a:ext cx="3391475" cy="3232450"/>
          </a:xfrm>
          <a:prstGeom prst="rect">
            <a:avLst/>
          </a:prstGeom>
          <a:noFill/>
          <a:ln>
            <a:noFill/>
          </a:ln>
        </p:spPr>
      </p:pic>
      <p:sp>
        <p:nvSpPr>
          <p:cNvPr id="199" name="Google Shape;199;p46"/>
          <p:cNvSpPr/>
          <p:nvPr/>
        </p:nvSpPr>
        <p:spPr>
          <a:xfrm>
            <a:off x="3743583" y="2315409"/>
            <a:ext cx="5264028" cy="2624778"/>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7425" lIns="74825" spcFirstLastPara="1" rIns="74825" wrap="square" tIns="37425">
            <a:noAutofit/>
          </a:bodyPr>
          <a:lstStyle/>
          <a:p>
            <a:pPr indent="0" lvl="0" marL="0" marR="0" rtl="0" algn="ctr">
              <a:lnSpc>
                <a:spcPct val="120000"/>
              </a:lnSpc>
              <a:spcBef>
                <a:spcPts val="0"/>
              </a:spcBef>
              <a:spcAft>
                <a:spcPts val="0"/>
              </a:spcAft>
              <a:buNone/>
            </a:pPr>
            <a:r>
              <a:rPr lang="it" sz="2000">
                <a:latin typeface="Calibri"/>
                <a:ea typeface="Calibri"/>
                <a:cs typeface="Calibri"/>
                <a:sym typeface="Calibri"/>
              </a:rPr>
              <a:t>L’Organizzazione Mondiale della Sanità (OMS) definisce la salute come:</a:t>
            </a:r>
            <a:endParaRPr b="0" i="0" sz="2000" u="none" cap="none" strike="noStrike">
              <a:latin typeface="Arial"/>
              <a:ea typeface="Arial"/>
              <a:cs typeface="Arial"/>
              <a:sym typeface="Arial"/>
            </a:endParaRPr>
          </a:p>
          <a:p>
            <a:pPr indent="0" lvl="0" marL="0" marR="0" rtl="0" algn="ctr">
              <a:lnSpc>
                <a:spcPct val="120000"/>
              </a:lnSpc>
              <a:spcBef>
                <a:spcPts val="0"/>
              </a:spcBef>
              <a:spcAft>
                <a:spcPts val="0"/>
              </a:spcAft>
              <a:buNone/>
            </a:pPr>
            <a:r>
              <a:rPr b="0" i="1" lang="it" sz="2000" u="none" cap="none" strike="noStrike">
                <a:solidFill>
                  <a:srgbClr val="000000"/>
                </a:solidFill>
                <a:latin typeface="Calibri"/>
                <a:ea typeface="Calibri"/>
                <a:cs typeface="Calibri"/>
                <a:sym typeface="Calibri"/>
              </a:rPr>
              <a:t>“uno stato di completo benessere fisico, mentale, [spirituale] e sociale e non meramente l</a:t>
            </a:r>
            <a:r>
              <a:rPr i="1" lang="it" sz="2000">
                <a:latin typeface="Calibri"/>
                <a:ea typeface="Calibri"/>
                <a:cs typeface="Calibri"/>
                <a:sym typeface="Calibri"/>
              </a:rPr>
              <a:t>’assenza di malattia o infermità”</a:t>
            </a:r>
            <a:endParaRPr i="1" sz="2000">
              <a:latin typeface="Calibri"/>
              <a:ea typeface="Calibri"/>
              <a:cs typeface="Calibri"/>
              <a:sym typeface="Calibri"/>
            </a:endParaRPr>
          </a:p>
          <a:p>
            <a:pPr indent="0" lvl="0" marL="0" marR="0" rtl="0" algn="ctr">
              <a:lnSpc>
                <a:spcPct val="120000"/>
              </a:lnSpc>
              <a:spcBef>
                <a:spcPts val="0"/>
              </a:spcBef>
              <a:spcAft>
                <a:spcPts val="0"/>
              </a:spcAft>
              <a:buNone/>
            </a:pPr>
            <a:r>
              <a:rPr b="1" i="1" lang="it" sz="2000" u="none" cap="none" strike="noStrike">
                <a:solidFill>
                  <a:srgbClr val="000000"/>
                </a:solidFill>
                <a:latin typeface="Calibri"/>
                <a:ea typeface="Calibri"/>
                <a:cs typeface="Calibri"/>
                <a:sym typeface="Calibri"/>
              </a:rPr>
              <a:t>(</a:t>
            </a:r>
            <a:r>
              <a:rPr b="1" i="1" lang="it" sz="2000">
                <a:latin typeface="Calibri"/>
                <a:ea typeface="Calibri"/>
                <a:cs typeface="Calibri"/>
                <a:sym typeface="Calibri"/>
              </a:rPr>
              <a:t>modello bio-psico-sociale</a:t>
            </a:r>
            <a:r>
              <a:rPr b="1" i="1" lang="it" sz="2000" u="none" cap="none" strike="noStrike">
                <a:solidFill>
                  <a:srgbClr val="000000"/>
                </a:solidFill>
                <a:latin typeface="Calibri"/>
                <a:ea typeface="Calibri"/>
                <a:cs typeface="Calibri"/>
                <a:sym typeface="Calibri"/>
              </a:rPr>
              <a:t>) </a:t>
            </a:r>
            <a:endParaRPr b="0" i="0" sz="2000" u="none" cap="none" strike="noStrike">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64"/>
          <p:cNvSpPr txBox="1"/>
          <p:nvPr/>
        </p:nvSpPr>
        <p:spPr>
          <a:xfrm>
            <a:off x="457172" y="205014"/>
            <a:ext cx="8228700" cy="858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i="0" lang="it" sz="3000" u="none" cap="none" strike="noStrike">
                <a:solidFill>
                  <a:srgbClr val="FF6600"/>
                </a:solidFill>
                <a:latin typeface="Ubuntu"/>
                <a:ea typeface="Ubuntu"/>
                <a:cs typeface="Ubuntu"/>
                <a:sym typeface="Ubuntu"/>
              </a:rPr>
              <a:t>Fattori 'costituzionali'</a:t>
            </a:r>
            <a:endParaRPr i="0" sz="3000" u="none" cap="none" strike="noStrike">
              <a:solidFill>
                <a:srgbClr val="FF6600"/>
              </a:solidFill>
              <a:latin typeface="Ubuntu"/>
              <a:ea typeface="Ubuntu"/>
              <a:cs typeface="Ubuntu"/>
              <a:sym typeface="Ubuntu"/>
            </a:endParaRPr>
          </a:p>
        </p:txBody>
      </p:sp>
      <p:sp>
        <p:nvSpPr>
          <p:cNvPr id="317" name="Google Shape;317;p64"/>
          <p:cNvSpPr txBox="1"/>
          <p:nvPr/>
        </p:nvSpPr>
        <p:spPr>
          <a:xfrm>
            <a:off x="521829" y="1371414"/>
            <a:ext cx="2809500" cy="2981700"/>
          </a:xfrm>
          <a:prstGeom prst="rect">
            <a:avLst/>
          </a:prstGeom>
          <a:noFill/>
          <a:ln>
            <a:noFill/>
          </a:ln>
        </p:spPr>
        <p:txBody>
          <a:bodyPr anchorCtr="0" anchor="t" bIns="0" lIns="0" spcFirstLastPara="1" rIns="0" wrap="square" tIns="0">
            <a:normAutofit/>
          </a:bodyPr>
          <a:lstStyle/>
          <a:p>
            <a:pPr indent="-266700" lvl="0" marL="355600" marR="0" rtl="0" algn="l">
              <a:spcBef>
                <a:spcPts val="0"/>
              </a:spcBef>
              <a:spcAft>
                <a:spcPts val="0"/>
              </a:spcAft>
              <a:buClr>
                <a:srgbClr val="000000"/>
              </a:buClr>
              <a:buSzPts val="1200"/>
              <a:buFont typeface="Noto Sans Symbols"/>
              <a:buChar char="●"/>
            </a:pPr>
            <a:r>
              <a:rPr b="0" i="0" lang="it" sz="2700" u="none" cap="none" strike="noStrike">
                <a:latin typeface="Arial"/>
                <a:ea typeface="Arial"/>
                <a:cs typeface="Arial"/>
                <a:sym typeface="Arial"/>
              </a:rPr>
              <a:t>Età</a:t>
            </a:r>
            <a:endParaRPr b="0" i="0" sz="2700" u="none" cap="none" strike="noStrike">
              <a:latin typeface="Arial"/>
              <a:ea typeface="Arial"/>
              <a:cs typeface="Arial"/>
              <a:sym typeface="Arial"/>
            </a:endParaRPr>
          </a:p>
          <a:p>
            <a:pPr indent="-266700" lvl="0" marL="355600" marR="0" rtl="0" algn="l">
              <a:spcBef>
                <a:spcPts val="1200"/>
              </a:spcBef>
              <a:spcAft>
                <a:spcPts val="0"/>
              </a:spcAft>
              <a:buClr>
                <a:srgbClr val="000000"/>
              </a:buClr>
              <a:buSzPts val="1200"/>
              <a:buFont typeface="Noto Sans Symbols"/>
              <a:buChar char="●"/>
            </a:pPr>
            <a:r>
              <a:rPr b="0" i="0" lang="it" sz="2700" u="none" cap="none" strike="noStrike">
                <a:latin typeface="Arial"/>
                <a:ea typeface="Arial"/>
                <a:cs typeface="Arial"/>
                <a:sym typeface="Arial"/>
              </a:rPr>
              <a:t>Sesso/genere</a:t>
            </a:r>
            <a:endParaRPr b="0" i="0" sz="2700" u="none" cap="none" strike="noStrike">
              <a:latin typeface="Arial"/>
              <a:ea typeface="Arial"/>
              <a:cs typeface="Arial"/>
              <a:sym typeface="Arial"/>
            </a:endParaRPr>
          </a:p>
          <a:p>
            <a:pPr indent="-266700" lvl="0" marL="355600" marR="0" rtl="0" algn="l">
              <a:spcBef>
                <a:spcPts val="1200"/>
              </a:spcBef>
              <a:spcAft>
                <a:spcPts val="0"/>
              </a:spcAft>
              <a:buClr>
                <a:srgbClr val="000000"/>
              </a:buClr>
              <a:buSzPts val="1200"/>
              <a:buFont typeface="Noto Sans Symbols"/>
              <a:buChar char="●"/>
            </a:pPr>
            <a:r>
              <a:rPr b="0" i="0" lang="it" sz="2700" u="none" cap="none" strike="noStrike">
                <a:latin typeface="Arial"/>
                <a:ea typeface="Arial"/>
                <a:cs typeface="Arial"/>
                <a:sym typeface="Arial"/>
              </a:rPr>
              <a:t>Patrimonio genetico</a:t>
            </a:r>
            <a:endParaRPr b="0" i="0" sz="2700" u="none" cap="none" strike="noStrike">
              <a:latin typeface="Arial"/>
              <a:ea typeface="Arial"/>
              <a:cs typeface="Arial"/>
              <a:sym typeface="Arial"/>
            </a:endParaRPr>
          </a:p>
        </p:txBody>
      </p:sp>
      <p:pic>
        <p:nvPicPr>
          <p:cNvPr id="318" name="Google Shape;318;p64"/>
          <p:cNvPicPr preferRelativeResize="0"/>
          <p:nvPr/>
        </p:nvPicPr>
        <p:blipFill rotWithShape="1">
          <a:blip r:embed="rId3">
            <a:alphaModFix/>
          </a:blip>
          <a:srcRect b="0" l="0" r="0" t="0"/>
          <a:stretch/>
        </p:blipFill>
        <p:spPr>
          <a:xfrm>
            <a:off x="3853957" y="1371904"/>
            <a:ext cx="3379914" cy="2252950"/>
          </a:xfrm>
          <a:prstGeom prst="rect">
            <a:avLst/>
          </a:prstGeom>
          <a:noFill/>
          <a:ln>
            <a:noFill/>
          </a:ln>
        </p:spPr>
      </p:pic>
      <p:sp>
        <p:nvSpPr>
          <p:cNvPr id="319" name="Google Shape;319;p64"/>
          <p:cNvSpPr txBox="1"/>
          <p:nvPr/>
        </p:nvSpPr>
        <p:spPr>
          <a:xfrm>
            <a:off x="840543" y="4025819"/>
            <a:ext cx="4972200" cy="236100"/>
          </a:xfrm>
          <a:prstGeom prst="rect">
            <a:avLst/>
          </a:prstGeom>
          <a:noFill/>
          <a:ln>
            <a:noFill/>
          </a:ln>
        </p:spPr>
        <p:txBody>
          <a:bodyPr anchorCtr="0" anchor="t" bIns="37425" lIns="74825" spcFirstLastPara="1" rIns="74825" wrap="square" tIns="37425">
            <a:noAutofit/>
          </a:bodyPr>
          <a:lstStyle/>
          <a:p>
            <a:pPr indent="0" lvl="0" marL="0" marR="0" rtl="0" algn="l">
              <a:spcBef>
                <a:spcPts val="0"/>
              </a:spcBef>
              <a:spcAft>
                <a:spcPts val="0"/>
              </a:spcAft>
              <a:buNone/>
            </a:pPr>
            <a:r>
              <a:rPr b="0" i="0" lang="it" sz="1500" u="sng" cap="none" strike="noStrike">
                <a:solidFill>
                  <a:schemeClr val="hlink"/>
                </a:solidFill>
                <a:latin typeface="Arial"/>
                <a:ea typeface="Arial"/>
                <a:cs typeface="Arial"/>
                <a:sym typeface="Arial"/>
                <a:hlinkClick r:id="rId4"/>
              </a:rPr>
              <a:t>https://www.youtube.com/watch?v=k50yMwEOWGU</a:t>
            </a:r>
            <a:r>
              <a:rPr b="0" i="0" lang="it" sz="1500" u="none" cap="none" strike="noStrike">
                <a:latin typeface="Arial"/>
                <a:ea typeface="Arial"/>
                <a:cs typeface="Arial"/>
                <a:sym typeface="Arial"/>
              </a:rPr>
              <a:t> </a:t>
            </a:r>
            <a:endParaRPr b="0" sz="1500" strike="noStrike">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65"/>
          <p:cNvPicPr preferRelativeResize="0"/>
          <p:nvPr/>
        </p:nvPicPr>
        <p:blipFill rotWithShape="1">
          <a:blip r:embed="rId3">
            <a:alphaModFix/>
          </a:blip>
          <a:srcRect b="0" l="0" r="0" t="0"/>
          <a:stretch/>
        </p:blipFill>
        <p:spPr>
          <a:xfrm>
            <a:off x="1029450" y="133350"/>
            <a:ext cx="6926976" cy="4901776"/>
          </a:xfrm>
          <a:prstGeom prst="rect">
            <a:avLst/>
          </a:prstGeom>
          <a:noFill/>
          <a:ln>
            <a:noFill/>
          </a:ln>
        </p:spPr>
      </p:pic>
      <p:cxnSp>
        <p:nvCxnSpPr>
          <p:cNvPr id="325" name="Google Shape;325;p65"/>
          <p:cNvCxnSpPr/>
          <p:nvPr/>
        </p:nvCxnSpPr>
        <p:spPr>
          <a:xfrm flipH="1" rot="10800000">
            <a:off x="979654" y="2639749"/>
            <a:ext cx="2286000" cy="48900"/>
          </a:xfrm>
          <a:prstGeom prst="straightConnector1">
            <a:avLst/>
          </a:prstGeom>
          <a:noFill/>
          <a:ln cap="flat" cmpd="sng" w="38150">
            <a:solidFill>
              <a:srgbClr val="FF3333"/>
            </a:solidFill>
            <a:prstDash val="solid"/>
            <a:round/>
            <a:headEnd len="sm" w="sm"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66"/>
          <p:cNvSpPr txBox="1"/>
          <p:nvPr/>
        </p:nvSpPr>
        <p:spPr>
          <a:xfrm>
            <a:off x="457172" y="52614"/>
            <a:ext cx="8228700" cy="858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it" sz="3000" strike="noStrike">
                <a:solidFill>
                  <a:srgbClr val="FF6309"/>
                </a:solidFill>
                <a:latin typeface="Ubuntu"/>
                <a:ea typeface="Ubuntu"/>
                <a:cs typeface="Ubuntu"/>
                <a:sym typeface="Ubuntu"/>
              </a:rPr>
              <a:t>'Stili' di vita 'individuali'</a:t>
            </a:r>
            <a:endParaRPr sz="3000" strike="noStrike">
              <a:solidFill>
                <a:srgbClr val="FF6309"/>
              </a:solidFill>
              <a:latin typeface="Ubuntu"/>
              <a:ea typeface="Ubuntu"/>
              <a:cs typeface="Ubuntu"/>
              <a:sym typeface="Ubuntu"/>
            </a:endParaRPr>
          </a:p>
        </p:txBody>
      </p:sp>
      <p:sp>
        <p:nvSpPr>
          <p:cNvPr id="331" name="Google Shape;331;p66"/>
          <p:cNvSpPr txBox="1"/>
          <p:nvPr/>
        </p:nvSpPr>
        <p:spPr>
          <a:xfrm>
            <a:off x="521829" y="1371414"/>
            <a:ext cx="6532200" cy="2981700"/>
          </a:xfrm>
          <a:prstGeom prst="rect">
            <a:avLst/>
          </a:prstGeom>
          <a:noFill/>
          <a:ln>
            <a:noFill/>
          </a:ln>
        </p:spPr>
        <p:txBody>
          <a:bodyPr anchorCtr="0" anchor="t" bIns="0" lIns="0" spcFirstLastPara="1" rIns="0" wrap="square" tIns="0">
            <a:normAutofit/>
          </a:bodyPr>
          <a:lstStyle/>
          <a:p>
            <a:pPr indent="-266700" lvl="0" marL="355600" marR="0" rtl="0" algn="l">
              <a:spcBef>
                <a:spcPts val="0"/>
              </a:spcBef>
              <a:spcAft>
                <a:spcPts val="0"/>
              </a:spcAft>
              <a:buClr>
                <a:srgbClr val="000000"/>
              </a:buClr>
              <a:buSzPts val="1000"/>
              <a:buFont typeface="Noto Sans Symbols"/>
              <a:buChar char="●"/>
            </a:pPr>
            <a:r>
              <a:rPr b="0" lang="it" sz="2300" strike="noStrike">
                <a:latin typeface="Arial"/>
                <a:ea typeface="Arial"/>
                <a:cs typeface="Arial"/>
                <a:sym typeface="Arial"/>
              </a:rPr>
              <a:t>Fumo</a:t>
            </a:r>
            <a:endParaRPr b="0" sz="2300" strike="noStrike">
              <a:latin typeface="Arial"/>
              <a:ea typeface="Arial"/>
              <a:cs typeface="Arial"/>
              <a:sym typeface="Arial"/>
            </a:endParaRPr>
          </a:p>
          <a:p>
            <a:pPr indent="-266700" lvl="0" marL="355600" marR="0" rtl="0" algn="l">
              <a:spcBef>
                <a:spcPts val="1200"/>
              </a:spcBef>
              <a:spcAft>
                <a:spcPts val="0"/>
              </a:spcAft>
              <a:buClr>
                <a:srgbClr val="000000"/>
              </a:buClr>
              <a:buSzPts val="1000"/>
              <a:buFont typeface="Noto Sans Symbols"/>
              <a:buChar char="●"/>
            </a:pPr>
            <a:r>
              <a:rPr b="0" lang="it" sz="2300" strike="noStrike">
                <a:latin typeface="Arial"/>
                <a:ea typeface="Arial"/>
                <a:cs typeface="Arial"/>
                <a:sym typeface="Arial"/>
              </a:rPr>
              <a:t>Alimentazione</a:t>
            </a:r>
            <a:endParaRPr b="0" sz="2300" strike="noStrike">
              <a:latin typeface="Arial"/>
              <a:ea typeface="Arial"/>
              <a:cs typeface="Arial"/>
              <a:sym typeface="Arial"/>
            </a:endParaRPr>
          </a:p>
          <a:p>
            <a:pPr indent="-266700" lvl="0" marL="355600" marR="0" rtl="0" algn="l">
              <a:spcBef>
                <a:spcPts val="1200"/>
              </a:spcBef>
              <a:spcAft>
                <a:spcPts val="0"/>
              </a:spcAft>
              <a:buClr>
                <a:srgbClr val="000000"/>
              </a:buClr>
              <a:buSzPts val="1000"/>
              <a:buFont typeface="Noto Sans Symbols"/>
              <a:buChar char="●"/>
            </a:pPr>
            <a:r>
              <a:rPr b="0" lang="it" sz="2300" strike="noStrike">
                <a:latin typeface="Arial"/>
                <a:ea typeface="Arial"/>
                <a:cs typeface="Arial"/>
                <a:sym typeface="Arial"/>
              </a:rPr>
              <a:t>Attività fisica</a:t>
            </a:r>
            <a:endParaRPr b="0" sz="2300" strike="noStrike">
              <a:latin typeface="Arial"/>
              <a:ea typeface="Arial"/>
              <a:cs typeface="Arial"/>
              <a:sym typeface="Arial"/>
            </a:endParaRPr>
          </a:p>
          <a:p>
            <a:pPr indent="-266700" lvl="0" marL="355600" marR="0" rtl="0" algn="l">
              <a:spcBef>
                <a:spcPts val="1200"/>
              </a:spcBef>
              <a:spcAft>
                <a:spcPts val="0"/>
              </a:spcAft>
              <a:buClr>
                <a:srgbClr val="000000"/>
              </a:buClr>
              <a:buSzPts val="1000"/>
              <a:buFont typeface="Noto Sans Symbols"/>
              <a:buChar char="●"/>
            </a:pPr>
            <a:r>
              <a:rPr b="0" lang="it" sz="2300" strike="noStrike">
                <a:latin typeface="Arial"/>
                <a:ea typeface="Arial"/>
                <a:cs typeface="Arial"/>
                <a:sym typeface="Arial"/>
              </a:rPr>
              <a:t>Alcol</a:t>
            </a:r>
            <a:endParaRPr b="0" sz="2300" strike="noStrike">
              <a:latin typeface="Arial"/>
              <a:ea typeface="Arial"/>
              <a:cs typeface="Arial"/>
              <a:sym typeface="Arial"/>
            </a:endParaRPr>
          </a:p>
          <a:p>
            <a:pPr indent="-266700" lvl="0" marL="355600" marR="0" rtl="0" algn="l">
              <a:spcBef>
                <a:spcPts val="1200"/>
              </a:spcBef>
              <a:spcAft>
                <a:spcPts val="0"/>
              </a:spcAft>
              <a:buClr>
                <a:srgbClr val="000000"/>
              </a:buClr>
              <a:buSzPts val="1000"/>
              <a:buFont typeface="Noto Sans Symbols"/>
              <a:buChar char="●"/>
            </a:pPr>
            <a:r>
              <a:rPr b="0" lang="it" sz="2300" strike="noStrike">
                <a:latin typeface="Arial"/>
                <a:ea typeface="Arial"/>
                <a:cs typeface="Arial"/>
                <a:sym typeface="Arial"/>
              </a:rPr>
              <a:t>Sostanze</a:t>
            </a:r>
            <a:endParaRPr b="0" sz="2300" strike="noStrike">
              <a:latin typeface="Arial"/>
              <a:ea typeface="Arial"/>
              <a:cs typeface="Arial"/>
              <a:sym typeface="Arial"/>
            </a:endParaRPr>
          </a:p>
          <a:p>
            <a:pPr indent="-266700" lvl="0" marL="355600" marR="0" rtl="0" algn="l">
              <a:spcBef>
                <a:spcPts val="1200"/>
              </a:spcBef>
              <a:spcAft>
                <a:spcPts val="0"/>
              </a:spcAft>
              <a:buClr>
                <a:srgbClr val="000000"/>
              </a:buClr>
              <a:buSzPts val="1000"/>
              <a:buFont typeface="Noto Sans Symbols"/>
              <a:buChar char="●"/>
            </a:pPr>
            <a:r>
              <a:rPr b="0" lang="it" sz="2300" strike="noStrike">
                <a:latin typeface="Arial"/>
                <a:ea typeface="Arial"/>
                <a:cs typeface="Arial"/>
                <a:sym typeface="Arial"/>
              </a:rPr>
              <a:t>Sessualità</a:t>
            </a:r>
            <a:endParaRPr b="0" sz="2300" strike="noStrike">
              <a:latin typeface="Arial"/>
              <a:ea typeface="Arial"/>
              <a:cs typeface="Arial"/>
              <a:sym typeface="Arial"/>
            </a:endParaRPr>
          </a:p>
        </p:txBody>
      </p:sp>
      <p:pic>
        <p:nvPicPr>
          <p:cNvPr id="332" name="Google Shape;332;p66"/>
          <p:cNvPicPr preferRelativeResize="0"/>
          <p:nvPr/>
        </p:nvPicPr>
        <p:blipFill rotWithShape="1">
          <a:blip r:embed="rId3">
            <a:alphaModFix/>
          </a:blip>
          <a:srcRect b="0" l="8920" r="10349" t="0"/>
          <a:stretch/>
        </p:blipFill>
        <p:spPr>
          <a:xfrm>
            <a:off x="3527079" y="979511"/>
            <a:ext cx="5420750" cy="355872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67"/>
          <p:cNvSpPr txBox="1"/>
          <p:nvPr/>
        </p:nvSpPr>
        <p:spPr>
          <a:xfrm>
            <a:off x="457172" y="52614"/>
            <a:ext cx="8228700" cy="858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it" sz="3000" strike="noStrike">
                <a:solidFill>
                  <a:srgbClr val="FF6309"/>
                </a:solidFill>
                <a:latin typeface="Ubuntu"/>
                <a:ea typeface="Ubuntu"/>
                <a:cs typeface="Ubuntu"/>
                <a:sym typeface="Ubuntu"/>
              </a:rPr>
              <a:t>Fumo</a:t>
            </a:r>
            <a:endParaRPr sz="3000" strike="noStrike">
              <a:solidFill>
                <a:srgbClr val="FF6309"/>
              </a:solidFill>
              <a:latin typeface="Ubuntu"/>
              <a:ea typeface="Ubuntu"/>
              <a:cs typeface="Ubuntu"/>
              <a:sym typeface="Ubuntu"/>
            </a:endParaRPr>
          </a:p>
        </p:txBody>
      </p:sp>
      <p:pic>
        <p:nvPicPr>
          <p:cNvPr id="338" name="Google Shape;338;p67"/>
          <p:cNvPicPr preferRelativeResize="0"/>
          <p:nvPr/>
        </p:nvPicPr>
        <p:blipFill rotWithShape="1">
          <a:blip r:embed="rId3">
            <a:alphaModFix/>
          </a:blip>
          <a:srcRect b="56472" l="0" r="0" t="0"/>
          <a:stretch/>
        </p:blipFill>
        <p:spPr>
          <a:xfrm>
            <a:off x="583874" y="1141171"/>
            <a:ext cx="3988170" cy="3463192"/>
          </a:xfrm>
          <a:prstGeom prst="rect">
            <a:avLst/>
          </a:prstGeom>
          <a:noFill/>
          <a:ln>
            <a:noFill/>
          </a:ln>
        </p:spPr>
      </p:pic>
      <p:pic>
        <p:nvPicPr>
          <p:cNvPr id="339" name="Google Shape;339;p67"/>
          <p:cNvPicPr preferRelativeResize="0"/>
          <p:nvPr/>
        </p:nvPicPr>
        <p:blipFill rotWithShape="1">
          <a:blip r:embed="rId3">
            <a:alphaModFix/>
          </a:blip>
          <a:srcRect b="0" l="0" r="0" t="43801"/>
          <a:stretch/>
        </p:blipFill>
        <p:spPr>
          <a:xfrm>
            <a:off x="4802915" y="1092183"/>
            <a:ext cx="3426828" cy="384211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68"/>
          <p:cNvSpPr txBox="1"/>
          <p:nvPr/>
        </p:nvSpPr>
        <p:spPr>
          <a:xfrm>
            <a:off x="457172" y="205014"/>
            <a:ext cx="8228700" cy="858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it" sz="3000" strike="noStrike">
                <a:solidFill>
                  <a:srgbClr val="FF6309"/>
                </a:solidFill>
                <a:latin typeface="Ubuntu"/>
                <a:ea typeface="Ubuntu"/>
                <a:cs typeface="Ubuntu"/>
                <a:sym typeface="Ubuntu"/>
              </a:rPr>
              <a:t>Abitudine al fumo</a:t>
            </a:r>
            <a:endParaRPr sz="3000" strike="noStrike">
              <a:solidFill>
                <a:srgbClr val="FF6309"/>
              </a:solidFill>
              <a:latin typeface="Ubuntu"/>
              <a:ea typeface="Ubuntu"/>
              <a:cs typeface="Ubuntu"/>
              <a:sym typeface="Ubuntu"/>
            </a:endParaRPr>
          </a:p>
        </p:txBody>
      </p:sp>
      <p:sp>
        <p:nvSpPr>
          <p:cNvPr id="345" name="Google Shape;345;p68"/>
          <p:cNvSpPr txBox="1"/>
          <p:nvPr/>
        </p:nvSpPr>
        <p:spPr>
          <a:xfrm>
            <a:off x="456519" y="1203386"/>
            <a:ext cx="8217000" cy="3394800"/>
          </a:xfrm>
          <a:prstGeom prst="rect">
            <a:avLst/>
          </a:prstGeom>
          <a:noFill/>
          <a:ln>
            <a:noFill/>
          </a:ln>
        </p:spPr>
        <p:txBody>
          <a:bodyPr anchorCtr="0" anchor="t" bIns="0" lIns="0" spcFirstLastPara="1" rIns="0" wrap="square" tIns="0">
            <a:normAutofit fontScale="70000" lnSpcReduction="20000"/>
          </a:bodyPr>
          <a:lstStyle/>
          <a:p>
            <a:pPr indent="-243840" lvl="0" marL="355600" marR="0" rtl="0" algn="l">
              <a:spcBef>
                <a:spcPts val="0"/>
              </a:spcBef>
              <a:spcAft>
                <a:spcPts val="0"/>
              </a:spcAft>
              <a:buClr>
                <a:srgbClr val="000000"/>
              </a:buClr>
              <a:buSzPct val="44444"/>
              <a:buFont typeface="Noto Sans Symbols"/>
              <a:buChar char="●"/>
            </a:pPr>
            <a:r>
              <a:rPr b="0" lang="it" sz="2700" strike="noStrike">
                <a:latin typeface="Arial"/>
                <a:ea typeface="Arial"/>
                <a:cs typeface="Arial"/>
                <a:sym typeface="Arial"/>
              </a:rPr>
              <a:t>La prevalenza di fumatori nel 2017, tra la popolazione ≥ 14 anni è del </a:t>
            </a:r>
            <a:r>
              <a:rPr b="1" lang="it" sz="2700" strike="noStrike">
                <a:latin typeface="Arial"/>
                <a:ea typeface="Arial"/>
                <a:cs typeface="Arial"/>
                <a:sym typeface="Arial"/>
              </a:rPr>
              <a:t>19,7%</a:t>
            </a:r>
            <a:r>
              <a:rPr b="0" lang="it" sz="2700" strike="noStrike">
                <a:latin typeface="Arial"/>
                <a:ea typeface="Arial"/>
                <a:cs typeface="Arial"/>
                <a:sym typeface="Arial"/>
              </a:rPr>
              <a:t>, con forti differenze di genere: </a:t>
            </a:r>
            <a:r>
              <a:rPr b="1" lang="it" sz="2700" strike="noStrike">
                <a:latin typeface="Arial"/>
                <a:ea typeface="Arial"/>
                <a:cs typeface="Arial"/>
                <a:sym typeface="Arial"/>
              </a:rPr>
              <a:t>24,8%</a:t>
            </a:r>
            <a:r>
              <a:rPr b="0" lang="it" sz="2700" strike="noStrike">
                <a:latin typeface="Arial"/>
                <a:ea typeface="Arial"/>
                <a:cs typeface="Arial"/>
                <a:sym typeface="Arial"/>
              </a:rPr>
              <a:t> tra gli uomini,</a:t>
            </a:r>
            <a:r>
              <a:rPr b="1" lang="it" sz="2700" strike="noStrike">
                <a:latin typeface="Arial"/>
                <a:ea typeface="Arial"/>
                <a:cs typeface="Arial"/>
                <a:sym typeface="Arial"/>
              </a:rPr>
              <a:t> 14,9%</a:t>
            </a:r>
            <a:r>
              <a:rPr b="0" lang="it" sz="2700" strike="noStrike">
                <a:latin typeface="Arial"/>
                <a:ea typeface="Arial"/>
                <a:cs typeface="Arial"/>
                <a:sym typeface="Arial"/>
              </a:rPr>
              <a:t> tra le donne.</a:t>
            </a:r>
            <a:endParaRPr b="0" sz="2700" strike="noStrike">
              <a:latin typeface="Arial"/>
              <a:ea typeface="Arial"/>
              <a:cs typeface="Arial"/>
              <a:sym typeface="Arial"/>
            </a:endParaRPr>
          </a:p>
          <a:p>
            <a:pPr indent="-243840" lvl="0" marL="355600" marR="0" rtl="0" algn="l">
              <a:spcBef>
                <a:spcPts val="1200"/>
              </a:spcBef>
              <a:spcAft>
                <a:spcPts val="0"/>
              </a:spcAft>
              <a:buClr>
                <a:srgbClr val="000000"/>
              </a:buClr>
              <a:buSzPct val="44444"/>
              <a:buFont typeface="Noto Sans Symbols"/>
              <a:buChar char="●"/>
            </a:pPr>
            <a:r>
              <a:rPr b="0" lang="it" sz="2700" strike="noStrike">
                <a:latin typeface="Arial"/>
                <a:ea typeface="Arial"/>
                <a:cs typeface="Arial"/>
                <a:sym typeface="Arial"/>
              </a:rPr>
              <a:t>Il fumo di sigaretta è </a:t>
            </a:r>
            <a:r>
              <a:rPr b="1" lang="it" sz="2700" strike="noStrike">
                <a:latin typeface="Arial"/>
                <a:ea typeface="Arial"/>
                <a:cs typeface="Arial"/>
                <a:sym typeface="Arial"/>
              </a:rPr>
              <a:t>più frequente fra le classi socioeconomiche più svantaggiate</a:t>
            </a:r>
            <a:r>
              <a:rPr b="0" lang="it" sz="2700" strike="noStrike">
                <a:latin typeface="Arial"/>
                <a:ea typeface="Arial"/>
                <a:cs typeface="Arial"/>
                <a:sym typeface="Arial"/>
              </a:rPr>
              <a:t> (meno istruiti e/o con maggiori difficoltà economiche).</a:t>
            </a:r>
            <a:endParaRPr b="0" sz="2700" strike="noStrike">
              <a:latin typeface="Arial"/>
              <a:ea typeface="Arial"/>
              <a:cs typeface="Arial"/>
              <a:sym typeface="Arial"/>
            </a:endParaRPr>
          </a:p>
          <a:p>
            <a:pPr indent="-243840" lvl="0" marL="355600" marR="0" rtl="0" algn="l">
              <a:spcBef>
                <a:spcPts val="1200"/>
              </a:spcBef>
              <a:spcAft>
                <a:spcPts val="0"/>
              </a:spcAft>
              <a:buClr>
                <a:srgbClr val="000000"/>
              </a:buClr>
              <a:buSzPct val="44444"/>
              <a:buFont typeface="Noto Sans Symbols"/>
              <a:buChar char="●"/>
            </a:pPr>
            <a:r>
              <a:rPr b="0" lang="it" sz="2700" strike="noStrike">
                <a:latin typeface="Arial"/>
                <a:ea typeface="Arial"/>
                <a:cs typeface="Arial"/>
                <a:sym typeface="Arial"/>
              </a:rPr>
              <a:t>Dal 2008 si osserva una </a:t>
            </a:r>
            <a:r>
              <a:rPr b="1" lang="it" sz="2700" strike="noStrike">
                <a:latin typeface="Arial"/>
                <a:ea typeface="Arial"/>
                <a:cs typeface="Arial"/>
                <a:sym typeface="Arial"/>
              </a:rPr>
              <a:t>riduzione significativa</a:t>
            </a:r>
            <a:r>
              <a:rPr b="0" lang="it" sz="2700" strike="noStrike">
                <a:latin typeface="Arial"/>
                <a:ea typeface="Arial"/>
                <a:cs typeface="Arial"/>
                <a:sym typeface="Arial"/>
              </a:rPr>
              <a:t> della prevalenza del fumatori in tutto il territorio Italiano (dal 30% al 26%), in particolare </a:t>
            </a:r>
            <a:r>
              <a:rPr b="1" lang="it" sz="2700" strike="noStrike">
                <a:latin typeface="Arial"/>
                <a:ea typeface="Arial"/>
                <a:cs typeface="Arial"/>
                <a:sym typeface="Arial"/>
              </a:rPr>
              <a:t>nelle classi sociali più agiate</a:t>
            </a:r>
            <a:r>
              <a:rPr b="0" lang="it" sz="2700" strike="noStrike">
                <a:latin typeface="Arial"/>
                <a:ea typeface="Arial"/>
                <a:cs typeface="Arial"/>
                <a:sym typeface="Arial"/>
              </a:rPr>
              <a:t> ma meno fra le persone economicamente più svantaggiate.</a:t>
            </a:r>
            <a:endParaRPr b="0" sz="2700" strike="noStrike">
              <a:latin typeface="Arial"/>
              <a:ea typeface="Arial"/>
              <a:cs typeface="Arial"/>
              <a:sym typeface="Arial"/>
            </a:endParaRPr>
          </a:p>
          <a:p>
            <a:pPr indent="-243840" lvl="0" marL="355600" marR="0" rtl="0" algn="l">
              <a:spcBef>
                <a:spcPts val="1200"/>
              </a:spcBef>
              <a:spcAft>
                <a:spcPts val="0"/>
              </a:spcAft>
              <a:buClr>
                <a:srgbClr val="000000"/>
              </a:buClr>
              <a:buSzPct val="44444"/>
              <a:buFont typeface="Noto Sans Symbols"/>
              <a:buChar char="●"/>
            </a:pPr>
            <a:r>
              <a:rPr b="0" lang="it" sz="2700" strike="noStrike">
                <a:latin typeface="Arial"/>
                <a:ea typeface="Arial"/>
                <a:cs typeface="Arial"/>
                <a:sym typeface="Arial"/>
              </a:rPr>
              <a:t>La quota di </a:t>
            </a:r>
            <a:r>
              <a:rPr b="1" lang="it" sz="2700" strike="noStrike">
                <a:latin typeface="Arial"/>
                <a:ea typeface="Arial"/>
                <a:cs typeface="Arial"/>
                <a:sym typeface="Arial"/>
              </a:rPr>
              <a:t>ex fumatori</a:t>
            </a:r>
            <a:r>
              <a:rPr b="0" lang="it" sz="2700" strike="noStrike">
                <a:latin typeface="Arial"/>
                <a:ea typeface="Arial"/>
                <a:cs typeface="Arial"/>
                <a:sym typeface="Arial"/>
              </a:rPr>
              <a:t> cresce all'avanzare dell'età, è maggiore fra le persone senza difficoltà economiche, fra i cittadini italiani rispetto agli stranieri e fra i residenti nelle Regioni settentrionali.</a:t>
            </a:r>
            <a:endParaRPr b="0" sz="2700" strike="noStrike">
              <a:latin typeface="Arial"/>
              <a:ea typeface="Arial"/>
              <a:cs typeface="Arial"/>
              <a:sym typeface="Arial"/>
            </a:endParaRPr>
          </a:p>
        </p:txBody>
      </p:sp>
      <p:sp>
        <p:nvSpPr>
          <p:cNvPr id="346" name="Google Shape;346;p68"/>
          <p:cNvSpPr txBox="1"/>
          <p:nvPr/>
        </p:nvSpPr>
        <p:spPr>
          <a:xfrm>
            <a:off x="1175584" y="4800561"/>
            <a:ext cx="7771800" cy="236100"/>
          </a:xfrm>
          <a:prstGeom prst="rect">
            <a:avLst/>
          </a:prstGeom>
          <a:noFill/>
          <a:ln>
            <a:noFill/>
          </a:ln>
        </p:spPr>
        <p:txBody>
          <a:bodyPr anchorCtr="0" anchor="t" bIns="37425" lIns="74825" spcFirstLastPara="1" rIns="74825" wrap="square" tIns="37425">
            <a:noAutofit/>
          </a:bodyPr>
          <a:lstStyle/>
          <a:p>
            <a:pPr indent="0" lvl="0" marL="0" marR="0" rtl="0" algn="l">
              <a:spcBef>
                <a:spcPts val="0"/>
              </a:spcBef>
              <a:spcAft>
                <a:spcPts val="0"/>
              </a:spcAft>
              <a:buNone/>
            </a:pPr>
            <a:r>
              <a:rPr b="0" lang="it" sz="1200" u="sng" strike="noStrike">
                <a:solidFill>
                  <a:schemeClr val="hlink"/>
                </a:solidFill>
                <a:latin typeface="Arial"/>
                <a:ea typeface="Arial"/>
                <a:cs typeface="Arial"/>
                <a:sym typeface="Arial"/>
                <a:hlinkClick r:id="rId3"/>
              </a:rPr>
              <a:t>http://www.salute.gov.it/imgs/C_17_pagineAree_467_listaFile_itemName_0_file.pdf</a:t>
            </a:r>
            <a:r>
              <a:rPr b="0" lang="it" sz="1200" strike="noStrike">
                <a:latin typeface="Arial"/>
                <a:ea typeface="Arial"/>
                <a:cs typeface="Arial"/>
                <a:sym typeface="Arial"/>
              </a:rPr>
              <a:t> </a:t>
            </a:r>
            <a:endParaRPr b="0" sz="1200" strike="noStrike">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69"/>
          <p:cNvSpPr txBox="1"/>
          <p:nvPr/>
        </p:nvSpPr>
        <p:spPr>
          <a:xfrm>
            <a:off x="456519" y="1175463"/>
            <a:ext cx="4009800" cy="2804700"/>
          </a:xfrm>
          <a:prstGeom prst="rect">
            <a:avLst/>
          </a:prstGeom>
          <a:noFill/>
          <a:ln>
            <a:noFill/>
          </a:ln>
        </p:spPr>
        <p:txBody>
          <a:bodyPr anchorCtr="0" anchor="t" bIns="0" lIns="0" spcFirstLastPara="1" rIns="0" wrap="square" tIns="0">
            <a:normAutofit/>
          </a:bodyPr>
          <a:lstStyle/>
          <a:p>
            <a:pPr indent="0" lvl="0" marL="0" marR="0" rtl="0" algn="l">
              <a:spcBef>
                <a:spcPts val="0"/>
              </a:spcBef>
              <a:spcAft>
                <a:spcPts val="0"/>
              </a:spcAft>
              <a:buNone/>
            </a:pPr>
            <a:r>
              <a:rPr b="1" lang="it" sz="1700" u="sng" strike="noStrike">
                <a:latin typeface="Arial"/>
                <a:ea typeface="Arial"/>
                <a:cs typeface="Arial"/>
                <a:sym typeface="Arial"/>
              </a:rPr>
              <a:t>USA</a:t>
            </a:r>
            <a:endParaRPr b="0" sz="1700" strike="noStrike">
              <a:latin typeface="Arial"/>
              <a:ea typeface="Arial"/>
              <a:cs typeface="Arial"/>
              <a:sym typeface="Arial"/>
            </a:endParaRPr>
          </a:p>
          <a:p>
            <a:pPr indent="-215900" lvl="0" marL="355600" marR="0" rtl="0" algn="l">
              <a:spcBef>
                <a:spcPts val="1200"/>
              </a:spcBef>
              <a:spcAft>
                <a:spcPts val="0"/>
              </a:spcAft>
              <a:buClr>
                <a:srgbClr val="000000"/>
              </a:buClr>
              <a:buSzPts val="700"/>
              <a:buFont typeface="Noto Sans Symbols"/>
              <a:buNone/>
            </a:pPr>
            <a:r>
              <a:t/>
            </a:r>
            <a:endParaRPr b="0" sz="1700" strike="noStrike">
              <a:latin typeface="Arial"/>
              <a:ea typeface="Arial"/>
              <a:cs typeface="Arial"/>
              <a:sym typeface="Arial"/>
            </a:endParaRPr>
          </a:p>
          <a:p>
            <a:pPr indent="-215900" lvl="0" marL="355600" marR="0" rtl="0" algn="l">
              <a:spcBef>
                <a:spcPts val="1200"/>
              </a:spcBef>
              <a:spcAft>
                <a:spcPts val="0"/>
              </a:spcAft>
              <a:buClr>
                <a:srgbClr val="000000"/>
              </a:buClr>
              <a:buSzPts val="700"/>
              <a:buFont typeface="Noto Sans Symbols"/>
              <a:buNone/>
            </a:pPr>
            <a:r>
              <a:t/>
            </a:r>
            <a:endParaRPr b="0" sz="1700" strike="noStrike">
              <a:latin typeface="Arial"/>
              <a:ea typeface="Arial"/>
              <a:cs typeface="Arial"/>
              <a:sym typeface="Arial"/>
            </a:endParaRPr>
          </a:p>
        </p:txBody>
      </p:sp>
      <p:sp>
        <p:nvSpPr>
          <p:cNvPr id="352" name="Google Shape;352;p69"/>
          <p:cNvSpPr txBox="1"/>
          <p:nvPr/>
        </p:nvSpPr>
        <p:spPr>
          <a:xfrm>
            <a:off x="4673927" y="1279586"/>
            <a:ext cx="4015500" cy="2982900"/>
          </a:xfrm>
          <a:prstGeom prst="rect">
            <a:avLst/>
          </a:prstGeom>
          <a:noFill/>
          <a:ln>
            <a:noFill/>
          </a:ln>
        </p:spPr>
        <p:txBody>
          <a:bodyPr anchorCtr="0" anchor="t" bIns="0" lIns="0" spcFirstLastPara="1" rIns="0" wrap="square" tIns="0">
            <a:normAutofit lnSpcReduction="10000"/>
          </a:bodyPr>
          <a:lstStyle/>
          <a:p>
            <a:pPr indent="0" lvl="0" marL="0" marR="0" rtl="0" algn="l">
              <a:spcBef>
                <a:spcPts val="0"/>
              </a:spcBef>
              <a:spcAft>
                <a:spcPts val="0"/>
              </a:spcAft>
              <a:buNone/>
            </a:pPr>
            <a:r>
              <a:rPr b="1" i="0" lang="it" sz="3000" u="sng" cap="none" strike="noStrike">
                <a:latin typeface="Arial"/>
                <a:ea typeface="Arial"/>
                <a:cs typeface="Arial"/>
                <a:sym typeface="Arial"/>
              </a:rPr>
              <a:t>EUROPA</a:t>
            </a:r>
            <a:endParaRPr b="0" i="0" sz="3000" u="none" cap="none" strike="noStrike">
              <a:latin typeface="Arial"/>
              <a:ea typeface="Arial"/>
              <a:cs typeface="Arial"/>
              <a:sym typeface="Arial"/>
            </a:endParaRPr>
          </a:p>
          <a:p>
            <a:pPr indent="-317500" lvl="0" marL="457200" rtl="0" algn="l">
              <a:spcBef>
                <a:spcPts val="0"/>
              </a:spcBef>
              <a:spcAft>
                <a:spcPts val="0"/>
              </a:spcAft>
              <a:buSzPts val="1400"/>
              <a:buChar char="●"/>
            </a:pPr>
            <a:r>
              <a:rPr lang="it"/>
              <a:t>In uno studio su oltre 70 mila persone appartenenti a 27 Stati Europei nel periodo 2006-2012, sono stati confrontati attività di prevenzione e controllo del tabacco da parte degli Stati e tassi di cessazione e abbandono del fumo.</a:t>
            </a:r>
            <a:endParaRPr/>
          </a:p>
          <a:p>
            <a:pPr indent="-317500" lvl="0" marL="457200" rtl="0" algn="l">
              <a:spcBef>
                <a:spcPts val="1000"/>
              </a:spcBef>
              <a:spcAft>
                <a:spcPts val="1000"/>
              </a:spcAft>
              <a:buSzPts val="1400"/>
              <a:buChar char="●"/>
            </a:pPr>
            <a:r>
              <a:rPr lang="it"/>
              <a:t>Nel periodo considerato </a:t>
            </a:r>
            <a:r>
              <a:rPr b="1" lang="it"/>
              <a:t>solo le fasce di popolazione a reddito elevato hanno mostrato un tasso di abbandono associabile con le attività di prevenzione</a:t>
            </a:r>
            <a:r>
              <a:rPr lang="it"/>
              <a:t>, mentre nelle fasce a reddito medio e basso questa correlazione non si manifesta.</a:t>
            </a:r>
            <a:endParaRPr/>
          </a:p>
        </p:txBody>
      </p:sp>
      <p:pic>
        <p:nvPicPr>
          <p:cNvPr id="353" name="Google Shape;353;p69"/>
          <p:cNvPicPr preferRelativeResize="0"/>
          <p:nvPr/>
        </p:nvPicPr>
        <p:blipFill rotWithShape="1">
          <a:blip r:embed="rId3">
            <a:alphaModFix/>
          </a:blip>
          <a:srcRect b="0" l="0" r="0" t="0"/>
          <a:stretch/>
        </p:blipFill>
        <p:spPr>
          <a:xfrm>
            <a:off x="456519" y="1523276"/>
            <a:ext cx="3148937" cy="2885138"/>
          </a:xfrm>
          <a:prstGeom prst="rect">
            <a:avLst/>
          </a:prstGeom>
          <a:noFill/>
          <a:ln cap="flat" cmpd="sng" w="9525">
            <a:solidFill>
              <a:srgbClr val="3465A4"/>
            </a:solidFill>
            <a:prstDash val="solid"/>
            <a:round/>
            <a:headEnd len="sm" w="sm" type="none"/>
            <a:tailEnd len="sm" w="sm" type="none"/>
          </a:ln>
        </p:spPr>
      </p:pic>
      <p:sp>
        <p:nvSpPr>
          <p:cNvPr id="354" name="Google Shape;354;p69"/>
          <p:cNvSpPr txBox="1"/>
          <p:nvPr/>
        </p:nvSpPr>
        <p:spPr>
          <a:xfrm>
            <a:off x="457172" y="205014"/>
            <a:ext cx="8228700" cy="858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it" sz="3000" strike="noStrike">
                <a:solidFill>
                  <a:srgbClr val="FF6309"/>
                </a:solidFill>
                <a:latin typeface="Ubuntu"/>
                <a:ea typeface="Ubuntu"/>
                <a:cs typeface="Ubuntu"/>
                <a:sym typeface="Ubuntu"/>
              </a:rPr>
              <a:t>Abitudine al fumo</a:t>
            </a:r>
            <a:endParaRPr sz="3000" strike="noStrike">
              <a:solidFill>
                <a:srgbClr val="FF6309"/>
              </a:solidFill>
              <a:latin typeface="Ubuntu"/>
              <a:ea typeface="Ubuntu"/>
              <a:cs typeface="Ubuntu"/>
              <a:sym typeface="Ubuntu"/>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70"/>
          <p:cNvSpPr txBox="1"/>
          <p:nvPr/>
        </p:nvSpPr>
        <p:spPr>
          <a:xfrm>
            <a:off x="457172" y="205014"/>
            <a:ext cx="8228700" cy="858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it" sz="3000">
                <a:solidFill>
                  <a:srgbClr val="FF6309"/>
                </a:solidFill>
                <a:latin typeface="Ubuntu"/>
                <a:ea typeface="Ubuntu"/>
                <a:cs typeface="Ubuntu"/>
                <a:sym typeface="Ubuntu"/>
              </a:rPr>
              <a:t>Alimentazione</a:t>
            </a:r>
            <a:endParaRPr sz="3700"/>
          </a:p>
        </p:txBody>
      </p:sp>
      <p:sp>
        <p:nvSpPr>
          <p:cNvPr id="360" name="Google Shape;360;p70"/>
          <p:cNvSpPr txBox="1"/>
          <p:nvPr/>
        </p:nvSpPr>
        <p:spPr>
          <a:xfrm>
            <a:off x="533372" y="1355786"/>
            <a:ext cx="8229000" cy="2982900"/>
          </a:xfrm>
          <a:prstGeom prst="rect">
            <a:avLst/>
          </a:prstGeom>
          <a:noFill/>
          <a:ln>
            <a:noFill/>
          </a:ln>
        </p:spPr>
        <p:txBody>
          <a:bodyPr anchorCtr="0" anchor="t" bIns="0" lIns="0" spcFirstLastPara="1" rIns="0" wrap="square" tIns="0">
            <a:normAutofit/>
          </a:bodyPr>
          <a:lstStyle/>
          <a:p>
            <a:pPr indent="-254000" lvl="0" marL="355600" marR="0" rtl="0" algn="l">
              <a:lnSpc>
                <a:spcPct val="90000"/>
              </a:lnSpc>
              <a:spcBef>
                <a:spcPts val="0"/>
              </a:spcBef>
              <a:spcAft>
                <a:spcPts val="0"/>
              </a:spcAft>
              <a:buClr>
                <a:srgbClr val="000000"/>
              </a:buClr>
              <a:buSzPts val="1000"/>
              <a:buFont typeface="Noto Sans Symbols"/>
              <a:buChar char="●"/>
            </a:pPr>
            <a:r>
              <a:rPr b="0" lang="it" sz="2500" strike="noStrike">
                <a:latin typeface="Arial"/>
                <a:ea typeface="Arial"/>
                <a:cs typeface="Arial"/>
                <a:sym typeface="Arial"/>
              </a:rPr>
              <a:t>Secondo l'OMS, una dieta sana è la pietra angolare di una buona salute</a:t>
            </a:r>
            <a:endParaRPr b="0" sz="2500" strike="noStrike">
              <a:latin typeface="Arial"/>
              <a:ea typeface="Arial"/>
              <a:cs typeface="Arial"/>
              <a:sym typeface="Arial"/>
            </a:endParaRPr>
          </a:p>
          <a:p>
            <a:pPr indent="-254000" lvl="0" marL="355600" marR="0" rtl="0" algn="l">
              <a:lnSpc>
                <a:spcPct val="90000"/>
              </a:lnSpc>
              <a:spcBef>
                <a:spcPts val="1200"/>
              </a:spcBef>
              <a:spcAft>
                <a:spcPts val="0"/>
              </a:spcAft>
              <a:buClr>
                <a:srgbClr val="000000"/>
              </a:buClr>
              <a:buSzPts val="1000"/>
              <a:buFont typeface="Noto Sans Symbols"/>
              <a:buChar char="●"/>
            </a:pPr>
            <a:r>
              <a:rPr b="0" lang="it" sz="2500" strike="noStrike">
                <a:latin typeface="Arial"/>
                <a:ea typeface="Arial"/>
                <a:cs typeface="Arial"/>
                <a:sym typeface="Arial"/>
              </a:rPr>
              <a:t>I tre fattori principali che condizionano la dieta di una persona sono:</a:t>
            </a:r>
            <a:endParaRPr b="0" sz="2500" strike="noStrike">
              <a:latin typeface="Arial"/>
              <a:ea typeface="Arial"/>
              <a:cs typeface="Arial"/>
              <a:sym typeface="Arial"/>
            </a:endParaRPr>
          </a:p>
          <a:p>
            <a:pPr indent="-260350" lvl="1" marL="723900" marR="0" rtl="0" algn="l">
              <a:lnSpc>
                <a:spcPct val="90000"/>
              </a:lnSpc>
              <a:spcBef>
                <a:spcPts val="900"/>
              </a:spcBef>
              <a:spcAft>
                <a:spcPts val="0"/>
              </a:spcAft>
              <a:buClr>
                <a:srgbClr val="000000"/>
              </a:buClr>
              <a:buSzPts val="1500"/>
              <a:buFont typeface="Noto Sans Symbols"/>
              <a:buChar char="−"/>
            </a:pPr>
            <a:r>
              <a:rPr b="0" i="0" lang="it" sz="2100" u="none" cap="none" strike="noStrike">
                <a:latin typeface="Arial"/>
                <a:ea typeface="Arial"/>
                <a:cs typeface="Arial"/>
                <a:sym typeface="Arial"/>
              </a:rPr>
              <a:t>Reddito</a:t>
            </a:r>
            <a:endParaRPr b="0" i="0" sz="2100" u="none" cap="none" strike="noStrike">
              <a:latin typeface="Arial"/>
              <a:ea typeface="Arial"/>
              <a:cs typeface="Arial"/>
              <a:sym typeface="Arial"/>
            </a:endParaRPr>
          </a:p>
          <a:p>
            <a:pPr indent="-260350" lvl="1" marL="723900" marR="0" rtl="0" algn="l">
              <a:lnSpc>
                <a:spcPct val="90000"/>
              </a:lnSpc>
              <a:spcBef>
                <a:spcPts val="900"/>
              </a:spcBef>
              <a:spcAft>
                <a:spcPts val="0"/>
              </a:spcAft>
              <a:buClr>
                <a:srgbClr val="000000"/>
              </a:buClr>
              <a:buSzPts val="1500"/>
              <a:buFont typeface="Noto Sans Symbols"/>
              <a:buChar char="−"/>
            </a:pPr>
            <a:r>
              <a:rPr b="0" i="0" lang="it" sz="2100" u="none" cap="none" strike="noStrike">
                <a:latin typeface="Arial"/>
                <a:ea typeface="Arial"/>
                <a:cs typeface="Arial"/>
                <a:sym typeface="Arial"/>
              </a:rPr>
              <a:t>Istruzione</a:t>
            </a:r>
            <a:endParaRPr b="0" i="0" sz="2100" u="none" cap="none" strike="noStrike">
              <a:latin typeface="Arial"/>
              <a:ea typeface="Arial"/>
              <a:cs typeface="Arial"/>
              <a:sym typeface="Arial"/>
            </a:endParaRPr>
          </a:p>
          <a:p>
            <a:pPr indent="-260350" lvl="1" marL="723900" marR="0" rtl="0" algn="l">
              <a:lnSpc>
                <a:spcPct val="90000"/>
              </a:lnSpc>
              <a:spcBef>
                <a:spcPts val="900"/>
              </a:spcBef>
              <a:spcAft>
                <a:spcPts val="0"/>
              </a:spcAft>
              <a:buClr>
                <a:srgbClr val="000000"/>
              </a:buClr>
              <a:buSzPts val="1500"/>
              <a:buFont typeface="Noto Sans Symbols"/>
              <a:buChar char="−"/>
            </a:pPr>
            <a:r>
              <a:rPr b="0" i="0" lang="it" sz="2100" u="none" cap="none" strike="noStrike">
                <a:latin typeface="Arial"/>
                <a:ea typeface="Arial"/>
                <a:cs typeface="Arial"/>
                <a:sym typeface="Arial"/>
              </a:rPr>
              <a:t>Luogo di vita</a:t>
            </a:r>
            <a:endParaRPr b="0" i="0" sz="2100" u="none" cap="none" strike="noStrike">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71"/>
          <p:cNvSpPr txBox="1"/>
          <p:nvPr/>
        </p:nvSpPr>
        <p:spPr>
          <a:xfrm>
            <a:off x="456519" y="81051"/>
            <a:ext cx="8217000" cy="9348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it" sz="3000">
                <a:solidFill>
                  <a:srgbClr val="FF6309"/>
                </a:solidFill>
                <a:latin typeface="Ubuntu"/>
                <a:ea typeface="Ubuntu"/>
                <a:cs typeface="Ubuntu"/>
                <a:sym typeface="Ubuntu"/>
              </a:rPr>
              <a:t>Obesità nel mondo</a:t>
            </a:r>
            <a:endParaRPr sz="3700"/>
          </a:p>
        </p:txBody>
      </p:sp>
      <p:pic>
        <p:nvPicPr>
          <p:cNvPr id="366" name="Google Shape;366;p71"/>
          <p:cNvPicPr preferRelativeResize="0"/>
          <p:nvPr/>
        </p:nvPicPr>
        <p:blipFill rotWithShape="1">
          <a:blip r:embed="rId3">
            <a:alphaModFix/>
          </a:blip>
          <a:srcRect b="0" l="0" r="0" t="0"/>
          <a:stretch/>
        </p:blipFill>
        <p:spPr>
          <a:xfrm>
            <a:off x="1752557" y="979511"/>
            <a:ext cx="5830040" cy="386048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72"/>
          <p:cNvPicPr preferRelativeResize="0"/>
          <p:nvPr/>
        </p:nvPicPr>
        <p:blipFill rotWithShape="1">
          <a:blip r:embed="rId3">
            <a:alphaModFix/>
          </a:blip>
          <a:srcRect b="0" l="0" r="0" t="0"/>
          <a:stretch/>
        </p:blipFill>
        <p:spPr>
          <a:xfrm>
            <a:off x="1799624" y="245"/>
            <a:ext cx="7272294" cy="4050066"/>
          </a:xfrm>
          <a:prstGeom prst="rect">
            <a:avLst/>
          </a:prstGeom>
          <a:noFill/>
          <a:ln>
            <a:noFill/>
          </a:ln>
        </p:spPr>
      </p:pic>
      <p:pic>
        <p:nvPicPr>
          <p:cNvPr id="372" name="Google Shape;372;p72"/>
          <p:cNvPicPr preferRelativeResize="0"/>
          <p:nvPr/>
        </p:nvPicPr>
        <p:blipFill rotWithShape="1">
          <a:blip r:embed="rId4">
            <a:alphaModFix/>
          </a:blip>
          <a:srcRect b="0" l="0" r="0" t="0"/>
          <a:stretch/>
        </p:blipFill>
        <p:spPr>
          <a:xfrm>
            <a:off x="2519675" y="3401725"/>
            <a:ext cx="6005200" cy="1728025"/>
          </a:xfrm>
          <a:prstGeom prst="rect">
            <a:avLst/>
          </a:prstGeom>
          <a:noFill/>
          <a:ln>
            <a:noFill/>
          </a:ln>
        </p:spPr>
      </p:pic>
      <p:pic>
        <p:nvPicPr>
          <p:cNvPr id="373" name="Google Shape;373;p72"/>
          <p:cNvPicPr preferRelativeResize="0"/>
          <p:nvPr/>
        </p:nvPicPr>
        <p:blipFill rotWithShape="1">
          <a:blip r:embed="rId5">
            <a:alphaModFix/>
          </a:blip>
          <a:srcRect b="0" l="0" r="0" t="0"/>
          <a:stretch/>
        </p:blipFill>
        <p:spPr>
          <a:xfrm>
            <a:off x="431374" y="80585"/>
            <a:ext cx="3600554" cy="1566141"/>
          </a:xfrm>
          <a:prstGeom prst="rect">
            <a:avLst/>
          </a:prstGeom>
          <a:noFill/>
          <a:ln>
            <a:noFill/>
          </a:ln>
        </p:spPr>
      </p:pic>
      <p:pic>
        <p:nvPicPr>
          <p:cNvPr id="374" name="Google Shape;374;p72"/>
          <p:cNvPicPr preferRelativeResize="0"/>
          <p:nvPr/>
        </p:nvPicPr>
        <p:blipFill rotWithShape="1">
          <a:blip r:embed="rId6">
            <a:alphaModFix/>
          </a:blip>
          <a:srcRect b="0" l="19960" r="9976" t="0"/>
          <a:stretch/>
        </p:blipFill>
        <p:spPr>
          <a:xfrm>
            <a:off x="431375" y="1349625"/>
            <a:ext cx="1584425" cy="3734326"/>
          </a:xfrm>
          <a:prstGeom prst="rect">
            <a:avLst/>
          </a:prstGeom>
          <a:noFill/>
          <a:ln>
            <a:noFill/>
          </a:ln>
        </p:spPr>
      </p:pic>
      <p:sp>
        <p:nvSpPr>
          <p:cNvPr id="375" name="Google Shape;375;p72"/>
          <p:cNvSpPr txBox="1"/>
          <p:nvPr/>
        </p:nvSpPr>
        <p:spPr>
          <a:xfrm>
            <a:off x="1727775" y="3183978"/>
            <a:ext cx="2974800" cy="768900"/>
          </a:xfrm>
          <a:prstGeom prst="rect">
            <a:avLst/>
          </a:prstGeom>
          <a:solidFill>
            <a:srgbClr val="E6E6FF"/>
          </a:solidFill>
          <a:ln>
            <a:noFill/>
          </a:ln>
        </p:spPr>
        <p:txBody>
          <a:bodyPr anchorCtr="0" anchor="t" bIns="37425" lIns="74825" spcFirstLastPara="1" rIns="74825" wrap="square" tIns="37425">
            <a:noAutofit/>
          </a:bodyPr>
          <a:lstStyle/>
          <a:p>
            <a:pPr indent="0" lvl="0" marL="0" marR="0" rtl="0" algn="l">
              <a:spcBef>
                <a:spcPts val="0"/>
              </a:spcBef>
              <a:spcAft>
                <a:spcPts val="0"/>
              </a:spcAft>
              <a:buNone/>
            </a:pPr>
            <a:r>
              <a:rPr b="0" lang="it" sz="1500" strike="noStrike">
                <a:latin typeface="Arial"/>
                <a:ea typeface="Arial"/>
                <a:cs typeface="Arial"/>
                <a:sym typeface="Arial"/>
              </a:rPr>
              <a:t>L'obesità come </a:t>
            </a:r>
            <a:r>
              <a:rPr b="1" lang="it" sz="1500" strike="noStrike">
                <a:latin typeface="Arial"/>
                <a:ea typeface="Arial"/>
                <a:cs typeface="Arial"/>
                <a:sym typeface="Arial"/>
              </a:rPr>
              <a:t>reazione</a:t>
            </a:r>
            <a:r>
              <a:rPr b="0" lang="it" sz="1500" strike="noStrike">
                <a:latin typeface="Arial"/>
                <a:ea typeface="Arial"/>
                <a:cs typeface="Arial"/>
                <a:sym typeface="Arial"/>
              </a:rPr>
              <a:t> degli individui esposti a un </a:t>
            </a:r>
            <a:r>
              <a:rPr b="1" lang="it" sz="1500" strike="noStrike">
                <a:latin typeface="Arial"/>
                <a:ea typeface="Arial"/>
                <a:cs typeface="Arial"/>
                <a:sym typeface="Arial"/>
              </a:rPr>
              <a:t>ambiente obesogenico</a:t>
            </a:r>
            <a:r>
              <a:rPr b="0" lang="it" sz="1500" strike="noStrike">
                <a:latin typeface="Arial"/>
                <a:ea typeface="Arial"/>
                <a:cs typeface="Arial"/>
                <a:sym typeface="Arial"/>
              </a:rPr>
              <a:t>.</a:t>
            </a:r>
            <a:endParaRPr b="0" sz="1500" strike="noStrike">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73"/>
          <p:cNvSpPr txBox="1"/>
          <p:nvPr/>
        </p:nvSpPr>
        <p:spPr>
          <a:xfrm>
            <a:off x="457172" y="52614"/>
            <a:ext cx="8228700" cy="858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it" sz="3000">
                <a:solidFill>
                  <a:srgbClr val="FF6309"/>
                </a:solidFill>
                <a:latin typeface="Ubuntu"/>
                <a:ea typeface="Ubuntu"/>
                <a:cs typeface="Ubuntu"/>
                <a:sym typeface="Ubuntu"/>
              </a:rPr>
              <a:t>Obesità nel mondo</a:t>
            </a:r>
            <a:endParaRPr sz="3700"/>
          </a:p>
        </p:txBody>
      </p:sp>
      <p:pic>
        <p:nvPicPr>
          <p:cNvPr id="381" name="Google Shape;381;p73"/>
          <p:cNvPicPr preferRelativeResize="0"/>
          <p:nvPr/>
        </p:nvPicPr>
        <p:blipFill rotWithShape="1">
          <a:blip r:embed="rId3">
            <a:alphaModFix/>
          </a:blip>
          <a:srcRect b="0" l="0" r="23809" t="0"/>
          <a:stretch/>
        </p:blipFill>
        <p:spPr>
          <a:xfrm>
            <a:off x="790574" y="1126475"/>
            <a:ext cx="3454925" cy="3272150"/>
          </a:xfrm>
          <a:prstGeom prst="rect">
            <a:avLst/>
          </a:prstGeom>
          <a:noFill/>
          <a:ln>
            <a:noFill/>
          </a:ln>
        </p:spPr>
      </p:pic>
      <p:pic>
        <p:nvPicPr>
          <p:cNvPr id="382" name="Google Shape;382;p73"/>
          <p:cNvPicPr preferRelativeResize="0"/>
          <p:nvPr/>
        </p:nvPicPr>
        <p:blipFill rotWithShape="1">
          <a:blip r:embed="rId4">
            <a:alphaModFix/>
          </a:blip>
          <a:srcRect b="0" l="0" r="0" t="13126"/>
          <a:stretch/>
        </p:blipFill>
        <p:spPr>
          <a:xfrm>
            <a:off x="4659600" y="1601275"/>
            <a:ext cx="3293775" cy="21701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pic>
        <p:nvPicPr>
          <p:cNvPr descr="Imagen que contiene Texto&#10;&#10;Descripción generada automáticamente" id="204" name="Google Shape;204;p47"/>
          <p:cNvPicPr preferRelativeResize="0"/>
          <p:nvPr/>
        </p:nvPicPr>
        <p:blipFill rotWithShape="1">
          <a:blip r:embed="rId3">
            <a:alphaModFix/>
          </a:blip>
          <a:srcRect b="0" l="0" r="0" t="0"/>
          <a:stretch/>
        </p:blipFill>
        <p:spPr>
          <a:xfrm>
            <a:off x="224913" y="326361"/>
            <a:ext cx="2057400" cy="2886892"/>
          </a:xfrm>
          <a:prstGeom prst="rect">
            <a:avLst/>
          </a:prstGeom>
          <a:noFill/>
          <a:ln>
            <a:noFill/>
          </a:ln>
        </p:spPr>
      </p:pic>
      <p:pic>
        <p:nvPicPr>
          <p:cNvPr descr="Gráfico&#10;&#10;Descripción generada automáticamente" id="205" name="Google Shape;205;p47"/>
          <p:cNvPicPr preferRelativeResize="0"/>
          <p:nvPr/>
        </p:nvPicPr>
        <p:blipFill rotWithShape="1">
          <a:blip r:embed="rId4">
            <a:alphaModFix/>
          </a:blip>
          <a:srcRect b="0" l="0" r="0" t="0"/>
          <a:stretch/>
        </p:blipFill>
        <p:spPr>
          <a:xfrm>
            <a:off x="3488872" y="271229"/>
            <a:ext cx="5568041" cy="386625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p74"/>
          <p:cNvPicPr preferRelativeResize="0"/>
          <p:nvPr/>
        </p:nvPicPr>
        <p:blipFill rotWithShape="1">
          <a:blip r:embed="rId3">
            <a:alphaModFix/>
          </a:blip>
          <a:srcRect b="0" l="0" r="0" t="0"/>
          <a:stretch/>
        </p:blipFill>
        <p:spPr>
          <a:xfrm>
            <a:off x="955200" y="626875"/>
            <a:ext cx="7188674" cy="4148050"/>
          </a:xfrm>
          <a:prstGeom prst="rect">
            <a:avLst/>
          </a:prstGeom>
          <a:noFill/>
          <a:ln>
            <a:noFill/>
          </a:ln>
        </p:spPr>
      </p:pic>
      <p:sp>
        <p:nvSpPr>
          <p:cNvPr id="388" name="Google Shape;388;p74"/>
          <p:cNvSpPr txBox="1"/>
          <p:nvPr/>
        </p:nvSpPr>
        <p:spPr>
          <a:xfrm>
            <a:off x="457172" y="-23586"/>
            <a:ext cx="8228700" cy="858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it" sz="3000">
                <a:solidFill>
                  <a:srgbClr val="FF6309"/>
                </a:solidFill>
                <a:latin typeface="Ubuntu"/>
                <a:ea typeface="Ubuntu"/>
                <a:cs typeface="Ubuntu"/>
                <a:sym typeface="Ubuntu"/>
              </a:rPr>
              <a:t>Obesità in Europa</a:t>
            </a:r>
            <a:endParaRPr sz="3700"/>
          </a:p>
        </p:txBody>
      </p:sp>
      <p:sp>
        <p:nvSpPr>
          <p:cNvPr id="389" name="Google Shape;389;p74"/>
          <p:cNvSpPr txBox="1"/>
          <p:nvPr/>
        </p:nvSpPr>
        <p:spPr>
          <a:xfrm>
            <a:off x="1306205" y="4711649"/>
            <a:ext cx="7305900" cy="236100"/>
          </a:xfrm>
          <a:prstGeom prst="rect">
            <a:avLst/>
          </a:prstGeom>
          <a:noFill/>
          <a:ln>
            <a:noFill/>
          </a:ln>
        </p:spPr>
        <p:txBody>
          <a:bodyPr anchorCtr="0" anchor="t" bIns="37425" lIns="74825" spcFirstLastPara="1" rIns="74825" wrap="square" tIns="37425">
            <a:noAutofit/>
          </a:bodyPr>
          <a:lstStyle/>
          <a:p>
            <a:pPr indent="0" lvl="0" marL="0" marR="0" rtl="0" algn="l">
              <a:spcBef>
                <a:spcPts val="0"/>
              </a:spcBef>
              <a:spcAft>
                <a:spcPts val="0"/>
              </a:spcAft>
              <a:buNone/>
            </a:pPr>
            <a:r>
              <a:rPr b="0" lang="it" sz="1200" u="sng" strike="noStrike">
                <a:solidFill>
                  <a:schemeClr val="hlink"/>
                </a:solidFill>
                <a:latin typeface="Arial"/>
                <a:ea typeface="Arial"/>
                <a:cs typeface="Arial"/>
                <a:sym typeface="Arial"/>
                <a:hlinkClick r:id="rId4"/>
              </a:rPr>
              <a:t>https://www.disuguaglianzedisalute.it/wp-content/uploads/2015/06/Obesita.pdf</a:t>
            </a:r>
            <a:r>
              <a:rPr b="0" lang="it" sz="1200" strike="noStrike">
                <a:latin typeface="Arial"/>
                <a:ea typeface="Arial"/>
                <a:cs typeface="Arial"/>
                <a:sym typeface="Arial"/>
              </a:rPr>
              <a:t> </a:t>
            </a:r>
            <a:endParaRPr b="0" sz="1200" strike="noStrike">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75"/>
          <p:cNvSpPr txBox="1"/>
          <p:nvPr/>
        </p:nvSpPr>
        <p:spPr>
          <a:xfrm>
            <a:off x="457172" y="52614"/>
            <a:ext cx="8228700" cy="858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it" sz="3000">
                <a:solidFill>
                  <a:srgbClr val="FF6309"/>
                </a:solidFill>
                <a:latin typeface="Ubuntu"/>
                <a:ea typeface="Ubuntu"/>
                <a:cs typeface="Ubuntu"/>
                <a:sym typeface="Ubuntu"/>
              </a:rPr>
              <a:t>Obesità - andamento nel tempo</a:t>
            </a:r>
            <a:endParaRPr sz="3700"/>
          </a:p>
        </p:txBody>
      </p:sp>
      <p:pic>
        <p:nvPicPr>
          <p:cNvPr id="395" name="Google Shape;395;p75"/>
          <p:cNvPicPr preferRelativeResize="0"/>
          <p:nvPr/>
        </p:nvPicPr>
        <p:blipFill rotWithShape="1">
          <a:blip r:embed="rId3">
            <a:alphaModFix/>
          </a:blip>
          <a:srcRect b="0" l="0" r="0" t="0"/>
          <a:stretch/>
        </p:blipFill>
        <p:spPr>
          <a:xfrm>
            <a:off x="1072068" y="1124270"/>
            <a:ext cx="5099142" cy="3676046"/>
          </a:xfrm>
          <a:prstGeom prst="rect">
            <a:avLst/>
          </a:prstGeom>
          <a:noFill/>
          <a:ln>
            <a:noFill/>
          </a:ln>
        </p:spPr>
      </p:pic>
      <p:sp>
        <p:nvSpPr>
          <p:cNvPr id="396" name="Google Shape;396;p75"/>
          <p:cNvSpPr txBox="1"/>
          <p:nvPr/>
        </p:nvSpPr>
        <p:spPr>
          <a:xfrm>
            <a:off x="1306531" y="4849549"/>
            <a:ext cx="7305900" cy="236100"/>
          </a:xfrm>
          <a:prstGeom prst="rect">
            <a:avLst/>
          </a:prstGeom>
          <a:noFill/>
          <a:ln>
            <a:noFill/>
          </a:ln>
        </p:spPr>
        <p:txBody>
          <a:bodyPr anchorCtr="0" anchor="t" bIns="37425" lIns="74825" spcFirstLastPara="1" rIns="74825" wrap="square" tIns="37425">
            <a:noAutofit/>
          </a:bodyPr>
          <a:lstStyle/>
          <a:p>
            <a:pPr indent="0" lvl="0" marL="0" marR="0" rtl="0" algn="l">
              <a:spcBef>
                <a:spcPts val="0"/>
              </a:spcBef>
              <a:spcAft>
                <a:spcPts val="0"/>
              </a:spcAft>
              <a:buNone/>
            </a:pPr>
            <a:r>
              <a:rPr b="0" lang="it" sz="1200" u="sng" strike="noStrike">
                <a:solidFill>
                  <a:schemeClr val="hlink"/>
                </a:solidFill>
                <a:latin typeface="Arial"/>
                <a:ea typeface="Arial"/>
                <a:cs typeface="Arial"/>
                <a:sym typeface="Arial"/>
                <a:hlinkClick r:id="rId4"/>
              </a:rPr>
              <a:t>https://www.disuguaglianzedisalute.it/wp-content/uploads/2015/06/Obesita.pdf</a:t>
            </a:r>
            <a:r>
              <a:rPr b="0" lang="it" sz="1200" strike="noStrike">
                <a:latin typeface="Arial"/>
                <a:ea typeface="Arial"/>
                <a:cs typeface="Arial"/>
                <a:sym typeface="Arial"/>
              </a:rPr>
              <a:t> </a:t>
            </a:r>
            <a:endParaRPr b="0" sz="1200" strike="noStrike">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76"/>
          <p:cNvPicPr preferRelativeResize="0"/>
          <p:nvPr/>
        </p:nvPicPr>
        <p:blipFill rotWithShape="1">
          <a:blip r:embed="rId3">
            <a:alphaModFix/>
          </a:blip>
          <a:srcRect b="0" l="0" r="0" t="0"/>
          <a:stretch/>
        </p:blipFill>
        <p:spPr>
          <a:xfrm>
            <a:off x="807400" y="66675"/>
            <a:ext cx="6764976" cy="50196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id="406" name="Google Shape;406;p77"/>
          <p:cNvPicPr preferRelativeResize="0"/>
          <p:nvPr/>
        </p:nvPicPr>
        <p:blipFill rotWithShape="1">
          <a:blip r:embed="rId3">
            <a:alphaModFix/>
          </a:blip>
          <a:srcRect b="0" l="0" r="0" t="0"/>
          <a:stretch/>
        </p:blipFill>
        <p:spPr>
          <a:xfrm>
            <a:off x="1495425" y="583975"/>
            <a:ext cx="6381749" cy="36520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78"/>
          <p:cNvPicPr preferRelativeResize="0"/>
          <p:nvPr/>
        </p:nvPicPr>
        <p:blipFill rotWithShape="1">
          <a:blip r:embed="rId3">
            <a:alphaModFix/>
          </a:blip>
          <a:srcRect b="0" l="0" r="0" t="0"/>
          <a:stretch/>
        </p:blipFill>
        <p:spPr>
          <a:xfrm>
            <a:off x="1352550" y="332950"/>
            <a:ext cx="6524626" cy="44485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79"/>
          <p:cNvSpPr txBox="1"/>
          <p:nvPr/>
        </p:nvSpPr>
        <p:spPr>
          <a:xfrm>
            <a:off x="457172" y="-29883"/>
            <a:ext cx="8229600" cy="765300"/>
          </a:xfrm>
          <a:prstGeom prst="rect">
            <a:avLst/>
          </a:prstGeom>
          <a:noFill/>
          <a:ln>
            <a:noFill/>
          </a:ln>
        </p:spPr>
        <p:txBody>
          <a:bodyPr anchorCtr="0" anchor="ctr" bIns="0" lIns="0" spcFirstLastPara="1" rIns="0" wrap="square" tIns="0">
            <a:noAutofit/>
          </a:bodyPr>
          <a:lstStyle/>
          <a:p>
            <a:pPr indent="0" lvl="0" marL="381000" marR="0" rtl="0" algn="ctr">
              <a:spcBef>
                <a:spcPts val="0"/>
              </a:spcBef>
              <a:spcAft>
                <a:spcPts val="0"/>
              </a:spcAft>
              <a:buNone/>
            </a:pPr>
            <a:r>
              <a:rPr b="0" lang="it" sz="3700" strike="noStrike">
                <a:latin typeface="Arial"/>
                <a:ea typeface="Arial"/>
                <a:cs typeface="Arial"/>
                <a:sym typeface="Arial"/>
              </a:rPr>
              <a:t>Double burden</a:t>
            </a:r>
            <a:endParaRPr b="0" sz="3700" strike="noStrike">
              <a:latin typeface="Arial"/>
              <a:ea typeface="Arial"/>
              <a:cs typeface="Arial"/>
              <a:sym typeface="Arial"/>
            </a:endParaRPr>
          </a:p>
        </p:txBody>
      </p:sp>
      <p:grpSp>
        <p:nvGrpSpPr>
          <p:cNvPr id="417" name="Google Shape;417;p79"/>
          <p:cNvGrpSpPr/>
          <p:nvPr/>
        </p:nvGrpSpPr>
        <p:grpSpPr>
          <a:xfrm>
            <a:off x="1352536" y="1492531"/>
            <a:ext cx="6257712" cy="3214890"/>
            <a:chOff x="566640" y="1745640"/>
            <a:chExt cx="8495400" cy="4725000"/>
          </a:xfrm>
        </p:grpSpPr>
        <p:pic>
          <p:nvPicPr>
            <p:cNvPr id="418" name="Google Shape;418;p79"/>
            <p:cNvPicPr preferRelativeResize="0"/>
            <p:nvPr/>
          </p:nvPicPr>
          <p:blipFill rotWithShape="1">
            <a:blip r:embed="rId3">
              <a:alphaModFix/>
            </a:blip>
            <a:srcRect b="0" l="0" r="0" t="0"/>
            <a:stretch/>
          </p:blipFill>
          <p:spPr>
            <a:xfrm>
              <a:off x="566640" y="1745640"/>
              <a:ext cx="8495280" cy="4724640"/>
            </a:xfrm>
            <a:prstGeom prst="rect">
              <a:avLst/>
            </a:prstGeom>
            <a:noFill/>
            <a:ln>
              <a:noFill/>
            </a:ln>
          </p:spPr>
        </p:pic>
        <p:sp>
          <p:nvSpPr>
            <p:cNvPr id="419" name="Google Shape;419;p79"/>
            <p:cNvSpPr txBox="1"/>
            <p:nvPr/>
          </p:nvSpPr>
          <p:spPr>
            <a:xfrm>
              <a:off x="566640" y="1745640"/>
              <a:ext cx="8495400" cy="4725000"/>
            </a:xfrm>
            <a:prstGeom prst="rect">
              <a:avLst/>
            </a:prstGeom>
            <a:noFill/>
            <a:ln>
              <a:noFill/>
            </a:ln>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grpSp>
      <p:sp>
        <p:nvSpPr>
          <p:cNvPr id="420" name="Google Shape;420;p79"/>
          <p:cNvSpPr/>
          <p:nvPr/>
        </p:nvSpPr>
        <p:spPr>
          <a:xfrm>
            <a:off x="3154123" y="1040226"/>
            <a:ext cx="2294100" cy="2407800"/>
          </a:xfrm>
          <a:prstGeom prst="ellipse">
            <a:avLst/>
          </a:prstGeom>
          <a:noFill/>
          <a:ln cap="flat" cmpd="sng" w="38150">
            <a:solidFill>
              <a:srgbClr val="000000"/>
            </a:solidFill>
            <a:prstDash val="solid"/>
            <a:miter lim="8000"/>
            <a:headEnd len="sm" w="sm" type="none"/>
            <a:tailEnd len="sm" w="sm" type="none"/>
          </a:ln>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80"/>
          <p:cNvPicPr preferRelativeResize="0"/>
          <p:nvPr/>
        </p:nvPicPr>
        <p:blipFill rotWithShape="1">
          <a:blip r:embed="rId3">
            <a:alphaModFix/>
          </a:blip>
          <a:srcRect b="0" l="0" r="0" t="0"/>
          <a:stretch/>
        </p:blipFill>
        <p:spPr>
          <a:xfrm>
            <a:off x="1029450" y="133350"/>
            <a:ext cx="6926976" cy="4901776"/>
          </a:xfrm>
          <a:prstGeom prst="rect">
            <a:avLst/>
          </a:prstGeom>
          <a:noFill/>
          <a:ln>
            <a:noFill/>
          </a:ln>
        </p:spPr>
      </p:pic>
      <p:cxnSp>
        <p:nvCxnSpPr>
          <p:cNvPr id="426" name="Google Shape;426;p80"/>
          <p:cNvCxnSpPr/>
          <p:nvPr/>
        </p:nvCxnSpPr>
        <p:spPr>
          <a:xfrm flipH="1" rot="10800000">
            <a:off x="751054" y="2182549"/>
            <a:ext cx="2286000" cy="48900"/>
          </a:xfrm>
          <a:prstGeom prst="straightConnector1">
            <a:avLst/>
          </a:prstGeom>
          <a:noFill/>
          <a:ln cap="flat" cmpd="sng" w="38150">
            <a:solidFill>
              <a:srgbClr val="FF3333"/>
            </a:solidFill>
            <a:prstDash val="solid"/>
            <a:round/>
            <a:headEnd len="sm" w="sm" type="none"/>
            <a:tailEnd len="med" w="med" type="triangl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81"/>
          <p:cNvPicPr preferRelativeResize="0"/>
          <p:nvPr/>
        </p:nvPicPr>
        <p:blipFill rotWithShape="1">
          <a:blip r:embed="rId3">
            <a:alphaModFix/>
          </a:blip>
          <a:srcRect b="0" l="0" r="0" t="0"/>
          <a:stretch/>
        </p:blipFill>
        <p:spPr>
          <a:xfrm>
            <a:off x="1029450" y="133350"/>
            <a:ext cx="6926976" cy="4901776"/>
          </a:xfrm>
          <a:prstGeom prst="rect">
            <a:avLst/>
          </a:prstGeom>
          <a:noFill/>
          <a:ln>
            <a:noFill/>
          </a:ln>
        </p:spPr>
      </p:pic>
      <p:cxnSp>
        <p:nvCxnSpPr>
          <p:cNvPr id="432" name="Google Shape;432;p81"/>
          <p:cNvCxnSpPr/>
          <p:nvPr/>
        </p:nvCxnSpPr>
        <p:spPr>
          <a:xfrm flipH="1" rot="10800000">
            <a:off x="1436854" y="887149"/>
            <a:ext cx="2286000" cy="48900"/>
          </a:xfrm>
          <a:prstGeom prst="straightConnector1">
            <a:avLst/>
          </a:prstGeom>
          <a:noFill/>
          <a:ln cap="flat" cmpd="sng" w="38150">
            <a:solidFill>
              <a:srgbClr val="FF3333"/>
            </a:solidFill>
            <a:prstDash val="solid"/>
            <a:round/>
            <a:headEnd len="sm" w="sm" type="none"/>
            <a:tailEnd len="med" w="med" type="triangle"/>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82"/>
          <p:cNvSpPr txBox="1"/>
          <p:nvPr/>
        </p:nvSpPr>
        <p:spPr>
          <a:xfrm>
            <a:off x="457172" y="205014"/>
            <a:ext cx="8228700" cy="858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it" sz="3000" strike="noStrike">
                <a:solidFill>
                  <a:srgbClr val="FF6309"/>
                </a:solidFill>
                <a:latin typeface="Ubuntu"/>
                <a:ea typeface="Ubuntu"/>
                <a:cs typeface="Ubuntu"/>
                <a:sym typeface="Ubuntu"/>
              </a:rPr>
              <a:t>Condizioni di vita e di lavoro</a:t>
            </a:r>
            <a:endParaRPr sz="3000" strike="noStrike">
              <a:solidFill>
                <a:srgbClr val="FF6309"/>
              </a:solidFill>
              <a:latin typeface="Ubuntu"/>
              <a:ea typeface="Ubuntu"/>
              <a:cs typeface="Ubuntu"/>
              <a:sym typeface="Ubuntu"/>
            </a:endParaRPr>
          </a:p>
        </p:txBody>
      </p:sp>
      <p:sp>
        <p:nvSpPr>
          <p:cNvPr id="438" name="Google Shape;438;p82"/>
          <p:cNvSpPr txBox="1"/>
          <p:nvPr/>
        </p:nvSpPr>
        <p:spPr>
          <a:xfrm>
            <a:off x="456519" y="1203386"/>
            <a:ext cx="8217000" cy="3394800"/>
          </a:xfrm>
          <a:prstGeom prst="rect">
            <a:avLst/>
          </a:prstGeom>
          <a:noFill/>
          <a:ln>
            <a:noFill/>
          </a:ln>
        </p:spPr>
        <p:txBody>
          <a:bodyPr anchorCtr="0" anchor="t" bIns="0" lIns="0" spcFirstLastPara="1" rIns="0" wrap="square" tIns="0">
            <a:normAutofit lnSpcReduction="20000"/>
          </a:bodyPr>
          <a:lstStyle/>
          <a:p>
            <a:pPr indent="-266700" lvl="0" marL="355600" marR="0" rtl="0" algn="l">
              <a:spcBef>
                <a:spcPts val="0"/>
              </a:spcBef>
              <a:spcAft>
                <a:spcPts val="0"/>
              </a:spcAft>
              <a:buClr>
                <a:srgbClr val="000000"/>
              </a:buClr>
              <a:buSzPts val="1200"/>
              <a:buFont typeface="Noto Sans Symbols"/>
              <a:buChar char="●"/>
            </a:pPr>
            <a:r>
              <a:rPr b="0" lang="it" sz="2700" strike="noStrike">
                <a:latin typeface="Arial"/>
                <a:ea typeface="Arial"/>
                <a:cs typeface="Arial"/>
                <a:sym typeface="Arial"/>
              </a:rPr>
              <a:t>Alimentazione</a:t>
            </a:r>
            <a:endParaRPr b="0" sz="2700" strike="noStrike">
              <a:latin typeface="Arial"/>
              <a:ea typeface="Arial"/>
              <a:cs typeface="Arial"/>
              <a:sym typeface="Arial"/>
            </a:endParaRPr>
          </a:p>
          <a:p>
            <a:pPr indent="-266700" lvl="0" marL="355600" marR="0" rtl="0" algn="l">
              <a:spcBef>
                <a:spcPts val="1200"/>
              </a:spcBef>
              <a:spcAft>
                <a:spcPts val="0"/>
              </a:spcAft>
              <a:buClr>
                <a:srgbClr val="000000"/>
              </a:buClr>
              <a:buSzPts val="1200"/>
              <a:buFont typeface="Noto Sans Symbols"/>
              <a:buChar char="●"/>
            </a:pPr>
            <a:r>
              <a:rPr b="1" lang="it" sz="2700" strike="noStrike"/>
              <a:t>Istruzione</a:t>
            </a:r>
            <a:endParaRPr b="1" sz="2700" strike="noStrike"/>
          </a:p>
          <a:p>
            <a:pPr indent="-266700" lvl="0" marL="355600" marR="0" rtl="0" algn="l">
              <a:spcBef>
                <a:spcPts val="1200"/>
              </a:spcBef>
              <a:spcAft>
                <a:spcPts val="0"/>
              </a:spcAft>
              <a:buClr>
                <a:srgbClr val="000000"/>
              </a:buClr>
              <a:buSzPts val="1200"/>
              <a:buFont typeface="Noto Sans Symbols"/>
              <a:buChar char="●"/>
            </a:pPr>
            <a:r>
              <a:rPr b="1" lang="it" sz="2700" strike="noStrike"/>
              <a:t>Ambiente di lavoro</a:t>
            </a:r>
            <a:endParaRPr b="1" sz="2700" strike="noStrike"/>
          </a:p>
          <a:p>
            <a:pPr indent="-266700" lvl="0" marL="355600" marR="0" rtl="0" algn="l">
              <a:spcBef>
                <a:spcPts val="1200"/>
              </a:spcBef>
              <a:spcAft>
                <a:spcPts val="0"/>
              </a:spcAft>
              <a:buClr>
                <a:srgbClr val="000000"/>
              </a:buClr>
              <a:buSzPts val="1200"/>
              <a:buFont typeface="Noto Sans Symbols"/>
              <a:buChar char="●"/>
            </a:pPr>
            <a:r>
              <a:rPr b="0" lang="it" sz="2700" strike="noStrike">
                <a:latin typeface="Arial"/>
                <a:ea typeface="Arial"/>
                <a:cs typeface="Arial"/>
                <a:sym typeface="Arial"/>
              </a:rPr>
              <a:t>Abitazione</a:t>
            </a:r>
            <a:endParaRPr b="0" sz="2700" strike="noStrike">
              <a:latin typeface="Arial"/>
              <a:ea typeface="Arial"/>
              <a:cs typeface="Arial"/>
              <a:sym typeface="Arial"/>
            </a:endParaRPr>
          </a:p>
          <a:p>
            <a:pPr indent="-266700" lvl="0" marL="355600" marR="0" rtl="0" algn="l">
              <a:spcBef>
                <a:spcPts val="1200"/>
              </a:spcBef>
              <a:spcAft>
                <a:spcPts val="0"/>
              </a:spcAft>
              <a:buClr>
                <a:srgbClr val="000000"/>
              </a:buClr>
              <a:buSzPts val="1200"/>
              <a:buFont typeface="Noto Sans Symbols"/>
              <a:buChar char="●"/>
            </a:pPr>
            <a:r>
              <a:rPr b="1" lang="it" sz="2700" strike="noStrike">
                <a:latin typeface="Arial"/>
                <a:ea typeface="Arial"/>
                <a:cs typeface="Arial"/>
                <a:sym typeface="Arial"/>
              </a:rPr>
              <a:t>Reddito</a:t>
            </a:r>
            <a:endParaRPr b="0" sz="2700" strike="noStrike">
              <a:latin typeface="Arial"/>
              <a:ea typeface="Arial"/>
              <a:cs typeface="Arial"/>
              <a:sym typeface="Arial"/>
            </a:endParaRPr>
          </a:p>
          <a:p>
            <a:pPr indent="-266700" lvl="0" marL="355600" marR="0" rtl="0" algn="l">
              <a:spcBef>
                <a:spcPts val="1200"/>
              </a:spcBef>
              <a:spcAft>
                <a:spcPts val="0"/>
              </a:spcAft>
              <a:buClr>
                <a:srgbClr val="000000"/>
              </a:buClr>
              <a:buSzPts val="1200"/>
              <a:buFont typeface="Noto Sans Symbols"/>
              <a:buChar char="●"/>
            </a:pPr>
            <a:r>
              <a:rPr b="0" lang="it" sz="2700" strike="noStrike">
                <a:latin typeface="Arial"/>
                <a:ea typeface="Arial"/>
                <a:cs typeface="Arial"/>
                <a:sym typeface="Arial"/>
              </a:rPr>
              <a:t>Acqua e impianti igienici</a:t>
            </a:r>
            <a:endParaRPr b="0" sz="2700" strike="noStrike">
              <a:latin typeface="Arial"/>
              <a:ea typeface="Arial"/>
              <a:cs typeface="Arial"/>
              <a:sym typeface="Arial"/>
            </a:endParaRPr>
          </a:p>
          <a:p>
            <a:pPr indent="-266700" lvl="0" marL="355600" marR="0" rtl="0" algn="l">
              <a:spcBef>
                <a:spcPts val="1200"/>
              </a:spcBef>
              <a:spcAft>
                <a:spcPts val="0"/>
              </a:spcAft>
              <a:buClr>
                <a:srgbClr val="000000"/>
              </a:buClr>
              <a:buSzPts val="1200"/>
              <a:buFont typeface="Noto Sans Symbols"/>
              <a:buChar char="●"/>
            </a:pPr>
            <a:r>
              <a:rPr b="0" lang="it" sz="2700" strike="noStrike">
                <a:latin typeface="Arial"/>
                <a:ea typeface="Arial"/>
                <a:cs typeface="Arial"/>
                <a:sym typeface="Arial"/>
              </a:rPr>
              <a:t>Servizi sanitari</a:t>
            </a:r>
            <a:endParaRPr b="0" sz="2700" strike="noStrike">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id="444" name="Google Shape;444;p83"/>
          <p:cNvPicPr preferRelativeResize="0"/>
          <p:nvPr/>
        </p:nvPicPr>
        <p:blipFill rotWithShape="1">
          <a:blip r:embed="rId3">
            <a:alphaModFix/>
          </a:blip>
          <a:srcRect b="0" l="0" r="0" t="0"/>
          <a:stretch/>
        </p:blipFill>
        <p:spPr>
          <a:xfrm>
            <a:off x="17624" y="250"/>
            <a:ext cx="7287725" cy="4943225"/>
          </a:xfrm>
          <a:prstGeom prst="rect">
            <a:avLst/>
          </a:prstGeom>
          <a:noFill/>
          <a:ln>
            <a:noFill/>
          </a:ln>
        </p:spPr>
      </p:pic>
      <p:sp>
        <p:nvSpPr>
          <p:cNvPr id="445" name="Google Shape;445;p83"/>
          <p:cNvSpPr/>
          <p:nvPr/>
        </p:nvSpPr>
        <p:spPr>
          <a:xfrm>
            <a:off x="4276330" y="2865638"/>
            <a:ext cx="4680126" cy="1597968"/>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ctr" bIns="0" lIns="0" spcFirstLastPara="1" rIns="0" wrap="square" tIns="0">
            <a:noAutofit/>
          </a:bodyPr>
          <a:lstStyle/>
          <a:p>
            <a:pPr indent="0" lvl="0" marL="0" marR="0" rtl="0" algn="ctr">
              <a:lnSpc>
                <a:spcPct val="93000"/>
              </a:lnSpc>
              <a:spcBef>
                <a:spcPts val="0"/>
              </a:spcBef>
              <a:spcAft>
                <a:spcPts val="0"/>
              </a:spcAft>
              <a:buNone/>
            </a:pPr>
            <a:r>
              <a:rPr lang="it" sz="2300">
                <a:solidFill>
                  <a:srgbClr val="FF6309"/>
                </a:solidFill>
              </a:rPr>
              <a:t>PIL pro capite e aspettativa di vita (184 paesi</a:t>
            </a:r>
            <a:r>
              <a:rPr b="0" lang="it" sz="2300" strike="noStrike">
                <a:solidFill>
                  <a:srgbClr val="FF6309"/>
                </a:solidFill>
                <a:latin typeface="Arial"/>
                <a:ea typeface="Arial"/>
                <a:cs typeface="Arial"/>
                <a:sym typeface="Arial"/>
              </a:rPr>
              <a:t>, 2012)</a:t>
            </a:r>
            <a:endParaRPr b="0" sz="2300"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descr="Diagrama&#10;&#10;Descripción generada automáticamente" id="210" name="Google Shape;210;p48"/>
          <p:cNvPicPr preferRelativeResize="0"/>
          <p:nvPr/>
        </p:nvPicPr>
        <p:blipFill rotWithShape="1">
          <a:blip r:embed="rId3">
            <a:alphaModFix/>
          </a:blip>
          <a:srcRect b="0" l="0" r="0" t="0"/>
          <a:stretch/>
        </p:blipFill>
        <p:spPr>
          <a:xfrm>
            <a:off x="4889272" y="765136"/>
            <a:ext cx="4218670" cy="2098299"/>
          </a:xfrm>
          <a:prstGeom prst="rect">
            <a:avLst/>
          </a:prstGeom>
          <a:noFill/>
          <a:ln>
            <a:noFill/>
          </a:ln>
        </p:spPr>
      </p:pic>
      <p:sp>
        <p:nvSpPr>
          <p:cNvPr id="211" name="Google Shape;211;p48"/>
          <p:cNvSpPr txBox="1"/>
          <p:nvPr/>
        </p:nvSpPr>
        <p:spPr>
          <a:xfrm>
            <a:off x="124707" y="206692"/>
            <a:ext cx="20574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400">
                <a:solidFill>
                  <a:srgbClr val="002A41"/>
                </a:solidFill>
                <a:latin typeface="Poppins"/>
                <a:ea typeface="Poppins"/>
                <a:cs typeface="Poppins"/>
                <a:sym typeface="Poppins"/>
              </a:rPr>
              <a:t>HIV Prevalence </a:t>
            </a:r>
            <a:endParaRPr sz="1400">
              <a:solidFill>
                <a:schemeClr val="lt1"/>
              </a:solidFill>
              <a:latin typeface="Arial"/>
              <a:ea typeface="Arial"/>
              <a:cs typeface="Arial"/>
              <a:sym typeface="Arial"/>
            </a:endParaRPr>
          </a:p>
        </p:txBody>
      </p:sp>
      <p:pic>
        <p:nvPicPr>
          <p:cNvPr descr="Gráfico&#10;&#10;Descripción generada automáticamente" id="212" name="Google Shape;212;p48"/>
          <p:cNvPicPr preferRelativeResize="0"/>
          <p:nvPr/>
        </p:nvPicPr>
        <p:blipFill rotWithShape="1">
          <a:blip r:embed="rId4">
            <a:alphaModFix/>
          </a:blip>
          <a:srcRect b="0" l="0" r="0" t="0"/>
          <a:stretch/>
        </p:blipFill>
        <p:spPr>
          <a:xfrm>
            <a:off x="214085" y="545399"/>
            <a:ext cx="3953328" cy="449720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84"/>
          <p:cNvPicPr preferRelativeResize="0"/>
          <p:nvPr/>
        </p:nvPicPr>
        <p:blipFill rotWithShape="1">
          <a:blip r:embed="rId3">
            <a:alphaModFix/>
          </a:blip>
          <a:srcRect b="0" l="0" r="0" t="0"/>
          <a:stretch/>
        </p:blipFill>
        <p:spPr>
          <a:xfrm>
            <a:off x="1502176" y="783549"/>
            <a:ext cx="5712525" cy="4283750"/>
          </a:xfrm>
          <a:prstGeom prst="rect">
            <a:avLst/>
          </a:prstGeom>
          <a:noFill/>
          <a:ln>
            <a:noFill/>
          </a:ln>
        </p:spPr>
      </p:pic>
      <p:sp>
        <p:nvSpPr>
          <p:cNvPr id="451" name="Google Shape;451;p84"/>
          <p:cNvSpPr txBox="1"/>
          <p:nvPr/>
        </p:nvSpPr>
        <p:spPr>
          <a:xfrm>
            <a:off x="456519" y="4851"/>
            <a:ext cx="8217000" cy="934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it" sz="3000" strike="noStrike">
                <a:solidFill>
                  <a:srgbClr val="FF6309"/>
                </a:solidFill>
                <a:latin typeface="Ubuntu"/>
                <a:ea typeface="Ubuntu"/>
                <a:cs typeface="Ubuntu"/>
                <a:sym typeface="Ubuntu"/>
              </a:rPr>
              <a:t>Il 'peso' dell'equità</a:t>
            </a:r>
            <a:endParaRPr sz="3000" strike="noStrike">
              <a:solidFill>
                <a:srgbClr val="FF6309"/>
              </a:solidFill>
              <a:latin typeface="Ubuntu"/>
              <a:ea typeface="Ubuntu"/>
              <a:cs typeface="Ubuntu"/>
              <a:sym typeface="Ubuntu"/>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85"/>
          <p:cNvSpPr/>
          <p:nvPr/>
        </p:nvSpPr>
        <p:spPr>
          <a:xfrm>
            <a:off x="0" y="1960"/>
            <a:ext cx="9144090" cy="525150"/>
          </a:xfrm>
          <a:custGeom>
            <a:rect b="b" l="l" r="r" t="t"/>
            <a:pathLst>
              <a:path extrusionOk="0" h="21600" w="21600">
                <a:moveTo>
                  <a:pt x="0" y="0"/>
                </a:moveTo>
                <a:lnTo>
                  <a:pt x="21600" y="0"/>
                </a:lnTo>
                <a:lnTo>
                  <a:pt x="21600" y="21600"/>
                </a:lnTo>
                <a:lnTo>
                  <a:pt x="0" y="21600"/>
                </a:lnTo>
                <a:lnTo>
                  <a:pt x="0" y="0"/>
                </a:lnTo>
                <a:close/>
              </a:path>
            </a:pathLst>
          </a:custGeom>
          <a:solidFill>
            <a:srgbClr val="FFFFFF"/>
          </a:solidFill>
          <a:ln>
            <a:noFill/>
          </a:ln>
        </p:spPr>
        <p:txBody>
          <a:bodyPr anchorCtr="0" anchor="t" bIns="37425" lIns="74825" spcFirstLastPara="1" rIns="74825" wrap="square" tIns="37425">
            <a:noAutofit/>
          </a:bodyPr>
          <a:lstStyle/>
          <a:p>
            <a:pPr indent="0" lvl="0" marL="0" marR="0" rtl="0" algn="ctr">
              <a:spcBef>
                <a:spcPts val="0"/>
              </a:spcBef>
              <a:spcAft>
                <a:spcPts val="0"/>
              </a:spcAft>
              <a:buNone/>
            </a:pPr>
            <a:r>
              <a:rPr lang="it" sz="3000">
                <a:solidFill>
                  <a:srgbClr val="FF6600"/>
                </a:solidFill>
                <a:latin typeface="Ubuntu"/>
                <a:ea typeface="Ubuntu"/>
                <a:cs typeface="Ubuntu"/>
                <a:sym typeface="Ubuntu"/>
              </a:rPr>
              <a:t>Aspettativa di vita alla nascita</a:t>
            </a:r>
            <a:endParaRPr sz="3000" strike="noStrike">
              <a:solidFill>
                <a:srgbClr val="000000"/>
              </a:solidFill>
              <a:latin typeface="Ubuntu"/>
              <a:ea typeface="Ubuntu"/>
              <a:cs typeface="Ubuntu"/>
              <a:sym typeface="Ubuntu"/>
            </a:endParaRPr>
          </a:p>
        </p:txBody>
      </p:sp>
      <p:pic>
        <p:nvPicPr>
          <p:cNvPr id="458" name="Google Shape;458;p85"/>
          <p:cNvPicPr preferRelativeResize="0"/>
          <p:nvPr/>
        </p:nvPicPr>
        <p:blipFill>
          <a:blip r:embed="rId3">
            <a:alphaModFix/>
          </a:blip>
          <a:stretch>
            <a:fillRect/>
          </a:stretch>
        </p:blipFill>
        <p:spPr>
          <a:xfrm>
            <a:off x="1675350" y="590550"/>
            <a:ext cx="5769575" cy="455294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86"/>
          <p:cNvSpPr/>
          <p:nvPr/>
        </p:nvSpPr>
        <p:spPr>
          <a:xfrm>
            <a:off x="457172" y="-81075"/>
            <a:ext cx="8229438" cy="855306"/>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ctr" bIns="41900" lIns="83825" spcFirstLastPara="1" rIns="83825" wrap="square" tIns="41900">
            <a:noAutofit/>
          </a:bodyPr>
          <a:lstStyle/>
          <a:p>
            <a:pPr indent="0" lvl="0" marL="0" marR="0" rtl="0" algn="ctr">
              <a:lnSpc>
                <a:spcPct val="104000"/>
              </a:lnSpc>
              <a:spcBef>
                <a:spcPts val="0"/>
              </a:spcBef>
              <a:spcAft>
                <a:spcPts val="0"/>
              </a:spcAft>
              <a:buNone/>
            </a:pPr>
            <a:r>
              <a:rPr lang="it" sz="3000">
                <a:solidFill>
                  <a:srgbClr val="FF6309"/>
                </a:solidFill>
                <a:latin typeface="Ubuntu"/>
                <a:ea typeface="Ubuntu"/>
                <a:cs typeface="Ubuntu"/>
                <a:sym typeface="Ubuntu"/>
              </a:rPr>
              <a:t>Aspettativa di vita alla nascita -</a:t>
            </a:r>
            <a:r>
              <a:rPr b="0" lang="it" sz="3000" strike="noStrike">
                <a:solidFill>
                  <a:srgbClr val="FF6309"/>
                </a:solidFill>
                <a:latin typeface="Ubuntu"/>
                <a:ea typeface="Ubuntu"/>
                <a:cs typeface="Ubuntu"/>
                <a:sym typeface="Ubuntu"/>
              </a:rPr>
              <a:t> Glasgow</a:t>
            </a:r>
            <a:endParaRPr b="0" sz="3000" strike="noStrike">
              <a:latin typeface="Arial"/>
              <a:ea typeface="Arial"/>
              <a:cs typeface="Arial"/>
              <a:sym typeface="Arial"/>
            </a:endParaRPr>
          </a:p>
        </p:txBody>
      </p:sp>
      <p:pic>
        <p:nvPicPr>
          <p:cNvPr id="466" name="Google Shape;466;p86"/>
          <p:cNvPicPr preferRelativeResize="0"/>
          <p:nvPr/>
        </p:nvPicPr>
        <p:blipFill rotWithShape="1">
          <a:blip r:embed="rId3">
            <a:alphaModFix/>
          </a:blip>
          <a:srcRect b="12588" l="38183" r="0" t="35244"/>
          <a:stretch/>
        </p:blipFill>
        <p:spPr>
          <a:xfrm>
            <a:off x="1369925" y="842825"/>
            <a:ext cx="6440576" cy="3691724"/>
          </a:xfrm>
          <a:prstGeom prst="rect">
            <a:avLst/>
          </a:prstGeom>
          <a:noFill/>
          <a:ln>
            <a:noFill/>
          </a:ln>
        </p:spPr>
      </p:pic>
      <p:sp>
        <p:nvSpPr>
          <p:cNvPr id="467" name="Google Shape;467;p86"/>
          <p:cNvSpPr/>
          <p:nvPr/>
        </p:nvSpPr>
        <p:spPr>
          <a:xfrm>
            <a:off x="3962400" y="2307075"/>
            <a:ext cx="1362000" cy="350100"/>
          </a:xfrm>
          <a:prstGeom prst="wedgeRoundRectCallout">
            <a:avLst>
              <a:gd fmla="val -21699" name="adj1"/>
              <a:gd fmla="val 115990" name="adj2"/>
              <a:gd fmla="val 16667" name="adj3"/>
            </a:avLst>
          </a:prstGeom>
          <a:solidFill>
            <a:srgbClr val="4F81BD"/>
          </a:solidFill>
          <a:ln cap="flat" cmpd="sng" w="9525">
            <a:solidFill>
              <a:srgbClr val="000000"/>
            </a:solidFill>
            <a:prstDash val="solid"/>
            <a:miter lim="8000"/>
            <a:headEnd len="sm" w="sm" type="none"/>
            <a:tailEnd len="sm" w="sm" type="none"/>
          </a:ln>
        </p:spPr>
        <p:txBody>
          <a:bodyPr anchorCtr="0" anchor="t" bIns="42800" lIns="82600" spcFirstLastPara="1" rIns="82600" wrap="square" tIns="42800">
            <a:noAutofit/>
          </a:bodyPr>
          <a:lstStyle/>
          <a:p>
            <a:pPr indent="0" lvl="0" marL="0" marR="0" rtl="0" algn="ctr">
              <a:lnSpc>
                <a:spcPct val="100000"/>
              </a:lnSpc>
              <a:spcBef>
                <a:spcPts val="0"/>
              </a:spcBef>
              <a:spcAft>
                <a:spcPts val="0"/>
              </a:spcAft>
              <a:buNone/>
            </a:pPr>
            <a:r>
              <a:rPr b="0" lang="it" sz="1500" strike="noStrike">
                <a:solidFill>
                  <a:srgbClr val="FFFFFF"/>
                </a:solidFill>
                <a:latin typeface="Arial"/>
                <a:ea typeface="Arial"/>
                <a:cs typeface="Arial"/>
                <a:sym typeface="Arial"/>
              </a:rPr>
              <a:t>Lenzie</a:t>
            </a:r>
            <a:r>
              <a:rPr lang="it" sz="1500"/>
              <a:t> </a:t>
            </a:r>
            <a:r>
              <a:rPr lang="it" sz="1500">
                <a:solidFill>
                  <a:srgbClr val="FFFFFF"/>
                </a:solidFill>
              </a:rPr>
              <a:t>- </a:t>
            </a:r>
            <a:r>
              <a:rPr b="0" lang="it" sz="1500" strike="noStrike">
                <a:solidFill>
                  <a:srgbClr val="FFFFFF"/>
                </a:solidFill>
                <a:latin typeface="Arial"/>
                <a:ea typeface="Arial"/>
                <a:cs typeface="Arial"/>
                <a:sym typeface="Arial"/>
              </a:rPr>
              <a:t>82</a:t>
            </a:r>
            <a:endParaRPr b="0" sz="1500" strike="noStrike">
              <a:latin typeface="Arial"/>
              <a:ea typeface="Arial"/>
              <a:cs typeface="Arial"/>
              <a:sym typeface="Arial"/>
            </a:endParaRPr>
          </a:p>
        </p:txBody>
      </p:sp>
      <p:sp>
        <p:nvSpPr>
          <p:cNvPr id="468" name="Google Shape;468;p86"/>
          <p:cNvSpPr/>
          <p:nvPr/>
        </p:nvSpPr>
        <p:spPr>
          <a:xfrm>
            <a:off x="4012800" y="3398100"/>
            <a:ext cx="1362000" cy="350100"/>
          </a:xfrm>
          <a:prstGeom prst="wedgeRoundRectCallout">
            <a:avLst>
              <a:gd fmla="val -22230" name="adj1"/>
              <a:gd fmla="val -126326" name="adj2"/>
              <a:gd fmla="val 16667" name="adj3"/>
            </a:avLst>
          </a:prstGeom>
          <a:solidFill>
            <a:srgbClr val="4F81BD"/>
          </a:solidFill>
          <a:ln cap="flat" cmpd="sng" w="9525">
            <a:solidFill>
              <a:srgbClr val="000000"/>
            </a:solidFill>
            <a:prstDash val="solid"/>
            <a:miter lim="8000"/>
            <a:headEnd len="sm" w="sm" type="none"/>
            <a:tailEnd len="sm" w="sm" type="none"/>
          </a:ln>
        </p:spPr>
        <p:txBody>
          <a:bodyPr anchorCtr="0" anchor="t" bIns="42800" lIns="82600" spcFirstLastPara="1" rIns="82600" wrap="square" tIns="42800">
            <a:noAutofit/>
          </a:bodyPr>
          <a:lstStyle/>
          <a:p>
            <a:pPr indent="0" lvl="0" marL="0" marR="0" rtl="0" algn="ctr">
              <a:lnSpc>
                <a:spcPct val="100000"/>
              </a:lnSpc>
              <a:spcBef>
                <a:spcPts val="0"/>
              </a:spcBef>
              <a:spcAft>
                <a:spcPts val="0"/>
              </a:spcAft>
              <a:buNone/>
            </a:pPr>
            <a:r>
              <a:rPr b="0" lang="it" sz="1500" strike="noStrike">
                <a:solidFill>
                  <a:srgbClr val="FFFFFF"/>
                </a:solidFill>
                <a:latin typeface="Arial"/>
                <a:ea typeface="Arial"/>
                <a:cs typeface="Arial"/>
                <a:sym typeface="Arial"/>
              </a:rPr>
              <a:t>Calton</a:t>
            </a:r>
            <a:r>
              <a:rPr lang="it" sz="1500">
                <a:solidFill>
                  <a:srgbClr val="FFFFFF"/>
                </a:solidFill>
              </a:rPr>
              <a:t> - </a:t>
            </a:r>
            <a:r>
              <a:rPr b="0" lang="it" sz="1500" strike="noStrike">
                <a:solidFill>
                  <a:srgbClr val="FFFFFF"/>
                </a:solidFill>
                <a:latin typeface="Arial"/>
                <a:ea typeface="Arial"/>
                <a:cs typeface="Arial"/>
                <a:sym typeface="Arial"/>
              </a:rPr>
              <a:t>54</a:t>
            </a:r>
            <a:endParaRPr b="0" sz="1500" strike="noStrike">
              <a:latin typeface="Arial"/>
              <a:ea typeface="Arial"/>
              <a:cs typeface="Arial"/>
              <a:sym typeface="Arial"/>
            </a:endParaRPr>
          </a:p>
        </p:txBody>
      </p:sp>
      <p:sp>
        <p:nvSpPr>
          <p:cNvPr id="469" name="Google Shape;469;p86"/>
          <p:cNvSpPr/>
          <p:nvPr/>
        </p:nvSpPr>
        <p:spPr>
          <a:xfrm>
            <a:off x="1765174" y="1113000"/>
            <a:ext cx="2518182" cy="855306"/>
          </a:xfrm>
          <a:custGeom>
            <a:rect b="b" l="l" r="r" t="t"/>
            <a:pathLst>
              <a:path extrusionOk="0" h="21600" w="21600">
                <a:moveTo>
                  <a:pt x="0" y="0"/>
                </a:moveTo>
                <a:lnTo>
                  <a:pt x="21600" y="0"/>
                </a:lnTo>
                <a:lnTo>
                  <a:pt x="21600" y="21600"/>
                </a:lnTo>
                <a:lnTo>
                  <a:pt x="0" y="21600"/>
                </a:lnTo>
                <a:lnTo>
                  <a:pt x="0" y="0"/>
                </a:lnTo>
                <a:close/>
              </a:path>
            </a:pathLst>
          </a:custGeom>
          <a:solidFill>
            <a:srgbClr val="800000"/>
          </a:solidFill>
          <a:ln>
            <a:noFill/>
          </a:ln>
        </p:spPr>
        <p:txBody>
          <a:bodyPr anchorCtr="0" anchor="t" bIns="42800" lIns="82600" spcFirstLastPara="1" rIns="82600" wrap="square" tIns="42800">
            <a:noAutofit/>
          </a:bodyPr>
          <a:lstStyle/>
          <a:p>
            <a:pPr indent="0" lvl="0" marL="0" marR="0" rtl="0" algn="ctr">
              <a:lnSpc>
                <a:spcPct val="100000"/>
              </a:lnSpc>
              <a:spcBef>
                <a:spcPts val="0"/>
              </a:spcBef>
              <a:spcAft>
                <a:spcPts val="0"/>
              </a:spcAft>
              <a:buNone/>
            </a:pPr>
            <a:r>
              <a:rPr b="1" lang="it" sz="1700" strike="noStrike">
                <a:solidFill>
                  <a:srgbClr val="FFFFFF"/>
                </a:solidFill>
                <a:latin typeface="Arial"/>
                <a:ea typeface="Arial"/>
                <a:cs typeface="Arial"/>
                <a:sym typeface="Arial"/>
              </a:rPr>
              <a:t>14km</a:t>
            </a:r>
            <a:r>
              <a:rPr b="1" lang="it" sz="1700">
                <a:solidFill>
                  <a:srgbClr val="FFFFFF"/>
                </a:solidFill>
              </a:rPr>
              <a:t> di distanza =</a:t>
            </a:r>
            <a:r>
              <a:rPr b="1" lang="it" sz="1700" strike="noStrike">
                <a:solidFill>
                  <a:srgbClr val="FFFFFF"/>
                </a:solidFill>
                <a:latin typeface="Arial"/>
                <a:ea typeface="Arial"/>
                <a:cs typeface="Arial"/>
                <a:sym typeface="Arial"/>
              </a:rPr>
              <a:t> 28 </a:t>
            </a:r>
            <a:r>
              <a:rPr b="1" lang="it" sz="1700">
                <a:solidFill>
                  <a:srgbClr val="FFFFFF"/>
                </a:solidFill>
              </a:rPr>
              <a:t>anni di differenza in aspettativa di vita</a:t>
            </a:r>
            <a:endParaRPr b="0" sz="1700" strike="noStrike">
              <a:latin typeface="Arial"/>
              <a:ea typeface="Arial"/>
              <a:cs typeface="Arial"/>
              <a:sym typeface="Arial"/>
            </a:endParaRPr>
          </a:p>
        </p:txBody>
      </p:sp>
      <p:sp>
        <p:nvSpPr>
          <p:cNvPr id="470" name="Google Shape;470;p86"/>
          <p:cNvSpPr/>
          <p:nvPr/>
        </p:nvSpPr>
        <p:spPr>
          <a:xfrm>
            <a:off x="6841574" y="4497327"/>
            <a:ext cx="2132730" cy="271620"/>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ctr" bIns="42800" lIns="82600" spcFirstLastPara="1" rIns="82600" wrap="square" tIns="42800">
            <a:noAutofit/>
          </a:bodyPr>
          <a:lstStyle/>
          <a:p>
            <a:pPr indent="0" lvl="0" marL="0" marR="0" rtl="0" algn="r">
              <a:lnSpc>
                <a:spcPct val="104000"/>
              </a:lnSpc>
              <a:spcBef>
                <a:spcPts val="0"/>
              </a:spcBef>
              <a:spcAft>
                <a:spcPts val="0"/>
              </a:spcAft>
              <a:buNone/>
            </a:pPr>
            <a:fld id="{00000000-1234-1234-1234-123412341234}" type="slidenum">
              <a:rPr b="0" lang="it" sz="1100" strike="noStrike">
                <a:solidFill>
                  <a:srgbClr val="898989"/>
                </a:solidFill>
                <a:latin typeface="Calibri"/>
                <a:ea typeface="Calibri"/>
                <a:cs typeface="Calibri"/>
                <a:sym typeface="Calibri"/>
              </a:rPr>
              <a:t>‹#›</a:t>
            </a:fld>
            <a:endParaRPr b="0" sz="1100" strike="noStrike">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87"/>
          <p:cNvSpPr/>
          <p:nvPr/>
        </p:nvSpPr>
        <p:spPr>
          <a:xfrm>
            <a:off x="178950" y="654477"/>
            <a:ext cx="8820144" cy="394848"/>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8925" lIns="74825" spcFirstLastPara="1" rIns="74825" wrap="square" tIns="38925">
            <a:noAutofit/>
          </a:bodyPr>
          <a:lstStyle/>
          <a:p>
            <a:pPr indent="0" lvl="0" marL="0" marR="0" rtl="0" algn="l">
              <a:lnSpc>
                <a:spcPct val="100000"/>
              </a:lnSpc>
              <a:spcBef>
                <a:spcPts val="0"/>
              </a:spcBef>
              <a:spcAft>
                <a:spcPts val="0"/>
              </a:spcAft>
              <a:buNone/>
            </a:pPr>
            <a:r>
              <a:rPr b="1" lang="it" sz="1300" strike="noStrike">
                <a:solidFill>
                  <a:srgbClr val="000000"/>
                </a:solidFill>
                <a:latin typeface="Tahoma"/>
                <a:ea typeface="Tahoma"/>
                <a:cs typeface="Tahoma"/>
                <a:sym typeface="Tahoma"/>
              </a:rPr>
              <a:t>Travelling east from Westminster, each tube stop represents nearly one year of life expectancy lost</a:t>
            </a:r>
            <a:endParaRPr b="0" sz="1300" strike="noStrike">
              <a:latin typeface="Arial"/>
              <a:ea typeface="Arial"/>
              <a:cs typeface="Arial"/>
              <a:sym typeface="Arial"/>
            </a:endParaRPr>
          </a:p>
        </p:txBody>
      </p:sp>
      <p:sp>
        <p:nvSpPr>
          <p:cNvPr id="477" name="Google Shape;477;p87"/>
          <p:cNvSpPr/>
          <p:nvPr/>
        </p:nvSpPr>
        <p:spPr>
          <a:xfrm>
            <a:off x="2628737" y="4131388"/>
            <a:ext cx="1726500" cy="432000"/>
          </a:xfrm>
          <a:prstGeom prst="rect">
            <a:avLst/>
          </a:prstGeom>
          <a:solidFill>
            <a:srgbClr val="808080"/>
          </a:solidFill>
          <a:ln>
            <a:noFill/>
          </a:ln>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sp>
        <p:nvSpPr>
          <p:cNvPr id="478" name="Google Shape;478;p87"/>
          <p:cNvSpPr/>
          <p:nvPr/>
        </p:nvSpPr>
        <p:spPr>
          <a:xfrm>
            <a:off x="178950" y="4131388"/>
            <a:ext cx="2449800" cy="432000"/>
          </a:xfrm>
          <a:prstGeom prst="rect">
            <a:avLst/>
          </a:prstGeom>
          <a:solidFill>
            <a:srgbClr val="000080"/>
          </a:solidFill>
          <a:ln>
            <a:noFill/>
          </a:ln>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cxnSp>
        <p:nvCxnSpPr>
          <p:cNvPr id="479" name="Google Shape;479;p87"/>
          <p:cNvCxnSpPr/>
          <p:nvPr/>
        </p:nvCxnSpPr>
        <p:spPr>
          <a:xfrm>
            <a:off x="5237228" y="2754830"/>
            <a:ext cx="1500" cy="1500"/>
          </a:xfrm>
          <a:prstGeom prst="straightConnector1">
            <a:avLst/>
          </a:prstGeom>
          <a:noFill/>
          <a:ln cap="flat" cmpd="sng" w="9525">
            <a:solidFill>
              <a:srgbClr val="000000"/>
            </a:solidFill>
            <a:prstDash val="solid"/>
            <a:miter lim="8000"/>
            <a:headEnd len="sm" w="sm" type="none"/>
            <a:tailEnd len="sm" w="sm" type="none"/>
          </a:ln>
        </p:spPr>
      </p:cxnSp>
      <p:sp>
        <p:nvSpPr>
          <p:cNvPr id="480" name="Google Shape;480;p87"/>
          <p:cNvSpPr/>
          <p:nvPr/>
        </p:nvSpPr>
        <p:spPr>
          <a:xfrm>
            <a:off x="250791" y="2003602"/>
            <a:ext cx="994356" cy="187866"/>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8925" lIns="74825" spcFirstLastPara="1" rIns="74825" wrap="square" tIns="38925">
            <a:noAutofit/>
          </a:bodyPr>
          <a:lstStyle/>
          <a:p>
            <a:pPr indent="0" lvl="0" marL="0" marR="0" rtl="0" algn="l">
              <a:lnSpc>
                <a:spcPct val="100000"/>
              </a:lnSpc>
              <a:spcBef>
                <a:spcPts val="0"/>
              </a:spcBef>
              <a:spcAft>
                <a:spcPts val="0"/>
              </a:spcAft>
              <a:buNone/>
            </a:pPr>
            <a:r>
              <a:rPr b="1" lang="it" sz="1000" strike="noStrike">
                <a:solidFill>
                  <a:srgbClr val="333399"/>
                </a:solidFill>
                <a:latin typeface="Arial"/>
                <a:ea typeface="Arial"/>
                <a:cs typeface="Arial"/>
                <a:sym typeface="Arial"/>
              </a:rPr>
              <a:t>Westminster</a:t>
            </a:r>
            <a:endParaRPr b="0" sz="1000" strike="noStrike">
              <a:latin typeface="Arial"/>
              <a:ea typeface="Arial"/>
              <a:cs typeface="Arial"/>
              <a:sym typeface="Arial"/>
            </a:endParaRPr>
          </a:p>
        </p:txBody>
      </p:sp>
      <p:sp>
        <p:nvSpPr>
          <p:cNvPr id="481" name="Google Shape;481;p87"/>
          <p:cNvSpPr/>
          <p:nvPr/>
        </p:nvSpPr>
        <p:spPr>
          <a:xfrm>
            <a:off x="685757" y="3029897"/>
            <a:ext cx="755298" cy="187866"/>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8925" lIns="74825" spcFirstLastPara="1" rIns="74825" wrap="square" tIns="38925">
            <a:noAutofit/>
          </a:bodyPr>
          <a:lstStyle/>
          <a:p>
            <a:pPr indent="0" lvl="0" marL="0" marR="0" rtl="0" algn="l">
              <a:lnSpc>
                <a:spcPct val="100000"/>
              </a:lnSpc>
              <a:spcBef>
                <a:spcPts val="0"/>
              </a:spcBef>
              <a:spcAft>
                <a:spcPts val="0"/>
              </a:spcAft>
              <a:buNone/>
            </a:pPr>
            <a:r>
              <a:rPr b="1" lang="it" sz="1000" strike="noStrike">
                <a:solidFill>
                  <a:srgbClr val="333399"/>
                </a:solidFill>
                <a:latin typeface="Arial"/>
                <a:ea typeface="Arial"/>
                <a:cs typeface="Arial"/>
                <a:sym typeface="Arial"/>
              </a:rPr>
              <a:t>Waterloo</a:t>
            </a:r>
            <a:endParaRPr b="0" sz="1000" strike="noStrike">
              <a:latin typeface="Arial"/>
              <a:ea typeface="Arial"/>
              <a:cs typeface="Arial"/>
              <a:sym typeface="Arial"/>
            </a:endParaRPr>
          </a:p>
        </p:txBody>
      </p:sp>
      <p:sp>
        <p:nvSpPr>
          <p:cNvPr id="482" name="Google Shape;482;p87"/>
          <p:cNvSpPr/>
          <p:nvPr/>
        </p:nvSpPr>
        <p:spPr>
          <a:xfrm>
            <a:off x="1909671" y="3461969"/>
            <a:ext cx="871236" cy="187866"/>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8925" lIns="74825" spcFirstLastPara="1" rIns="74825" wrap="square" tIns="38925">
            <a:noAutofit/>
          </a:bodyPr>
          <a:lstStyle/>
          <a:p>
            <a:pPr indent="0" lvl="0" marL="0" marR="0" rtl="0" algn="l">
              <a:lnSpc>
                <a:spcPct val="100000"/>
              </a:lnSpc>
              <a:spcBef>
                <a:spcPts val="0"/>
              </a:spcBef>
              <a:spcAft>
                <a:spcPts val="0"/>
              </a:spcAft>
              <a:buNone/>
            </a:pPr>
            <a:r>
              <a:rPr b="1" lang="it" sz="1000" strike="noStrike">
                <a:solidFill>
                  <a:srgbClr val="333399"/>
                </a:solidFill>
                <a:latin typeface="Arial"/>
                <a:ea typeface="Arial"/>
                <a:cs typeface="Arial"/>
                <a:sym typeface="Arial"/>
              </a:rPr>
              <a:t>Southwark</a:t>
            </a:r>
            <a:endParaRPr b="0" sz="1000" strike="noStrike">
              <a:latin typeface="Arial"/>
              <a:ea typeface="Arial"/>
              <a:cs typeface="Arial"/>
              <a:sym typeface="Arial"/>
            </a:endParaRPr>
          </a:p>
        </p:txBody>
      </p:sp>
      <p:sp>
        <p:nvSpPr>
          <p:cNvPr id="483" name="Google Shape;483;p87"/>
          <p:cNvSpPr/>
          <p:nvPr/>
        </p:nvSpPr>
        <p:spPr>
          <a:xfrm>
            <a:off x="3998619" y="2327411"/>
            <a:ext cx="1146528" cy="187866"/>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8925" lIns="74825" spcFirstLastPara="1" rIns="74825" wrap="square" tIns="38925">
            <a:noAutofit/>
          </a:bodyPr>
          <a:lstStyle/>
          <a:p>
            <a:pPr indent="0" lvl="0" marL="0" marR="0" rtl="0" algn="l">
              <a:lnSpc>
                <a:spcPct val="100000"/>
              </a:lnSpc>
              <a:spcBef>
                <a:spcPts val="0"/>
              </a:spcBef>
              <a:spcAft>
                <a:spcPts val="0"/>
              </a:spcAft>
              <a:buNone/>
            </a:pPr>
            <a:r>
              <a:rPr b="1" lang="it" sz="1000" strike="noStrike">
                <a:solidFill>
                  <a:srgbClr val="333399"/>
                </a:solidFill>
                <a:latin typeface="Arial"/>
                <a:ea typeface="Arial"/>
                <a:cs typeface="Arial"/>
                <a:sym typeface="Arial"/>
              </a:rPr>
              <a:t>London Bridge</a:t>
            </a:r>
            <a:endParaRPr b="0" sz="1000" strike="noStrike">
              <a:latin typeface="Arial"/>
              <a:ea typeface="Arial"/>
              <a:cs typeface="Arial"/>
              <a:sym typeface="Arial"/>
            </a:endParaRPr>
          </a:p>
        </p:txBody>
      </p:sp>
      <p:sp>
        <p:nvSpPr>
          <p:cNvPr id="484" name="Google Shape;484;p87"/>
          <p:cNvSpPr/>
          <p:nvPr/>
        </p:nvSpPr>
        <p:spPr>
          <a:xfrm>
            <a:off x="4066868" y="2706087"/>
            <a:ext cx="1002834" cy="187866"/>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8925" lIns="74825" spcFirstLastPara="1" rIns="74825" wrap="square" tIns="38925">
            <a:noAutofit/>
          </a:bodyPr>
          <a:lstStyle/>
          <a:p>
            <a:pPr indent="0" lvl="0" marL="0" marR="0" rtl="0" algn="l">
              <a:lnSpc>
                <a:spcPct val="100000"/>
              </a:lnSpc>
              <a:spcBef>
                <a:spcPts val="0"/>
              </a:spcBef>
              <a:spcAft>
                <a:spcPts val="0"/>
              </a:spcAft>
              <a:buNone/>
            </a:pPr>
            <a:r>
              <a:rPr b="1" lang="it" sz="1000" strike="noStrike">
                <a:solidFill>
                  <a:srgbClr val="333399"/>
                </a:solidFill>
                <a:latin typeface="Arial"/>
                <a:ea typeface="Arial"/>
                <a:cs typeface="Arial"/>
                <a:sym typeface="Arial"/>
              </a:rPr>
              <a:t>Bermondsey</a:t>
            </a:r>
            <a:endParaRPr b="0" sz="1000" strike="noStrike">
              <a:latin typeface="Arial"/>
              <a:ea typeface="Arial"/>
              <a:cs typeface="Arial"/>
              <a:sym typeface="Arial"/>
            </a:endParaRPr>
          </a:p>
        </p:txBody>
      </p:sp>
      <p:sp>
        <p:nvSpPr>
          <p:cNvPr id="485" name="Google Shape;485;p87"/>
          <p:cNvSpPr/>
          <p:nvPr/>
        </p:nvSpPr>
        <p:spPr>
          <a:xfrm>
            <a:off x="5003417" y="2597824"/>
            <a:ext cx="733428" cy="312066"/>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8925" lIns="74825" spcFirstLastPara="1" rIns="74825" wrap="square" tIns="38925">
            <a:noAutofit/>
          </a:bodyPr>
          <a:lstStyle/>
          <a:p>
            <a:pPr indent="0" lvl="0" marL="0" marR="0" rtl="0" algn="r">
              <a:lnSpc>
                <a:spcPct val="100000"/>
              </a:lnSpc>
              <a:spcBef>
                <a:spcPts val="0"/>
              </a:spcBef>
              <a:spcAft>
                <a:spcPts val="0"/>
              </a:spcAft>
              <a:buNone/>
            </a:pPr>
            <a:r>
              <a:rPr b="1" lang="it" sz="1000" strike="noStrike">
                <a:solidFill>
                  <a:srgbClr val="333399"/>
                </a:solidFill>
                <a:latin typeface="Arial"/>
                <a:ea typeface="Arial"/>
                <a:cs typeface="Arial"/>
                <a:sym typeface="Arial"/>
              </a:rPr>
              <a:t>Canada</a:t>
            </a:r>
            <a:endParaRPr b="0" sz="1000" strike="noStrike">
              <a:latin typeface="Arial"/>
              <a:ea typeface="Arial"/>
              <a:cs typeface="Arial"/>
              <a:sym typeface="Arial"/>
            </a:endParaRPr>
          </a:p>
          <a:p>
            <a:pPr indent="0" lvl="0" marL="0" marR="0" rtl="0" algn="r">
              <a:lnSpc>
                <a:spcPct val="100000"/>
              </a:lnSpc>
              <a:spcBef>
                <a:spcPts val="0"/>
              </a:spcBef>
              <a:spcAft>
                <a:spcPts val="0"/>
              </a:spcAft>
              <a:buNone/>
            </a:pPr>
            <a:r>
              <a:rPr b="1" lang="it" sz="1000" strike="noStrike">
                <a:solidFill>
                  <a:srgbClr val="333399"/>
                </a:solidFill>
                <a:latin typeface="Arial"/>
                <a:ea typeface="Arial"/>
                <a:cs typeface="Arial"/>
                <a:sym typeface="Arial"/>
              </a:rPr>
              <a:t>Water</a:t>
            </a:r>
            <a:endParaRPr b="0" sz="1000" strike="noStrike">
              <a:latin typeface="Arial"/>
              <a:ea typeface="Arial"/>
              <a:cs typeface="Arial"/>
              <a:sym typeface="Arial"/>
            </a:endParaRPr>
          </a:p>
        </p:txBody>
      </p:sp>
      <p:sp>
        <p:nvSpPr>
          <p:cNvPr id="486" name="Google Shape;486;p87"/>
          <p:cNvSpPr/>
          <p:nvPr/>
        </p:nvSpPr>
        <p:spPr>
          <a:xfrm>
            <a:off x="6149285" y="2165507"/>
            <a:ext cx="633474" cy="312066"/>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8925" lIns="74825" spcFirstLastPara="1" rIns="74825" wrap="square" tIns="38925">
            <a:noAutofit/>
          </a:bodyPr>
          <a:lstStyle/>
          <a:p>
            <a:pPr indent="0" lvl="0" marL="0" marR="0" rtl="0" algn="r">
              <a:lnSpc>
                <a:spcPct val="100000"/>
              </a:lnSpc>
              <a:spcBef>
                <a:spcPts val="0"/>
              </a:spcBef>
              <a:spcAft>
                <a:spcPts val="0"/>
              </a:spcAft>
              <a:buNone/>
            </a:pPr>
            <a:r>
              <a:rPr b="1" lang="it" sz="1000" strike="noStrike">
                <a:solidFill>
                  <a:srgbClr val="333399"/>
                </a:solidFill>
                <a:latin typeface="Arial"/>
                <a:ea typeface="Arial"/>
                <a:cs typeface="Arial"/>
                <a:sym typeface="Arial"/>
              </a:rPr>
              <a:t>Canary</a:t>
            </a:r>
            <a:endParaRPr b="0" sz="1000" strike="noStrike">
              <a:latin typeface="Arial"/>
              <a:ea typeface="Arial"/>
              <a:cs typeface="Arial"/>
              <a:sym typeface="Arial"/>
            </a:endParaRPr>
          </a:p>
          <a:p>
            <a:pPr indent="0" lvl="0" marL="0" marR="0" rtl="0" algn="r">
              <a:lnSpc>
                <a:spcPct val="100000"/>
              </a:lnSpc>
              <a:spcBef>
                <a:spcPts val="0"/>
              </a:spcBef>
              <a:spcAft>
                <a:spcPts val="0"/>
              </a:spcAft>
              <a:buNone/>
            </a:pPr>
            <a:r>
              <a:rPr b="1" lang="it" sz="1000" strike="noStrike">
                <a:solidFill>
                  <a:srgbClr val="333399"/>
                </a:solidFill>
                <a:latin typeface="Arial"/>
                <a:ea typeface="Arial"/>
                <a:cs typeface="Arial"/>
                <a:sym typeface="Arial"/>
              </a:rPr>
              <a:t>Wharf</a:t>
            </a:r>
            <a:endParaRPr b="0" sz="1000" strike="noStrike">
              <a:latin typeface="Arial"/>
              <a:ea typeface="Arial"/>
              <a:cs typeface="Arial"/>
              <a:sym typeface="Arial"/>
            </a:endParaRPr>
          </a:p>
        </p:txBody>
      </p:sp>
      <p:sp>
        <p:nvSpPr>
          <p:cNvPr id="487" name="Google Shape;487;p87"/>
          <p:cNvSpPr/>
          <p:nvPr/>
        </p:nvSpPr>
        <p:spPr>
          <a:xfrm>
            <a:off x="7164206" y="2597824"/>
            <a:ext cx="872856" cy="312066"/>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8925" lIns="74825" spcFirstLastPara="1" rIns="74825" wrap="square" tIns="38925">
            <a:noAutofit/>
          </a:bodyPr>
          <a:lstStyle/>
          <a:p>
            <a:pPr indent="0" lvl="0" marL="0" marR="0" rtl="0" algn="l">
              <a:lnSpc>
                <a:spcPct val="100000"/>
              </a:lnSpc>
              <a:spcBef>
                <a:spcPts val="0"/>
              </a:spcBef>
              <a:spcAft>
                <a:spcPts val="0"/>
              </a:spcAft>
              <a:buNone/>
            </a:pPr>
            <a:r>
              <a:rPr b="1" lang="it" sz="1000" strike="noStrike">
                <a:solidFill>
                  <a:srgbClr val="333399"/>
                </a:solidFill>
                <a:latin typeface="Arial"/>
                <a:ea typeface="Arial"/>
                <a:cs typeface="Arial"/>
                <a:sym typeface="Arial"/>
              </a:rPr>
              <a:t>North</a:t>
            </a:r>
            <a:endParaRPr b="0" sz="1000" strike="noStrike">
              <a:latin typeface="Arial"/>
              <a:ea typeface="Arial"/>
              <a:cs typeface="Arial"/>
              <a:sym typeface="Arial"/>
            </a:endParaRPr>
          </a:p>
          <a:p>
            <a:pPr indent="0" lvl="0" marL="0" marR="0" rtl="0" algn="l">
              <a:lnSpc>
                <a:spcPct val="100000"/>
              </a:lnSpc>
              <a:spcBef>
                <a:spcPts val="0"/>
              </a:spcBef>
              <a:spcAft>
                <a:spcPts val="0"/>
              </a:spcAft>
              <a:buNone/>
            </a:pPr>
            <a:r>
              <a:rPr b="1" lang="it" sz="1000" strike="noStrike">
                <a:solidFill>
                  <a:srgbClr val="333399"/>
                </a:solidFill>
                <a:latin typeface="Arial"/>
                <a:ea typeface="Arial"/>
                <a:cs typeface="Arial"/>
                <a:sym typeface="Arial"/>
              </a:rPr>
              <a:t>Greenwich</a:t>
            </a:r>
            <a:endParaRPr b="0" sz="1000" strike="noStrike">
              <a:latin typeface="Arial"/>
              <a:ea typeface="Arial"/>
              <a:cs typeface="Arial"/>
              <a:sym typeface="Arial"/>
            </a:endParaRPr>
          </a:p>
        </p:txBody>
      </p:sp>
      <p:sp>
        <p:nvSpPr>
          <p:cNvPr id="488" name="Google Shape;488;p87"/>
          <p:cNvSpPr/>
          <p:nvPr/>
        </p:nvSpPr>
        <p:spPr>
          <a:xfrm>
            <a:off x="6519594" y="1464246"/>
            <a:ext cx="1116180" cy="187866"/>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8925" lIns="74825" spcFirstLastPara="1" rIns="74825" wrap="square" tIns="38925">
            <a:noAutofit/>
          </a:bodyPr>
          <a:lstStyle/>
          <a:p>
            <a:pPr indent="0" lvl="0" marL="0" marR="0" rtl="0" algn="l">
              <a:lnSpc>
                <a:spcPct val="100000"/>
              </a:lnSpc>
              <a:spcBef>
                <a:spcPts val="0"/>
              </a:spcBef>
              <a:spcAft>
                <a:spcPts val="0"/>
              </a:spcAft>
              <a:buNone/>
            </a:pPr>
            <a:r>
              <a:rPr b="1" lang="it" sz="1000" strike="noStrike">
                <a:solidFill>
                  <a:srgbClr val="333399"/>
                </a:solidFill>
                <a:latin typeface="Arial"/>
                <a:ea typeface="Arial"/>
                <a:cs typeface="Arial"/>
                <a:sym typeface="Arial"/>
              </a:rPr>
              <a:t>Canning Town</a:t>
            </a:r>
            <a:endParaRPr b="0" sz="1000" strike="noStrike">
              <a:latin typeface="Arial"/>
              <a:ea typeface="Arial"/>
              <a:cs typeface="Arial"/>
              <a:sym typeface="Arial"/>
            </a:endParaRPr>
          </a:p>
        </p:txBody>
      </p:sp>
      <p:sp>
        <p:nvSpPr>
          <p:cNvPr id="489" name="Google Shape;489;p87"/>
          <p:cNvSpPr/>
          <p:nvPr/>
        </p:nvSpPr>
        <p:spPr>
          <a:xfrm>
            <a:off x="128335" y="4200461"/>
            <a:ext cx="2515104" cy="269946"/>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8925" lIns="74825" spcFirstLastPara="1" rIns="74825" wrap="square" tIns="38925">
            <a:noAutofit/>
          </a:bodyPr>
          <a:lstStyle/>
          <a:p>
            <a:pPr indent="0" lvl="0" marL="0" marR="0" rtl="0" algn="l">
              <a:lnSpc>
                <a:spcPct val="100000"/>
              </a:lnSpc>
              <a:spcBef>
                <a:spcPts val="0"/>
              </a:spcBef>
              <a:spcAft>
                <a:spcPts val="0"/>
              </a:spcAft>
              <a:buNone/>
            </a:pPr>
            <a:r>
              <a:rPr b="1" lang="it" sz="1700" strike="noStrike">
                <a:solidFill>
                  <a:srgbClr val="FFFFFF"/>
                </a:solidFill>
                <a:latin typeface="Arial"/>
                <a:ea typeface="Arial"/>
                <a:cs typeface="Arial"/>
                <a:sym typeface="Arial"/>
              </a:rPr>
              <a:t>London Underground</a:t>
            </a:r>
            <a:endParaRPr b="0" sz="1700" strike="noStrike">
              <a:latin typeface="Arial"/>
              <a:ea typeface="Arial"/>
              <a:cs typeface="Arial"/>
              <a:sym typeface="Arial"/>
            </a:endParaRPr>
          </a:p>
        </p:txBody>
      </p:sp>
      <p:sp>
        <p:nvSpPr>
          <p:cNvPr id="490" name="Google Shape;490;p87"/>
          <p:cNvSpPr/>
          <p:nvPr/>
        </p:nvSpPr>
        <p:spPr>
          <a:xfrm>
            <a:off x="2717559" y="4200461"/>
            <a:ext cx="1485162" cy="269946"/>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8925" lIns="74825" spcFirstLastPara="1" rIns="74825" wrap="square" tIns="38925">
            <a:noAutofit/>
          </a:bodyPr>
          <a:lstStyle/>
          <a:p>
            <a:pPr indent="0" lvl="0" marL="0" marR="0" rtl="0" algn="l">
              <a:lnSpc>
                <a:spcPct val="100000"/>
              </a:lnSpc>
              <a:spcBef>
                <a:spcPts val="0"/>
              </a:spcBef>
              <a:spcAft>
                <a:spcPts val="0"/>
              </a:spcAft>
              <a:buNone/>
            </a:pPr>
            <a:r>
              <a:rPr b="1" lang="it" sz="1700" strike="noStrike">
                <a:solidFill>
                  <a:srgbClr val="FFFFFF"/>
                </a:solidFill>
                <a:latin typeface="Arial"/>
                <a:ea typeface="Arial"/>
                <a:cs typeface="Arial"/>
                <a:sym typeface="Arial"/>
              </a:rPr>
              <a:t>Jubilee Line</a:t>
            </a:r>
            <a:endParaRPr b="0" sz="1700" strike="noStrike">
              <a:latin typeface="Arial"/>
              <a:ea typeface="Arial"/>
              <a:cs typeface="Arial"/>
              <a:sym typeface="Arial"/>
            </a:endParaRPr>
          </a:p>
        </p:txBody>
      </p:sp>
      <p:sp>
        <p:nvSpPr>
          <p:cNvPr id="491" name="Google Shape;491;p87"/>
          <p:cNvSpPr/>
          <p:nvPr/>
        </p:nvSpPr>
        <p:spPr>
          <a:xfrm>
            <a:off x="2076212" y="2588271"/>
            <a:ext cx="876798" cy="156978"/>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8925" lIns="74825" spcFirstLastPara="1" rIns="74825" wrap="square" tIns="38925">
            <a:noAutofit/>
          </a:bodyPr>
          <a:lstStyle/>
          <a:p>
            <a:pPr indent="0" lvl="0" marL="0" marR="0" rtl="0" algn="l">
              <a:lnSpc>
                <a:spcPct val="100000"/>
              </a:lnSpc>
              <a:spcBef>
                <a:spcPts val="0"/>
              </a:spcBef>
              <a:spcAft>
                <a:spcPts val="0"/>
              </a:spcAft>
              <a:buNone/>
            </a:pPr>
            <a:r>
              <a:rPr b="0" i="1" lang="it" sz="700" strike="noStrike">
                <a:solidFill>
                  <a:srgbClr val="000066"/>
                </a:solidFill>
                <a:latin typeface="Tahoma"/>
                <a:ea typeface="Tahoma"/>
                <a:cs typeface="Tahoma"/>
                <a:sym typeface="Tahoma"/>
              </a:rPr>
              <a:t>River Thames</a:t>
            </a:r>
            <a:endParaRPr b="0" sz="700" strike="noStrike">
              <a:latin typeface="Arial"/>
              <a:ea typeface="Arial"/>
              <a:cs typeface="Arial"/>
              <a:sym typeface="Arial"/>
            </a:endParaRPr>
          </a:p>
        </p:txBody>
      </p:sp>
      <p:sp>
        <p:nvSpPr>
          <p:cNvPr id="492" name="Google Shape;492;p87"/>
          <p:cNvSpPr/>
          <p:nvPr/>
        </p:nvSpPr>
        <p:spPr>
          <a:xfrm>
            <a:off x="3939840" y="923665"/>
            <a:ext cx="4206630" cy="179540"/>
          </a:xfrm>
          <a:custGeom>
            <a:rect b="b" l="l" r="r" t="t"/>
            <a:pathLst>
              <a:path extrusionOk="0" h="735" w="12885">
                <a:moveTo>
                  <a:pt x="0" y="184"/>
                </a:moveTo>
                <a:lnTo>
                  <a:pt x="11934" y="184"/>
                </a:lnTo>
                <a:lnTo>
                  <a:pt x="11934" y="0"/>
                </a:lnTo>
                <a:lnTo>
                  <a:pt x="12884" y="367"/>
                </a:lnTo>
                <a:lnTo>
                  <a:pt x="11934" y="734"/>
                </a:lnTo>
                <a:lnTo>
                  <a:pt x="11934" y="550"/>
                </a:lnTo>
                <a:lnTo>
                  <a:pt x="0" y="550"/>
                </a:lnTo>
                <a:lnTo>
                  <a:pt x="0" y="184"/>
                </a:lnTo>
              </a:path>
            </a:pathLst>
          </a:custGeom>
          <a:gradFill>
            <a:gsLst>
              <a:gs pos="0">
                <a:srgbClr val="FFFFFF"/>
              </a:gs>
              <a:gs pos="100000">
                <a:srgbClr val="FF0000"/>
              </a:gs>
            </a:gsLst>
            <a:lin ang="10800025" scaled="0"/>
          </a:gradFill>
          <a:ln>
            <a:noFill/>
          </a:ln>
        </p:spPr>
      </p:sp>
      <p:sp>
        <p:nvSpPr>
          <p:cNvPr id="493" name="Google Shape;493;p87"/>
          <p:cNvSpPr/>
          <p:nvPr/>
        </p:nvSpPr>
        <p:spPr>
          <a:xfrm>
            <a:off x="7737304" y="1194078"/>
            <a:ext cx="1233738" cy="86092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8925" lIns="74825" spcFirstLastPara="1" rIns="74825" wrap="square" tIns="38925">
            <a:noAutofit/>
          </a:bodyPr>
          <a:lstStyle/>
          <a:p>
            <a:pPr indent="0" lvl="0" marL="0" marR="0" rtl="0" algn="l">
              <a:lnSpc>
                <a:spcPct val="100000"/>
              </a:lnSpc>
              <a:spcBef>
                <a:spcPts val="0"/>
              </a:spcBef>
              <a:spcAft>
                <a:spcPts val="0"/>
              </a:spcAft>
              <a:buNone/>
            </a:pPr>
            <a:r>
              <a:rPr b="0" lang="it" sz="900" strike="noStrike">
                <a:solidFill>
                  <a:srgbClr val="000000"/>
                </a:solidFill>
                <a:latin typeface="Arial"/>
                <a:ea typeface="Arial"/>
                <a:cs typeface="Arial"/>
                <a:sym typeface="Arial"/>
              </a:rPr>
              <a:t>Male Life </a:t>
            </a:r>
            <a:endParaRPr b="0" sz="900" strike="noStrike">
              <a:latin typeface="Arial"/>
              <a:ea typeface="Arial"/>
              <a:cs typeface="Arial"/>
              <a:sym typeface="Arial"/>
            </a:endParaRPr>
          </a:p>
          <a:p>
            <a:pPr indent="0" lvl="0" marL="0" marR="0" rtl="0" algn="l">
              <a:lnSpc>
                <a:spcPct val="100000"/>
              </a:lnSpc>
              <a:spcBef>
                <a:spcPts val="0"/>
              </a:spcBef>
              <a:spcAft>
                <a:spcPts val="0"/>
              </a:spcAft>
              <a:buNone/>
            </a:pPr>
            <a:r>
              <a:rPr b="0" lang="it" sz="900" strike="noStrike">
                <a:solidFill>
                  <a:srgbClr val="000000"/>
                </a:solidFill>
                <a:latin typeface="Arial"/>
                <a:ea typeface="Arial"/>
                <a:cs typeface="Arial"/>
                <a:sym typeface="Arial"/>
              </a:rPr>
              <a:t>Expectancy</a:t>
            </a:r>
            <a:endParaRPr b="0" sz="900" strike="noStrike">
              <a:latin typeface="Arial"/>
              <a:ea typeface="Arial"/>
              <a:cs typeface="Arial"/>
              <a:sym typeface="Arial"/>
            </a:endParaRPr>
          </a:p>
          <a:p>
            <a:pPr indent="0" lvl="0" marL="0" marR="0" rtl="0" algn="l">
              <a:lnSpc>
                <a:spcPct val="100000"/>
              </a:lnSpc>
              <a:spcBef>
                <a:spcPts val="0"/>
              </a:spcBef>
              <a:spcAft>
                <a:spcPts val="0"/>
              </a:spcAft>
              <a:buNone/>
            </a:pPr>
            <a:r>
              <a:rPr b="0" lang="it" sz="900" strike="noStrike">
                <a:solidFill>
                  <a:srgbClr val="000000"/>
                </a:solidFill>
                <a:latin typeface="Arial"/>
                <a:ea typeface="Arial"/>
                <a:cs typeface="Arial"/>
                <a:sym typeface="Arial"/>
              </a:rPr>
              <a:t>71.6 (CI 69.9-73.3)</a:t>
            </a:r>
            <a:endParaRPr b="0" sz="9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900" strike="noStrike">
              <a:latin typeface="Arial"/>
              <a:ea typeface="Arial"/>
              <a:cs typeface="Arial"/>
              <a:sym typeface="Arial"/>
            </a:endParaRPr>
          </a:p>
          <a:p>
            <a:pPr indent="0" lvl="0" marL="0" marR="0" rtl="0" algn="l">
              <a:lnSpc>
                <a:spcPct val="100000"/>
              </a:lnSpc>
              <a:spcBef>
                <a:spcPts val="0"/>
              </a:spcBef>
              <a:spcAft>
                <a:spcPts val="0"/>
              </a:spcAft>
              <a:buNone/>
            </a:pPr>
            <a:r>
              <a:rPr b="0" lang="it" sz="900" strike="noStrike">
                <a:solidFill>
                  <a:srgbClr val="000000"/>
                </a:solidFill>
                <a:latin typeface="Arial"/>
                <a:ea typeface="Arial"/>
                <a:cs typeface="Arial"/>
                <a:sym typeface="Arial"/>
              </a:rPr>
              <a:t>Female Life </a:t>
            </a:r>
            <a:endParaRPr b="0" sz="900" strike="noStrike">
              <a:latin typeface="Arial"/>
              <a:ea typeface="Arial"/>
              <a:cs typeface="Arial"/>
              <a:sym typeface="Arial"/>
            </a:endParaRPr>
          </a:p>
          <a:p>
            <a:pPr indent="0" lvl="0" marL="0" marR="0" rtl="0" algn="l">
              <a:lnSpc>
                <a:spcPct val="100000"/>
              </a:lnSpc>
              <a:spcBef>
                <a:spcPts val="0"/>
              </a:spcBef>
              <a:spcAft>
                <a:spcPts val="0"/>
              </a:spcAft>
              <a:buNone/>
            </a:pPr>
            <a:r>
              <a:rPr b="0" lang="it" sz="900" strike="noStrike">
                <a:solidFill>
                  <a:srgbClr val="000000"/>
                </a:solidFill>
                <a:latin typeface="Arial"/>
                <a:ea typeface="Arial"/>
                <a:cs typeface="Arial"/>
                <a:sym typeface="Arial"/>
              </a:rPr>
              <a:t>Expectancy </a:t>
            </a:r>
            <a:endParaRPr b="0" sz="900" strike="noStrike">
              <a:latin typeface="Arial"/>
              <a:ea typeface="Arial"/>
              <a:cs typeface="Arial"/>
              <a:sym typeface="Arial"/>
            </a:endParaRPr>
          </a:p>
          <a:p>
            <a:pPr indent="0" lvl="0" marL="0" marR="0" rtl="0" algn="l">
              <a:lnSpc>
                <a:spcPct val="100000"/>
              </a:lnSpc>
              <a:spcBef>
                <a:spcPts val="0"/>
              </a:spcBef>
              <a:spcAft>
                <a:spcPts val="0"/>
              </a:spcAft>
              <a:buNone/>
            </a:pPr>
            <a:r>
              <a:rPr b="0" lang="it" sz="900" strike="noStrike">
                <a:solidFill>
                  <a:srgbClr val="000000"/>
                </a:solidFill>
                <a:latin typeface="Arial"/>
                <a:ea typeface="Arial"/>
                <a:cs typeface="Arial"/>
                <a:sym typeface="Arial"/>
              </a:rPr>
              <a:t>80.6 (CI 78.7-82.5)</a:t>
            </a:r>
            <a:endParaRPr b="0" sz="900" strike="noStrike">
              <a:latin typeface="Arial"/>
              <a:ea typeface="Arial"/>
              <a:cs typeface="Arial"/>
              <a:sym typeface="Arial"/>
            </a:endParaRPr>
          </a:p>
        </p:txBody>
      </p:sp>
      <p:sp>
        <p:nvSpPr>
          <p:cNvPr id="494" name="Google Shape;494;p87"/>
          <p:cNvSpPr/>
          <p:nvPr/>
        </p:nvSpPr>
        <p:spPr>
          <a:xfrm>
            <a:off x="179277" y="1085570"/>
            <a:ext cx="1519776" cy="747036"/>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8925" lIns="74825" spcFirstLastPara="1" rIns="74825" wrap="square" tIns="38925">
            <a:noAutofit/>
          </a:bodyPr>
          <a:lstStyle/>
          <a:p>
            <a:pPr indent="0" lvl="0" marL="0" marR="0" rtl="0" algn="l">
              <a:lnSpc>
                <a:spcPct val="100000"/>
              </a:lnSpc>
              <a:spcBef>
                <a:spcPts val="0"/>
              </a:spcBef>
              <a:spcAft>
                <a:spcPts val="0"/>
              </a:spcAft>
              <a:buNone/>
            </a:pPr>
            <a:r>
              <a:rPr b="0" lang="it" sz="900" strike="noStrike">
                <a:solidFill>
                  <a:srgbClr val="000000"/>
                </a:solidFill>
                <a:latin typeface="Arial"/>
                <a:ea typeface="Arial"/>
                <a:cs typeface="Arial"/>
                <a:sym typeface="Arial"/>
              </a:rPr>
              <a:t>Male Life</a:t>
            </a:r>
            <a:endParaRPr b="0" sz="900" strike="noStrike">
              <a:latin typeface="Arial"/>
              <a:ea typeface="Arial"/>
              <a:cs typeface="Arial"/>
              <a:sym typeface="Arial"/>
            </a:endParaRPr>
          </a:p>
          <a:p>
            <a:pPr indent="0" lvl="0" marL="0" marR="0" rtl="0" algn="l">
              <a:lnSpc>
                <a:spcPct val="100000"/>
              </a:lnSpc>
              <a:spcBef>
                <a:spcPts val="0"/>
              </a:spcBef>
              <a:spcAft>
                <a:spcPts val="0"/>
              </a:spcAft>
              <a:buNone/>
            </a:pPr>
            <a:r>
              <a:rPr b="0" lang="it" sz="900" strike="noStrike">
                <a:solidFill>
                  <a:srgbClr val="000000"/>
                </a:solidFill>
                <a:latin typeface="Arial"/>
                <a:ea typeface="Arial"/>
                <a:cs typeface="Arial"/>
                <a:sym typeface="Arial"/>
              </a:rPr>
              <a:t>Expectancy</a:t>
            </a:r>
            <a:endParaRPr b="0" sz="900" strike="noStrike">
              <a:latin typeface="Arial"/>
              <a:ea typeface="Arial"/>
              <a:cs typeface="Arial"/>
              <a:sym typeface="Arial"/>
            </a:endParaRPr>
          </a:p>
          <a:p>
            <a:pPr indent="0" lvl="0" marL="0" marR="0" rtl="0" algn="l">
              <a:lnSpc>
                <a:spcPct val="100000"/>
              </a:lnSpc>
              <a:spcBef>
                <a:spcPts val="0"/>
              </a:spcBef>
              <a:spcAft>
                <a:spcPts val="0"/>
              </a:spcAft>
              <a:buNone/>
            </a:pPr>
            <a:r>
              <a:rPr b="0" lang="it" sz="900" strike="noStrike">
                <a:solidFill>
                  <a:srgbClr val="000000"/>
                </a:solidFill>
                <a:latin typeface="Arial"/>
                <a:ea typeface="Arial"/>
                <a:cs typeface="Arial"/>
                <a:sym typeface="Arial"/>
              </a:rPr>
              <a:t>77.7 (CI 75.6-79.7) </a:t>
            </a:r>
            <a:endParaRPr b="0" sz="900"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900" strike="noStrike">
              <a:latin typeface="Arial"/>
              <a:ea typeface="Arial"/>
              <a:cs typeface="Arial"/>
              <a:sym typeface="Arial"/>
            </a:endParaRPr>
          </a:p>
          <a:p>
            <a:pPr indent="0" lvl="0" marL="0" marR="0" rtl="0" algn="l">
              <a:lnSpc>
                <a:spcPct val="100000"/>
              </a:lnSpc>
              <a:spcBef>
                <a:spcPts val="0"/>
              </a:spcBef>
              <a:spcAft>
                <a:spcPts val="0"/>
              </a:spcAft>
              <a:buNone/>
            </a:pPr>
            <a:r>
              <a:rPr b="0" lang="it" sz="900" strike="noStrike">
                <a:solidFill>
                  <a:srgbClr val="000000"/>
                </a:solidFill>
                <a:latin typeface="Arial"/>
                <a:ea typeface="Arial"/>
                <a:cs typeface="Arial"/>
                <a:sym typeface="Arial"/>
              </a:rPr>
              <a:t>Female Life Expectancy</a:t>
            </a:r>
            <a:endParaRPr b="0" sz="900" strike="noStrike">
              <a:latin typeface="Arial"/>
              <a:ea typeface="Arial"/>
              <a:cs typeface="Arial"/>
              <a:sym typeface="Arial"/>
            </a:endParaRPr>
          </a:p>
          <a:p>
            <a:pPr indent="0" lvl="0" marL="0" marR="0" rtl="0" algn="l">
              <a:lnSpc>
                <a:spcPct val="100000"/>
              </a:lnSpc>
              <a:spcBef>
                <a:spcPts val="0"/>
              </a:spcBef>
              <a:spcAft>
                <a:spcPts val="0"/>
              </a:spcAft>
              <a:buNone/>
            </a:pPr>
            <a:r>
              <a:rPr b="0" lang="it" sz="900" strike="noStrike">
                <a:solidFill>
                  <a:srgbClr val="000000"/>
                </a:solidFill>
                <a:latin typeface="Arial"/>
                <a:ea typeface="Arial"/>
                <a:cs typeface="Arial"/>
                <a:sym typeface="Arial"/>
              </a:rPr>
              <a:t>84.2 (CI 81.7-86.6) </a:t>
            </a:r>
            <a:endParaRPr b="0" sz="900" strike="noStrike">
              <a:latin typeface="Arial"/>
              <a:ea typeface="Arial"/>
              <a:cs typeface="Arial"/>
              <a:sym typeface="Arial"/>
            </a:endParaRPr>
          </a:p>
        </p:txBody>
      </p:sp>
      <p:sp>
        <p:nvSpPr>
          <p:cNvPr id="495" name="Google Shape;495;p87"/>
          <p:cNvSpPr/>
          <p:nvPr/>
        </p:nvSpPr>
        <p:spPr>
          <a:xfrm>
            <a:off x="6659358" y="3461969"/>
            <a:ext cx="169500" cy="277200"/>
          </a:xfrm>
          <a:prstGeom prst="rect">
            <a:avLst/>
          </a:prstGeom>
          <a:solidFill>
            <a:srgbClr val="FFFFFF"/>
          </a:solidFill>
          <a:ln>
            <a:noFill/>
          </a:ln>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sp>
        <p:nvSpPr>
          <p:cNvPr id="496" name="Google Shape;496;p87"/>
          <p:cNvSpPr/>
          <p:nvPr/>
        </p:nvSpPr>
        <p:spPr>
          <a:xfrm>
            <a:off x="467948" y="2220128"/>
            <a:ext cx="8280361" cy="1350106"/>
          </a:xfrm>
          <a:custGeom>
            <a:rect b="b" l="l" r="r" t="t"/>
            <a:pathLst>
              <a:path extrusionOk="0" h="1134" w="5397">
                <a:moveTo>
                  <a:pt x="0" y="363"/>
                </a:moveTo>
                <a:lnTo>
                  <a:pt x="1678" y="363"/>
                </a:lnTo>
                <a:lnTo>
                  <a:pt x="2086" y="0"/>
                </a:lnTo>
                <a:lnTo>
                  <a:pt x="3628" y="0"/>
                </a:lnTo>
                <a:lnTo>
                  <a:pt x="3628" y="1134"/>
                </a:lnTo>
                <a:lnTo>
                  <a:pt x="4309" y="1134"/>
                </a:lnTo>
                <a:lnTo>
                  <a:pt x="4309" y="90"/>
                </a:lnTo>
                <a:lnTo>
                  <a:pt x="5125" y="90"/>
                </a:lnTo>
                <a:lnTo>
                  <a:pt x="5125" y="998"/>
                </a:lnTo>
                <a:lnTo>
                  <a:pt x="5397" y="998"/>
                </a:lnTo>
              </a:path>
            </a:pathLst>
          </a:custGeom>
          <a:noFill/>
          <a:ln cap="flat" cmpd="sng" w="254150">
            <a:solidFill>
              <a:srgbClr val="00CCFF"/>
            </a:solidFill>
            <a:prstDash val="solid"/>
            <a:round/>
            <a:headEnd len="sm" w="sm" type="none"/>
            <a:tailEnd len="sm" w="sm" type="none"/>
          </a:ln>
        </p:spPr>
      </p:sp>
      <p:sp>
        <p:nvSpPr>
          <p:cNvPr id="497" name="Google Shape;497;p87"/>
          <p:cNvSpPr/>
          <p:nvPr/>
        </p:nvSpPr>
        <p:spPr>
          <a:xfrm>
            <a:off x="3563653" y="1464246"/>
            <a:ext cx="431048" cy="1620519"/>
          </a:xfrm>
          <a:custGeom>
            <a:rect b="b" l="l" r="r" t="t"/>
            <a:pathLst>
              <a:path extrusionOk="0" h="1361" w="272">
                <a:moveTo>
                  <a:pt x="272" y="0"/>
                </a:moveTo>
                <a:lnTo>
                  <a:pt x="272" y="1134"/>
                </a:lnTo>
                <a:lnTo>
                  <a:pt x="0" y="1361"/>
                </a:lnTo>
              </a:path>
            </a:pathLst>
          </a:custGeom>
          <a:noFill/>
          <a:ln cap="flat" cmpd="sng" w="57225">
            <a:solidFill>
              <a:srgbClr val="000000"/>
            </a:solidFill>
            <a:prstDash val="solid"/>
            <a:round/>
            <a:headEnd len="sm" w="sm" type="none"/>
            <a:tailEnd len="sm" w="sm" type="none"/>
          </a:ln>
        </p:spPr>
      </p:sp>
      <p:sp>
        <p:nvSpPr>
          <p:cNvPr id="498" name="Google Shape;498;p87"/>
          <p:cNvSpPr/>
          <p:nvPr/>
        </p:nvSpPr>
        <p:spPr>
          <a:xfrm>
            <a:off x="684125" y="1247475"/>
            <a:ext cx="7056450" cy="2105986"/>
          </a:xfrm>
          <a:custGeom>
            <a:rect b="b" l="l" r="r" t="t"/>
            <a:pathLst>
              <a:path extrusionOk="0" h="1769" w="4491">
                <a:moveTo>
                  <a:pt x="0" y="817"/>
                </a:moveTo>
                <a:lnTo>
                  <a:pt x="998" y="1769"/>
                </a:lnTo>
                <a:lnTo>
                  <a:pt x="1270" y="1769"/>
                </a:lnTo>
                <a:lnTo>
                  <a:pt x="2041" y="1089"/>
                </a:lnTo>
                <a:lnTo>
                  <a:pt x="2585" y="1089"/>
                </a:lnTo>
                <a:lnTo>
                  <a:pt x="2585" y="1180"/>
                </a:lnTo>
                <a:lnTo>
                  <a:pt x="2585" y="1089"/>
                </a:lnTo>
                <a:lnTo>
                  <a:pt x="3266" y="1089"/>
                </a:lnTo>
                <a:lnTo>
                  <a:pt x="3856" y="1089"/>
                </a:lnTo>
                <a:lnTo>
                  <a:pt x="4218" y="1089"/>
                </a:lnTo>
                <a:lnTo>
                  <a:pt x="4252" y="1045"/>
                </a:lnTo>
                <a:lnTo>
                  <a:pt x="4312" y="1117"/>
                </a:lnTo>
                <a:lnTo>
                  <a:pt x="4258" y="1033"/>
                </a:lnTo>
                <a:lnTo>
                  <a:pt x="4491" y="681"/>
                </a:lnTo>
                <a:lnTo>
                  <a:pt x="4491" y="0"/>
                </a:lnTo>
              </a:path>
            </a:pathLst>
          </a:custGeom>
          <a:noFill/>
          <a:ln cap="flat" cmpd="sng" w="76300">
            <a:solidFill>
              <a:srgbClr val="808080"/>
            </a:solidFill>
            <a:prstDash val="solid"/>
            <a:round/>
            <a:headEnd len="sm" w="sm" type="none"/>
            <a:tailEnd len="sm" w="sm" type="none"/>
          </a:ln>
        </p:spPr>
      </p:sp>
      <p:cxnSp>
        <p:nvCxnSpPr>
          <p:cNvPr id="499" name="Google Shape;499;p87"/>
          <p:cNvCxnSpPr/>
          <p:nvPr/>
        </p:nvCxnSpPr>
        <p:spPr>
          <a:xfrm>
            <a:off x="5725748" y="1528420"/>
            <a:ext cx="1500" cy="2430000"/>
          </a:xfrm>
          <a:prstGeom prst="straightConnector1">
            <a:avLst/>
          </a:prstGeom>
          <a:noFill/>
          <a:ln cap="flat" cmpd="sng" w="57225">
            <a:solidFill>
              <a:srgbClr val="FF9900"/>
            </a:solidFill>
            <a:prstDash val="solid"/>
            <a:miter lim="8000"/>
            <a:headEnd len="sm" w="sm" type="none"/>
            <a:tailEnd len="sm" w="sm" type="none"/>
          </a:ln>
        </p:spPr>
      </p:cxnSp>
      <p:cxnSp>
        <p:nvCxnSpPr>
          <p:cNvPr id="500" name="Google Shape;500;p87"/>
          <p:cNvCxnSpPr/>
          <p:nvPr/>
        </p:nvCxnSpPr>
        <p:spPr>
          <a:xfrm>
            <a:off x="1633409" y="1620272"/>
            <a:ext cx="1500" cy="2430000"/>
          </a:xfrm>
          <a:prstGeom prst="straightConnector1">
            <a:avLst/>
          </a:prstGeom>
          <a:noFill/>
          <a:ln cap="flat" cmpd="sng" w="57225">
            <a:solidFill>
              <a:srgbClr val="000000"/>
            </a:solidFill>
            <a:prstDash val="solid"/>
            <a:miter lim="8000"/>
            <a:headEnd len="sm" w="sm" type="none"/>
            <a:tailEnd len="sm" w="sm" type="none"/>
          </a:ln>
        </p:spPr>
      </p:cxnSp>
      <p:cxnSp>
        <p:nvCxnSpPr>
          <p:cNvPr id="501" name="Google Shape;501;p87"/>
          <p:cNvCxnSpPr/>
          <p:nvPr/>
        </p:nvCxnSpPr>
        <p:spPr>
          <a:xfrm>
            <a:off x="1781010" y="2403587"/>
            <a:ext cx="1500" cy="1457700"/>
          </a:xfrm>
          <a:prstGeom prst="straightConnector1">
            <a:avLst/>
          </a:prstGeom>
          <a:noFill/>
          <a:ln cap="flat" cmpd="sng" w="57225">
            <a:solidFill>
              <a:srgbClr val="993300"/>
            </a:solidFill>
            <a:prstDash val="solid"/>
            <a:miter lim="8000"/>
            <a:headEnd len="sm" w="sm" type="none"/>
            <a:tailEnd len="sm" w="sm" type="none"/>
          </a:ln>
        </p:spPr>
      </p:cxnSp>
      <p:grpSp>
        <p:nvGrpSpPr>
          <p:cNvPr id="502" name="Google Shape;502;p87"/>
          <p:cNvGrpSpPr/>
          <p:nvPr/>
        </p:nvGrpSpPr>
        <p:grpSpPr>
          <a:xfrm>
            <a:off x="1564856" y="2943002"/>
            <a:ext cx="252156" cy="189138"/>
            <a:chOff x="1725120" y="4325400"/>
            <a:chExt cx="277980" cy="277980"/>
          </a:xfrm>
        </p:grpSpPr>
        <p:sp>
          <p:nvSpPr>
            <p:cNvPr id="503" name="Google Shape;503;p87"/>
            <p:cNvSpPr/>
            <p:nvPr/>
          </p:nvSpPr>
          <p:spPr>
            <a:xfrm>
              <a:off x="1725120" y="4483080"/>
              <a:ext cx="120300" cy="120300"/>
            </a:xfrm>
            <a:prstGeom prst="ellipse">
              <a:avLst/>
            </a:prstGeom>
            <a:solidFill>
              <a:srgbClr val="FFFFFF"/>
            </a:solidFill>
            <a:ln cap="flat" cmpd="sng" w="28425">
              <a:solidFill>
                <a:srgbClr val="000000"/>
              </a:solidFill>
              <a:prstDash val="solid"/>
              <a:miter lim="8000"/>
              <a:headEnd len="sm" w="sm" type="none"/>
              <a:tailEnd len="sm" w="sm" type="none"/>
            </a:ln>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sp>
          <p:nvSpPr>
            <p:cNvPr id="504" name="Google Shape;504;p87"/>
            <p:cNvSpPr/>
            <p:nvPr/>
          </p:nvSpPr>
          <p:spPr>
            <a:xfrm>
              <a:off x="1882800" y="4325400"/>
              <a:ext cx="120300" cy="120300"/>
            </a:xfrm>
            <a:prstGeom prst="ellipse">
              <a:avLst/>
            </a:prstGeom>
            <a:solidFill>
              <a:srgbClr val="FFFFFF"/>
            </a:solidFill>
            <a:ln cap="flat" cmpd="sng" w="28425">
              <a:solidFill>
                <a:srgbClr val="000000"/>
              </a:solidFill>
              <a:prstDash val="solid"/>
              <a:miter lim="8000"/>
              <a:headEnd len="sm" w="sm" type="none"/>
              <a:tailEnd len="sm" w="sm" type="none"/>
            </a:ln>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cxnSp>
          <p:nvCxnSpPr>
            <p:cNvPr id="505" name="Google Shape;505;p87"/>
            <p:cNvCxnSpPr/>
            <p:nvPr/>
          </p:nvCxnSpPr>
          <p:spPr>
            <a:xfrm flipH="1" rot="10800000">
              <a:off x="1803600" y="4365420"/>
              <a:ext cx="42000" cy="117300"/>
            </a:xfrm>
            <a:prstGeom prst="straightConnector1">
              <a:avLst/>
            </a:prstGeom>
            <a:noFill/>
            <a:ln cap="flat" cmpd="sng" w="9525">
              <a:solidFill>
                <a:srgbClr val="000000"/>
              </a:solidFill>
              <a:prstDash val="solid"/>
              <a:miter lim="8000"/>
              <a:headEnd len="sm" w="sm" type="none"/>
              <a:tailEnd len="sm" w="sm" type="none"/>
            </a:ln>
          </p:spPr>
        </p:cxnSp>
        <p:cxnSp>
          <p:nvCxnSpPr>
            <p:cNvPr id="506" name="Google Shape;506;p87"/>
            <p:cNvCxnSpPr/>
            <p:nvPr/>
          </p:nvCxnSpPr>
          <p:spPr>
            <a:xfrm flipH="1" rot="10800000">
              <a:off x="1880640" y="4438860"/>
              <a:ext cx="42000" cy="119100"/>
            </a:xfrm>
            <a:prstGeom prst="straightConnector1">
              <a:avLst/>
            </a:prstGeom>
            <a:noFill/>
            <a:ln cap="flat" cmpd="sng" w="9525">
              <a:solidFill>
                <a:srgbClr val="000000"/>
              </a:solidFill>
              <a:prstDash val="solid"/>
              <a:miter lim="8000"/>
              <a:headEnd len="sm" w="sm" type="none"/>
              <a:tailEnd len="sm" w="sm" type="none"/>
            </a:ln>
          </p:spPr>
        </p:cxnSp>
      </p:grpSp>
      <p:sp>
        <p:nvSpPr>
          <p:cNvPr id="507" name="Google Shape;507;p87"/>
          <p:cNvSpPr/>
          <p:nvPr/>
        </p:nvSpPr>
        <p:spPr>
          <a:xfrm>
            <a:off x="595303" y="2161833"/>
            <a:ext cx="144000" cy="108000"/>
          </a:xfrm>
          <a:prstGeom prst="ellipse">
            <a:avLst/>
          </a:prstGeom>
          <a:solidFill>
            <a:srgbClr val="FFFFFF"/>
          </a:solidFill>
          <a:ln cap="flat" cmpd="sng" w="28425">
            <a:solidFill>
              <a:srgbClr val="000000"/>
            </a:solidFill>
            <a:prstDash val="solid"/>
            <a:miter lim="8000"/>
            <a:headEnd len="sm" w="sm" type="none"/>
            <a:tailEnd len="sm" w="sm" type="none"/>
          </a:ln>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sp>
        <p:nvSpPr>
          <p:cNvPr id="508" name="Google Shape;508;p87"/>
          <p:cNvSpPr/>
          <p:nvPr/>
        </p:nvSpPr>
        <p:spPr>
          <a:xfrm>
            <a:off x="2382517" y="3312067"/>
            <a:ext cx="144000" cy="108000"/>
          </a:xfrm>
          <a:prstGeom prst="ellipse">
            <a:avLst/>
          </a:prstGeom>
          <a:solidFill>
            <a:srgbClr val="FFFFFF"/>
          </a:solidFill>
          <a:ln cap="flat" cmpd="sng" w="28425">
            <a:solidFill>
              <a:srgbClr val="000000"/>
            </a:solidFill>
            <a:prstDash val="solid"/>
            <a:miter lim="8000"/>
            <a:headEnd len="sm" w="sm" type="none"/>
            <a:tailEnd len="sm" w="sm" type="none"/>
          </a:ln>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sp>
        <p:nvSpPr>
          <p:cNvPr id="509" name="Google Shape;509;p87"/>
          <p:cNvSpPr/>
          <p:nvPr/>
        </p:nvSpPr>
        <p:spPr>
          <a:xfrm>
            <a:off x="6659358" y="3461969"/>
            <a:ext cx="169500" cy="277200"/>
          </a:xfrm>
          <a:prstGeom prst="rect">
            <a:avLst/>
          </a:prstGeom>
          <a:solidFill>
            <a:srgbClr val="FFFFFF"/>
          </a:solidFill>
          <a:ln>
            <a:noFill/>
          </a:ln>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sp>
        <p:nvSpPr>
          <p:cNvPr id="510" name="Google Shape;510;p87"/>
          <p:cNvSpPr/>
          <p:nvPr/>
        </p:nvSpPr>
        <p:spPr>
          <a:xfrm>
            <a:off x="5652927" y="2490541"/>
            <a:ext cx="144000" cy="108000"/>
          </a:xfrm>
          <a:prstGeom prst="ellipse">
            <a:avLst/>
          </a:prstGeom>
          <a:solidFill>
            <a:srgbClr val="FFFFFF"/>
          </a:solidFill>
          <a:ln cap="flat" cmpd="sng" w="28425">
            <a:solidFill>
              <a:srgbClr val="000000"/>
            </a:solidFill>
            <a:prstDash val="solid"/>
            <a:miter lim="8000"/>
            <a:headEnd len="sm" w="sm" type="none"/>
            <a:tailEnd len="sm" w="sm" type="none"/>
          </a:ln>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grpSp>
        <p:nvGrpSpPr>
          <p:cNvPr id="511" name="Google Shape;511;p87"/>
          <p:cNvGrpSpPr/>
          <p:nvPr/>
        </p:nvGrpSpPr>
        <p:grpSpPr>
          <a:xfrm>
            <a:off x="6732605" y="1841734"/>
            <a:ext cx="3211" cy="2080391"/>
            <a:chOff x="7422120" y="2706840"/>
            <a:chExt cx="3540" cy="3057600"/>
          </a:xfrm>
        </p:grpSpPr>
        <p:cxnSp>
          <p:nvCxnSpPr>
            <p:cNvPr id="512" name="Google Shape;512;p87"/>
            <p:cNvCxnSpPr/>
            <p:nvPr/>
          </p:nvCxnSpPr>
          <p:spPr>
            <a:xfrm>
              <a:off x="7422120" y="2706840"/>
              <a:ext cx="300" cy="3057600"/>
            </a:xfrm>
            <a:prstGeom prst="straightConnector1">
              <a:avLst/>
            </a:prstGeom>
            <a:noFill/>
            <a:ln cap="flat" cmpd="sng" w="25550">
              <a:solidFill>
                <a:srgbClr val="33CCCC"/>
              </a:solidFill>
              <a:prstDash val="solid"/>
              <a:miter lim="8000"/>
              <a:headEnd len="sm" w="sm" type="none"/>
              <a:tailEnd len="sm" w="sm" type="none"/>
            </a:ln>
          </p:spPr>
        </p:cxnSp>
        <p:cxnSp>
          <p:nvCxnSpPr>
            <p:cNvPr id="513" name="Google Shape;513;p87"/>
            <p:cNvCxnSpPr/>
            <p:nvPr/>
          </p:nvCxnSpPr>
          <p:spPr>
            <a:xfrm>
              <a:off x="7425360" y="2706840"/>
              <a:ext cx="300" cy="3057600"/>
            </a:xfrm>
            <a:prstGeom prst="straightConnector1">
              <a:avLst/>
            </a:prstGeom>
            <a:noFill/>
            <a:ln cap="flat" cmpd="sng" w="25550">
              <a:solidFill>
                <a:srgbClr val="33CCCC"/>
              </a:solidFill>
              <a:prstDash val="solid"/>
              <a:miter lim="8000"/>
              <a:headEnd len="sm" w="sm" type="none"/>
              <a:tailEnd len="sm" w="sm" type="none"/>
            </a:ln>
          </p:spPr>
        </p:cxnSp>
      </p:grpSp>
      <p:sp>
        <p:nvSpPr>
          <p:cNvPr id="514" name="Google Shape;514;p87"/>
          <p:cNvSpPr/>
          <p:nvPr/>
        </p:nvSpPr>
        <p:spPr>
          <a:xfrm>
            <a:off x="6659358" y="2490541"/>
            <a:ext cx="144000" cy="108000"/>
          </a:xfrm>
          <a:prstGeom prst="ellipse">
            <a:avLst/>
          </a:prstGeom>
          <a:solidFill>
            <a:srgbClr val="FFFFFF"/>
          </a:solidFill>
          <a:ln cap="flat" cmpd="sng" w="28425">
            <a:solidFill>
              <a:srgbClr val="000000"/>
            </a:solidFill>
            <a:prstDash val="solid"/>
            <a:miter lim="8000"/>
            <a:headEnd len="sm" w="sm" type="none"/>
            <a:tailEnd len="sm" w="sm" type="none"/>
          </a:ln>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grpSp>
        <p:nvGrpSpPr>
          <p:cNvPr id="515" name="Google Shape;515;p87"/>
          <p:cNvGrpSpPr/>
          <p:nvPr/>
        </p:nvGrpSpPr>
        <p:grpSpPr>
          <a:xfrm>
            <a:off x="7237461" y="1679826"/>
            <a:ext cx="828908" cy="2654"/>
            <a:chOff x="7978680" y="2468880"/>
            <a:chExt cx="913800" cy="3900"/>
          </a:xfrm>
        </p:grpSpPr>
        <p:cxnSp>
          <p:nvCxnSpPr>
            <p:cNvPr id="516" name="Google Shape;516;p87"/>
            <p:cNvCxnSpPr/>
            <p:nvPr/>
          </p:nvCxnSpPr>
          <p:spPr>
            <a:xfrm>
              <a:off x="7978680" y="2468880"/>
              <a:ext cx="913800" cy="300"/>
            </a:xfrm>
            <a:prstGeom prst="straightConnector1">
              <a:avLst/>
            </a:prstGeom>
            <a:noFill/>
            <a:ln cap="flat" cmpd="sng" w="25550">
              <a:solidFill>
                <a:srgbClr val="33CCCC"/>
              </a:solidFill>
              <a:prstDash val="solid"/>
              <a:miter lim="8000"/>
              <a:headEnd len="sm" w="sm" type="none"/>
              <a:tailEnd len="sm" w="sm" type="none"/>
            </a:ln>
          </p:spPr>
        </p:cxnSp>
        <p:cxnSp>
          <p:nvCxnSpPr>
            <p:cNvPr id="517" name="Google Shape;517;p87"/>
            <p:cNvCxnSpPr/>
            <p:nvPr/>
          </p:nvCxnSpPr>
          <p:spPr>
            <a:xfrm>
              <a:off x="7978680" y="2472480"/>
              <a:ext cx="913800" cy="300"/>
            </a:xfrm>
            <a:prstGeom prst="straightConnector1">
              <a:avLst/>
            </a:prstGeom>
            <a:noFill/>
            <a:ln cap="flat" cmpd="sng" w="25550">
              <a:solidFill>
                <a:srgbClr val="33CCCC"/>
              </a:solidFill>
              <a:prstDash val="solid"/>
              <a:miter lim="8000"/>
              <a:headEnd len="sm" w="sm" type="none"/>
              <a:tailEnd len="sm" w="sm" type="none"/>
            </a:ln>
          </p:spPr>
        </p:cxnSp>
      </p:grpSp>
      <p:sp>
        <p:nvSpPr>
          <p:cNvPr id="518" name="Google Shape;518;p87"/>
          <p:cNvSpPr/>
          <p:nvPr/>
        </p:nvSpPr>
        <p:spPr>
          <a:xfrm>
            <a:off x="7668728" y="1626151"/>
            <a:ext cx="144300" cy="108000"/>
          </a:xfrm>
          <a:prstGeom prst="ellipse">
            <a:avLst/>
          </a:prstGeom>
          <a:solidFill>
            <a:srgbClr val="FFFFFF"/>
          </a:solidFill>
          <a:ln cap="flat" cmpd="sng" w="28425">
            <a:solidFill>
              <a:srgbClr val="000000"/>
            </a:solidFill>
            <a:prstDash val="solid"/>
            <a:miter lim="8000"/>
            <a:headEnd len="sm" w="sm" type="none"/>
            <a:tailEnd len="sm" w="sm" type="none"/>
          </a:ln>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sp>
        <p:nvSpPr>
          <p:cNvPr id="519" name="Google Shape;519;p87"/>
          <p:cNvSpPr/>
          <p:nvPr/>
        </p:nvSpPr>
        <p:spPr>
          <a:xfrm>
            <a:off x="3923839" y="2490541"/>
            <a:ext cx="144000" cy="108000"/>
          </a:xfrm>
          <a:prstGeom prst="ellipse">
            <a:avLst/>
          </a:prstGeom>
          <a:solidFill>
            <a:srgbClr val="FFFFFF"/>
          </a:solidFill>
          <a:ln cap="flat" cmpd="sng" w="28425">
            <a:solidFill>
              <a:srgbClr val="000000"/>
            </a:solidFill>
            <a:prstDash val="solid"/>
            <a:miter lim="8000"/>
            <a:headEnd len="sm" w="sm" type="none"/>
            <a:tailEnd len="sm" w="sm" type="none"/>
          </a:ln>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sp>
        <p:nvSpPr>
          <p:cNvPr id="520" name="Google Shape;520;p87"/>
          <p:cNvSpPr/>
          <p:nvPr/>
        </p:nvSpPr>
        <p:spPr>
          <a:xfrm>
            <a:off x="3563653" y="1464246"/>
            <a:ext cx="431048" cy="1620519"/>
          </a:xfrm>
          <a:custGeom>
            <a:rect b="b" l="l" r="r" t="t"/>
            <a:pathLst>
              <a:path extrusionOk="0" h="1361" w="272">
                <a:moveTo>
                  <a:pt x="272" y="0"/>
                </a:moveTo>
                <a:lnTo>
                  <a:pt x="272" y="1134"/>
                </a:lnTo>
                <a:lnTo>
                  <a:pt x="0" y="1361"/>
                </a:lnTo>
              </a:path>
            </a:pathLst>
          </a:custGeom>
          <a:noFill/>
          <a:ln cap="flat" cmpd="sng" w="57225">
            <a:solidFill>
              <a:srgbClr val="000000"/>
            </a:solidFill>
            <a:prstDash val="solid"/>
            <a:round/>
            <a:headEnd len="sm" w="sm" type="none"/>
            <a:tailEnd len="sm" w="sm" type="none"/>
          </a:ln>
        </p:spPr>
      </p:sp>
      <p:sp>
        <p:nvSpPr>
          <p:cNvPr id="521" name="Google Shape;521;p87"/>
          <p:cNvSpPr/>
          <p:nvPr/>
        </p:nvSpPr>
        <p:spPr>
          <a:xfrm>
            <a:off x="684125" y="1247475"/>
            <a:ext cx="7056450" cy="2105986"/>
          </a:xfrm>
          <a:custGeom>
            <a:rect b="b" l="l" r="r" t="t"/>
            <a:pathLst>
              <a:path extrusionOk="0" h="1769" w="4491">
                <a:moveTo>
                  <a:pt x="0" y="817"/>
                </a:moveTo>
                <a:lnTo>
                  <a:pt x="998" y="1769"/>
                </a:lnTo>
                <a:lnTo>
                  <a:pt x="1270" y="1769"/>
                </a:lnTo>
                <a:lnTo>
                  <a:pt x="2041" y="1089"/>
                </a:lnTo>
                <a:lnTo>
                  <a:pt x="2585" y="1089"/>
                </a:lnTo>
                <a:lnTo>
                  <a:pt x="2585" y="1180"/>
                </a:lnTo>
                <a:lnTo>
                  <a:pt x="2585" y="1089"/>
                </a:lnTo>
                <a:lnTo>
                  <a:pt x="3266" y="1089"/>
                </a:lnTo>
                <a:lnTo>
                  <a:pt x="3856" y="1089"/>
                </a:lnTo>
                <a:lnTo>
                  <a:pt x="4218" y="1089"/>
                </a:lnTo>
                <a:lnTo>
                  <a:pt x="4252" y="1045"/>
                </a:lnTo>
                <a:lnTo>
                  <a:pt x="4312" y="1117"/>
                </a:lnTo>
                <a:lnTo>
                  <a:pt x="4258" y="1033"/>
                </a:lnTo>
                <a:lnTo>
                  <a:pt x="4491" y="681"/>
                </a:lnTo>
                <a:lnTo>
                  <a:pt x="4491" y="0"/>
                </a:lnTo>
              </a:path>
            </a:pathLst>
          </a:custGeom>
          <a:noFill/>
          <a:ln cap="flat" cmpd="sng" w="76300">
            <a:solidFill>
              <a:srgbClr val="808080"/>
            </a:solidFill>
            <a:prstDash val="solid"/>
            <a:round/>
            <a:headEnd len="sm" w="sm" type="none"/>
            <a:tailEnd len="sm" w="sm" type="none"/>
          </a:ln>
        </p:spPr>
      </p:sp>
      <p:cxnSp>
        <p:nvCxnSpPr>
          <p:cNvPr id="522" name="Google Shape;522;p87"/>
          <p:cNvCxnSpPr/>
          <p:nvPr/>
        </p:nvCxnSpPr>
        <p:spPr>
          <a:xfrm>
            <a:off x="5725748" y="1528420"/>
            <a:ext cx="1500" cy="2430000"/>
          </a:xfrm>
          <a:prstGeom prst="straightConnector1">
            <a:avLst/>
          </a:prstGeom>
          <a:noFill/>
          <a:ln cap="flat" cmpd="sng" w="57225">
            <a:solidFill>
              <a:srgbClr val="FF9900"/>
            </a:solidFill>
            <a:prstDash val="solid"/>
            <a:miter lim="8000"/>
            <a:headEnd len="sm" w="sm" type="none"/>
            <a:tailEnd len="sm" w="sm" type="none"/>
          </a:ln>
        </p:spPr>
      </p:cxnSp>
      <p:cxnSp>
        <p:nvCxnSpPr>
          <p:cNvPr id="523" name="Google Shape;523;p87"/>
          <p:cNvCxnSpPr/>
          <p:nvPr/>
        </p:nvCxnSpPr>
        <p:spPr>
          <a:xfrm>
            <a:off x="1633409" y="1620272"/>
            <a:ext cx="1500" cy="2430000"/>
          </a:xfrm>
          <a:prstGeom prst="straightConnector1">
            <a:avLst/>
          </a:prstGeom>
          <a:noFill/>
          <a:ln cap="flat" cmpd="sng" w="57225">
            <a:solidFill>
              <a:srgbClr val="000000"/>
            </a:solidFill>
            <a:prstDash val="solid"/>
            <a:miter lim="8000"/>
            <a:headEnd len="sm" w="sm" type="none"/>
            <a:tailEnd len="sm" w="sm" type="none"/>
          </a:ln>
        </p:spPr>
      </p:cxnSp>
      <p:cxnSp>
        <p:nvCxnSpPr>
          <p:cNvPr id="524" name="Google Shape;524;p87"/>
          <p:cNvCxnSpPr/>
          <p:nvPr/>
        </p:nvCxnSpPr>
        <p:spPr>
          <a:xfrm>
            <a:off x="1781010" y="2403587"/>
            <a:ext cx="1500" cy="1457700"/>
          </a:xfrm>
          <a:prstGeom prst="straightConnector1">
            <a:avLst/>
          </a:prstGeom>
          <a:noFill/>
          <a:ln cap="flat" cmpd="sng" w="57225">
            <a:solidFill>
              <a:srgbClr val="993300"/>
            </a:solidFill>
            <a:prstDash val="solid"/>
            <a:miter lim="8000"/>
            <a:headEnd len="sm" w="sm" type="none"/>
            <a:tailEnd len="sm" w="sm" type="none"/>
          </a:ln>
        </p:spPr>
      </p:cxnSp>
      <p:grpSp>
        <p:nvGrpSpPr>
          <p:cNvPr id="525" name="Google Shape;525;p87"/>
          <p:cNvGrpSpPr/>
          <p:nvPr/>
        </p:nvGrpSpPr>
        <p:grpSpPr>
          <a:xfrm>
            <a:off x="1564856" y="2943002"/>
            <a:ext cx="252156" cy="189138"/>
            <a:chOff x="1725120" y="4325400"/>
            <a:chExt cx="277980" cy="277980"/>
          </a:xfrm>
        </p:grpSpPr>
        <p:sp>
          <p:nvSpPr>
            <p:cNvPr id="526" name="Google Shape;526;p87"/>
            <p:cNvSpPr/>
            <p:nvPr/>
          </p:nvSpPr>
          <p:spPr>
            <a:xfrm>
              <a:off x="1725120" y="4483080"/>
              <a:ext cx="120300" cy="120300"/>
            </a:xfrm>
            <a:prstGeom prst="ellipse">
              <a:avLst/>
            </a:prstGeom>
            <a:solidFill>
              <a:srgbClr val="FFFFFF"/>
            </a:solidFill>
            <a:ln cap="flat" cmpd="sng" w="28425">
              <a:solidFill>
                <a:srgbClr val="000000"/>
              </a:solidFill>
              <a:prstDash val="solid"/>
              <a:miter lim="8000"/>
              <a:headEnd len="sm" w="sm" type="none"/>
              <a:tailEnd len="sm" w="sm" type="none"/>
            </a:ln>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sp>
          <p:nvSpPr>
            <p:cNvPr id="527" name="Google Shape;527;p87"/>
            <p:cNvSpPr/>
            <p:nvPr/>
          </p:nvSpPr>
          <p:spPr>
            <a:xfrm>
              <a:off x="1882800" y="4325400"/>
              <a:ext cx="120300" cy="120300"/>
            </a:xfrm>
            <a:prstGeom prst="ellipse">
              <a:avLst/>
            </a:prstGeom>
            <a:solidFill>
              <a:srgbClr val="FFFFFF"/>
            </a:solidFill>
            <a:ln cap="flat" cmpd="sng" w="28425">
              <a:solidFill>
                <a:srgbClr val="000000"/>
              </a:solidFill>
              <a:prstDash val="solid"/>
              <a:miter lim="8000"/>
              <a:headEnd len="sm" w="sm" type="none"/>
              <a:tailEnd len="sm" w="sm" type="none"/>
            </a:ln>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cxnSp>
          <p:nvCxnSpPr>
            <p:cNvPr id="528" name="Google Shape;528;p87"/>
            <p:cNvCxnSpPr/>
            <p:nvPr/>
          </p:nvCxnSpPr>
          <p:spPr>
            <a:xfrm flipH="1" rot="10800000">
              <a:off x="1803600" y="4365420"/>
              <a:ext cx="42000" cy="117300"/>
            </a:xfrm>
            <a:prstGeom prst="straightConnector1">
              <a:avLst/>
            </a:prstGeom>
            <a:noFill/>
            <a:ln cap="flat" cmpd="sng" w="9525">
              <a:solidFill>
                <a:srgbClr val="000000"/>
              </a:solidFill>
              <a:prstDash val="solid"/>
              <a:miter lim="8000"/>
              <a:headEnd len="sm" w="sm" type="none"/>
              <a:tailEnd len="sm" w="sm" type="none"/>
            </a:ln>
          </p:spPr>
        </p:cxnSp>
        <p:cxnSp>
          <p:nvCxnSpPr>
            <p:cNvPr id="529" name="Google Shape;529;p87"/>
            <p:cNvCxnSpPr/>
            <p:nvPr/>
          </p:nvCxnSpPr>
          <p:spPr>
            <a:xfrm flipH="1" rot="10800000">
              <a:off x="1880640" y="4438860"/>
              <a:ext cx="42000" cy="119100"/>
            </a:xfrm>
            <a:prstGeom prst="straightConnector1">
              <a:avLst/>
            </a:prstGeom>
            <a:noFill/>
            <a:ln cap="flat" cmpd="sng" w="9525">
              <a:solidFill>
                <a:srgbClr val="000000"/>
              </a:solidFill>
              <a:prstDash val="solid"/>
              <a:miter lim="8000"/>
              <a:headEnd len="sm" w="sm" type="none"/>
              <a:tailEnd len="sm" w="sm" type="none"/>
            </a:ln>
          </p:spPr>
        </p:cxnSp>
      </p:grpSp>
      <p:sp>
        <p:nvSpPr>
          <p:cNvPr id="530" name="Google Shape;530;p87"/>
          <p:cNvSpPr/>
          <p:nvPr/>
        </p:nvSpPr>
        <p:spPr>
          <a:xfrm>
            <a:off x="595303" y="2161833"/>
            <a:ext cx="144000" cy="108000"/>
          </a:xfrm>
          <a:prstGeom prst="ellipse">
            <a:avLst/>
          </a:prstGeom>
          <a:solidFill>
            <a:srgbClr val="FFFFFF"/>
          </a:solidFill>
          <a:ln cap="flat" cmpd="sng" w="28425">
            <a:solidFill>
              <a:srgbClr val="000000"/>
            </a:solidFill>
            <a:prstDash val="solid"/>
            <a:miter lim="8000"/>
            <a:headEnd len="sm" w="sm" type="none"/>
            <a:tailEnd len="sm" w="sm" type="none"/>
          </a:ln>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sp>
        <p:nvSpPr>
          <p:cNvPr id="531" name="Google Shape;531;p87"/>
          <p:cNvSpPr/>
          <p:nvPr/>
        </p:nvSpPr>
        <p:spPr>
          <a:xfrm>
            <a:off x="2382517" y="3312067"/>
            <a:ext cx="144000" cy="108000"/>
          </a:xfrm>
          <a:prstGeom prst="ellipse">
            <a:avLst/>
          </a:prstGeom>
          <a:solidFill>
            <a:srgbClr val="FFFFFF"/>
          </a:solidFill>
          <a:ln cap="flat" cmpd="sng" w="28425">
            <a:solidFill>
              <a:srgbClr val="000000"/>
            </a:solidFill>
            <a:prstDash val="solid"/>
            <a:miter lim="8000"/>
            <a:headEnd len="sm" w="sm" type="none"/>
            <a:tailEnd len="sm" w="sm" type="none"/>
          </a:ln>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sp>
        <p:nvSpPr>
          <p:cNvPr id="532" name="Google Shape;532;p87"/>
          <p:cNvSpPr/>
          <p:nvPr/>
        </p:nvSpPr>
        <p:spPr>
          <a:xfrm>
            <a:off x="5652927" y="2490541"/>
            <a:ext cx="144000" cy="108000"/>
          </a:xfrm>
          <a:prstGeom prst="ellipse">
            <a:avLst/>
          </a:prstGeom>
          <a:solidFill>
            <a:srgbClr val="FFFFFF"/>
          </a:solidFill>
          <a:ln cap="flat" cmpd="sng" w="28425">
            <a:solidFill>
              <a:srgbClr val="000000"/>
            </a:solidFill>
            <a:prstDash val="solid"/>
            <a:miter lim="8000"/>
            <a:headEnd len="sm" w="sm" type="none"/>
            <a:tailEnd len="sm" w="sm" type="none"/>
          </a:ln>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sp>
        <p:nvSpPr>
          <p:cNvPr id="533" name="Google Shape;533;p87"/>
          <p:cNvSpPr/>
          <p:nvPr/>
        </p:nvSpPr>
        <p:spPr>
          <a:xfrm>
            <a:off x="6659358" y="2490541"/>
            <a:ext cx="144000" cy="108000"/>
          </a:xfrm>
          <a:prstGeom prst="ellipse">
            <a:avLst/>
          </a:prstGeom>
          <a:solidFill>
            <a:srgbClr val="FFFFFF"/>
          </a:solidFill>
          <a:ln cap="flat" cmpd="sng" w="28425">
            <a:solidFill>
              <a:srgbClr val="000000"/>
            </a:solidFill>
            <a:prstDash val="solid"/>
            <a:miter lim="8000"/>
            <a:headEnd len="sm" w="sm" type="none"/>
            <a:tailEnd len="sm" w="sm" type="none"/>
          </a:ln>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grpSp>
        <p:nvGrpSpPr>
          <p:cNvPr id="534" name="Google Shape;534;p87"/>
          <p:cNvGrpSpPr/>
          <p:nvPr/>
        </p:nvGrpSpPr>
        <p:grpSpPr>
          <a:xfrm>
            <a:off x="7237461" y="1679826"/>
            <a:ext cx="828908" cy="2654"/>
            <a:chOff x="7978680" y="2468880"/>
            <a:chExt cx="913800" cy="3900"/>
          </a:xfrm>
        </p:grpSpPr>
        <p:cxnSp>
          <p:nvCxnSpPr>
            <p:cNvPr id="535" name="Google Shape;535;p87"/>
            <p:cNvCxnSpPr/>
            <p:nvPr/>
          </p:nvCxnSpPr>
          <p:spPr>
            <a:xfrm>
              <a:off x="7978680" y="2468880"/>
              <a:ext cx="913800" cy="300"/>
            </a:xfrm>
            <a:prstGeom prst="straightConnector1">
              <a:avLst/>
            </a:prstGeom>
            <a:noFill/>
            <a:ln cap="flat" cmpd="sng" w="25550">
              <a:solidFill>
                <a:srgbClr val="33CCCC"/>
              </a:solidFill>
              <a:prstDash val="solid"/>
              <a:miter lim="8000"/>
              <a:headEnd len="sm" w="sm" type="none"/>
              <a:tailEnd len="sm" w="sm" type="none"/>
            </a:ln>
          </p:spPr>
        </p:cxnSp>
        <p:cxnSp>
          <p:nvCxnSpPr>
            <p:cNvPr id="536" name="Google Shape;536;p87"/>
            <p:cNvCxnSpPr/>
            <p:nvPr/>
          </p:nvCxnSpPr>
          <p:spPr>
            <a:xfrm>
              <a:off x="7978680" y="2472480"/>
              <a:ext cx="913800" cy="300"/>
            </a:xfrm>
            <a:prstGeom prst="straightConnector1">
              <a:avLst/>
            </a:prstGeom>
            <a:noFill/>
            <a:ln cap="flat" cmpd="sng" w="25550">
              <a:solidFill>
                <a:srgbClr val="33CCCC"/>
              </a:solidFill>
              <a:prstDash val="solid"/>
              <a:miter lim="8000"/>
              <a:headEnd len="sm" w="sm" type="none"/>
              <a:tailEnd len="sm" w="sm" type="none"/>
            </a:ln>
          </p:spPr>
        </p:cxnSp>
      </p:grpSp>
      <p:sp>
        <p:nvSpPr>
          <p:cNvPr id="537" name="Google Shape;537;p87"/>
          <p:cNvSpPr/>
          <p:nvPr/>
        </p:nvSpPr>
        <p:spPr>
          <a:xfrm>
            <a:off x="7668728" y="1626151"/>
            <a:ext cx="144300" cy="108000"/>
          </a:xfrm>
          <a:prstGeom prst="ellipse">
            <a:avLst/>
          </a:prstGeom>
          <a:solidFill>
            <a:srgbClr val="FFFFFF"/>
          </a:solidFill>
          <a:ln cap="flat" cmpd="sng" w="28425">
            <a:solidFill>
              <a:srgbClr val="000000"/>
            </a:solidFill>
            <a:prstDash val="solid"/>
            <a:miter lim="8000"/>
            <a:headEnd len="sm" w="sm" type="none"/>
            <a:tailEnd len="sm" w="sm" type="none"/>
          </a:ln>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sp>
        <p:nvSpPr>
          <p:cNvPr id="538" name="Google Shape;538;p87"/>
          <p:cNvSpPr/>
          <p:nvPr/>
        </p:nvSpPr>
        <p:spPr>
          <a:xfrm>
            <a:off x="3923839" y="2490541"/>
            <a:ext cx="144000" cy="108000"/>
          </a:xfrm>
          <a:prstGeom prst="ellipse">
            <a:avLst/>
          </a:prstGeom>
          <a:solidFill>
            <a:srgbClr val="FFFFFF"/>
          </a:solidFill>
          <a:ln cap="flat" cmpd="sng" w="28425">
            <a:solidFill>
              <a:srgbClr val="000000"/>
            </a:solidFill>
            <a:prstDash val="solid"/>
            <a:miter lim="8000"/>
            <a:headEnd len="sm" w="sm" type="none"/>
            <a:tailEnd len="sm" w="sm" type="none"/>
          </a:ln>
        </p:spPr>
        <p:txBody>
          <a:bodyPr anchorCtr="0" anchor="ctr" bIns="76025" lIns="76025" spcFirstLastPara="1" rIns="76025" wrap="square" tIns="76025">
            <a:noAutofit/>
          </a:bodyPr>
          <a:lstStyle/>
          <a:p>
            <a:pPr indent="0" lvl="0" marL="0" rtl="0" algn="l">
              <a:spcBef>
                <a:spcPts val="0"/>
              </a:spcBef>
              <a:spcAft>
                <a:spcPts val="0"/>
              </a:spcAft>
              <a:buNone/>
            </a:pPr>
            <a:r>
              <a:t/>
            </a:r>
            <a:endParaRPr/>
          </a:p>
        </p:txBody>
      </p:sp>
      <p:sp>
        <p:nvSpPr>
          <p:cNvPr id="539" name="Google Shape;539;p87"/>
          <p:cNvSpPr/>
          <p:nvPr/>
        </p:nvSpPr>
        <p:spPr>
          <a:xfrm>
            <a:off x="457172" y="-81320"/>
            <a:ext cx="8230410" cy="85579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ctr" bIns="41900" lIns="83825" spcFirstLastPara="1" rIns="83825" wrap="square" tIns="41900">
            <a:noAutofit/>
          </a:bodyPr>
          <a:lstStyle/>
          <a:p>
            <a:pPr indent="0" lvl="0" marL="0" marR="0" rtl="0" algn="ctr">
              <a:lnSpc>
                <a:spcPct val="104000"/>
              </a:lnSpc>
              <a:spcBef>
                <a:spcPts val="0"/>
              </a:spcBef>
              <a:spcAft>
                <a:spcPts val="0"/>
              </a:spcAft>
              <a:buNone/>
            </a:pPr>
            <a:r>
              <a:rPr lang="it" sz="3000">
                <a:solidFill>
                  <a:srgbClr val="FF6309"/>
                </a:solidFill>
                <a:latin typeface="Ubuntu"/>
                <a:ea typeface="Ubuntu"/>
                <a:cs typeface="Ubuntu"/>
                <a:sym typeface="Ubuntu"/>
              </a:rPr>
              <a:t>Aspettativa di vita alla nascita - Londra</a:t>
            </a:r>
            <a:endParaRPr b="0" sz="3000" strike="noStrike">
              <a:latin typeface="Arial"/>
              <a:ea typeface="Arial"/>
              <a:cs typeface="Arial"/>
              <a:sym typeface="Arial"/>
            </a:endParaRPr>
          </a:p>
        </p:txBody>
      </p:sp>
      <p:sp>
        <p:nvSpPr>
          <p:cNvPr id="540" name="Google Shape;540;p87"/>
          <p:cNvSpPr/>
          <p:nvPr/>
        </p:nvSpPr>
        <p:spPr>
          <a:xfrm>
            <a:off x="4500202" y="3780145"/>
            <a:ext cx="4535136" cy="808056"/>
          </a:xfrm>
          <a:custGeom>
            <a:rect b="b" l="l" r="r" t="t"/>
            <a:pathLst>
              <a:path extrusionOk="0" h="21600" w="21600">
                <a:moveTo>
                  <a:pt x="0" y="0"/>
                </a:moveTo>
                <a:lnTo>
                  <a:pt x="21600" y="0"/>
                </a:lnTo>
                <a:lnTo>
                  <a:pt x="21600" y="21600"/>
                </a:lnTo>
                <a:lnTo>
                  <a:pt x="0" y="21600"/>
                </a:lnTo>
                <a:lnTo>
                  <a:pt x="0" y="0"/>
                </a:lnTo>
                <a:close/>
              </a:path>
            </a:pathLst>
          </a:custGeom>
          <a:solidFill>
            <a:srgbClr val="E6E6FF"/>
          </a:solidFill>
          <a:ln>
            <a:noFill/>
          </a:ln>
        </p:spPr>
        <p:txBody>
          <a:bodyPr anchorCtr="0" anchor="t" bIns="37425" lIns="74825" spcFirstLastPara="1" rIns="74825" wrap="square" tIns="37425">
            <a:noAutofit/>
          </a:bodyPr>
          <a:lstStyle/>
          <a:p>
            <a:pPr indent="0" lvl="0" marL="0" marR="0" rtl="0" algn="l">
              <a:lnSpc>
                <a:spcPct val="100000"/>
              </a:lnSpc>
              <a:spcBef>
                <a:spcPts val="0"/>
              </a:spcBef>
              <a:spcAft>
                <a:spcPts val="0"/>
              </a:spcAft>
              <a:buNone/>
            </a:pPr>
            <a:r>
              <a:rPr b="0" lang="it" sz="1100" strike="noStrike">
                <a:solidFill>
                  <a:srgbClr val="000000"/>
                </a:solidFill>
                <a:latin typeface="Ubuntu"/>
                <a:ea typeface="Ubuntu"/>
                <a:cs typeface="Ubuntu"/>
                <a:sym typeface="Ubuntu"/>
              </a:rPr>
              <a:t>Electoral wards just a few miles apart geographically have life expectancy spans varying by years.  For instance, there are eight stops between Westminster and Canning Town on the Jubilee Line – so as one travels east, each stop, on average, marks nearly a year of shortened lifespan. </a:t>
            </a:r>
            <a:r>
              <a:rPr b="0" baseline="30000" lang="it" sz="1100" strike="noStrike">
                <a:solidFill>
                  <a:srgbClr val="000000"/>
                </a:solidFill>
                <a:latin typeface="Ubuntu"/>
                <a:ea typeface="Ubuntu"/>
                <a:cs typeface="Ubuntu"/>
                <a:sym typeface="Ubuntu"/>
              </a:rPr>
              <a:t>1</a:t>
            </a:r>
            <a:endParaRPr b="0" sz="1100" strike="noStrike">
              <a:latin typeface="Arial"/>
              <a:ea typeface="Arial"/>
              <a:cs typeface="Arial"/>
              <a:sym typeface="Arial"/>
            </a:endParaRPr>
          </a:p>
        </p:txBody>
      </p:sp>
      <p:sp>
        <p:nvSpPr>
          <p:cNvPr id="541" name="Google Shape;541;p87"/>
          <p:cNvSpPr/>
          <p:nvPr/>
        </p:nvSpPr>
        <p:spPr>
          <a:xfrm>
            <a:off x="3271390" y="4632288"/>
            <a:ext cx="6119550" cy="296136"/>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7425" lIns="74825" spcFirstLastPara="1" rIns="74825" wrap="square" tIns="37425">
            <a:noAutofit/>
          </a:bodyPr>
          <a:lstStyle/>
          <a:p>
            <a:pPr indent="0" lvl="0" marL="0" marR="0" rtl="0" algn="l">
              <a:lnSpc>
                <a:spcPct val="100000"/>
              </a:lnSpc>
              <a:spcBef>
                <a:spcPts val="0"/>
              </a:spcBef>
              <a:spcAft>
                <a:spcPts val="0"/>
              </a:spcAft>
              <a:buNone/>
            </a:pPr>
            <a:r>
              <a:rPr b="0" baseline="30000" lang="it" sz="800" strike="noStrike">
                <a:solidFill>
                  <a:srgbClr val="000000"/>
                </a:solidFill>
                <a:latin typeface="Tahoma"/>
                <a:ea typeface="Tahoma"/>
                <a:cs typeface="Tahoma"/>
                <a:sym typeface="Tahoma"/>
              </a:rPr>
              <a:t>1</a:t>
            </a:r>
            <a:r>
              <a:rPr b="0" lang="it" sz="800" strike="noStrike">
                <a:solidFill>
                  <a:srgbClr val="000000"/>
                </a:solidFill>
                <a:latin typeface="Tahoma"/>
                <a:ea typeface="Tahoma"/>
                <a:cs typeface="Tahoma"/>
                <a:sym typeface="Tahoma"/>
              </a:rPr>
              <a:t> Source: Analysis by London Health Observatory using Office for National Statistics data. Diagram produced by Department of Health</a:t>
            </a:r>
            <a:endParaRPr b="0" sz="800" strike="noStrike">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id="546" name="Google Shape;546;p88"/>
          <p:cNvPicPr preferRelativeResize="0"/>
          <p:nvPr/>
        </p:nvPicPr>
        <p:blipFill rotWithShape="1">
          <a:blip r:embed="rId3">
            <a:alphaModFix/>
          </a:blip>
          <a:srcRect b="0" l="0" r="0" t="0"/>
          <a:stretch/>
        </p:blipFill>
        <p:spPr>
          <a:xfrm>
            <a:off x="2536252" y="609526"/>
            <a:ext cx="3712151" cy="4572976"/>
          </a:xfrm>
          <a:prstGeom prst="rect">
            <a:avLst/>
          </a:prstGeom>
          <a:noFill/>
          <a:ln>
            <a:noFill/>
          </a:ln>
        </p:spPr>
      </p:pic>
      <p:sp>
        <p:nvSpPr>
          <p:cNvPr id="547" name="Google Shape;547;p88"/>
          <p:cNvSpPr/>
          <p:nvPr/>
        </p:nvSpPr>
        <p:spPr>
          <a:xfrm>
            <a:off x="456519" y="4851"/>
            <a:ext cx="8216700" cy="934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lang="it" sz="3000">
                <a:solidFill>
                  <a:srgbClr val="FF6309"/>
                </a:solidFill>
                <a:latin typeface="Ubuntu"/>
                <a:ea typeface="Ubuntu"/>
                <a:cs typeface="Ubuntu"/>
                <a:sym typeface="Ubuntu"/>
              </a:rPr>
              <a:t>Aspettativa di vita alla nascita - Torino</a:t>
            </a:r>
            <a:endParaRPr sz="3000" strike="noStrike">
              <a:latin typeface="Ubuntu"/>
              <a:ea typeface="Ubuntu"/>
              <a:cs typeface="Ubuntu"/>
              <a:sym typeface="Ubuntu"/>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89"/>
          <p:cNvSpPr txBox="1"/>
          <p:nvPr/>
        </p:nvSpPr>
        <p:spPr>
          <a:xfrm>
            <a:off x="457172" y="9063"/>
            <a:ext cx="8228700" cy="858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it" sz="3000" strike="noStrike">
                <a:solidFill>
                  <a:srgbClr val="FF6309"/>
                </a:solidFill>
                <a:latin typeface="Ubuntu"/>
                <a:ea typeface="Ubuntu"/>
                <a:cs typeface="Ubuntu"/>
                <a:sym typeface="Ubuntu"/>
              </a:rPr>
              <a:t>Aspettativa di vita a 30 anni - Bologna</a:t>
            </a:r>
            <a:endParaRPr sz="3000" strike="noStrike">
              <a:solidFill>
                <a:srgbClr val="FF6309"/>
              </a:solidFill>
              <a:latin typeface="Ubuntu"/>
              <a:ea typeface="Ubuntu"/>
              <a:cs typeface="Ubuntu"/>
              <a:sym typeface="Ubuntu"/>
            </a:endParaRPr>
          </a:p>
        </p:txBody>
      </p:sp>
      <p:pic>
        <p:nvPicPr>
          <p:cNvPr id="553" name="Google Shape;553;p89"/>
          <p:cNvPicPr preferRelativeResize="0"/>
          <p:nvPr/>
        </p:nvPicPr>
        <p:blipFill rotWithShape="1">
          <a:blip r:embed="rId3">
            <a:alphaModFix/>
          </a:blip>
          <a:srcRect b="0" l="-11680" r="11679" t="0"/>
          <a:stretch/>
        </p:blipFill>
        <p:spPr>
          <a:xfrm>
            <a:off x="1624407" y="881070"/>
            <a:ext cx="5222103" cy="411424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id="559" name="Google Shape;559;p90"/>
          <p:cNvPicPr preferRelativeResize="0"/>
          <p:nvPr/>
        </p:nvPicPr>
        <p:blipFill rotWithShape="1">
          <a:blip r:embed="rId3">
            <a:alphaModFix/>
          </a:blip>
          <a:srcRect b="0" l="3695" r="3695" t="0"/>
          <a:stretch/>
        </p:blipFill>
        <p:spPr>
          <a:xfrm>
            <a:off x="1632774" y="685825"/>
            <a:ext cx="5787201" cy="4401625"/>
          </a:xfrm>
          <a:prstGeom prst="rect">
            <a:avLst/>
          </a:prstGeom>
          <a:noFill/>
          <a:ln>
            <a:noFill/>
          </a:ln>
        </p:spPr>
      </p:pic>
      <p:sp>
        <p:nvSpPr>
          <p:cNvPr id="560" name="Google Shape;560;p90"/>
          <p:cNvSpPr txBox="1"/>
          <p:nvPr/>
        </p:nvSpPr>
        <p:spPr>
          <a:xfrm>
            <a:off x="457172" y="9063"/>
            <a:ext cx="8229000" cy="858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it" sz="3000" strike="noStrike">
                <a:solidFill>
                  <a:srgbClr val="FF6309"/>
                </a:solidFill>
                <a:latin typeface="Ubuntu"/>
                <a:ea typeface="Ubuntu"/>
                <a:cs typeface="Ubuntu"/>
                <a:sym typeface="Ubuntu"/>
              </a:rPr>
              <a:t>Il gradiente sociale</a:t>
            </a:r>
            <a:endParaRPr sz="3000" strike="noStrike">
              <a:solidFill>
                <a:srgbClr val="FF6309"/>
              </a:solidFill>
              <a:latin typeface="Ubuntu"/>
              <a:ea typeface="Ubuntu"/>
              <a:cs typeface="Ubuntu"/>
              <a:sym typeface="Ubuntu"/>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id="565" name="Google Shape;565;p91"/>
          <p:cNvPicPr preferRelativeResize="0"/>
          <p:nvPr/>
        </p:nvPicPr>
        <p:blipFill rotWithShape="1">
          <a:blip r:embed="rId3">
            <a:alphaModFix/>
          </a:blip>
          <a:srcRect b="0" l="0" r="0" t="0"/>
          <a:stretch/>
        </p:blipFill>
        <p:spPr>
          <a:xfrm>
            <a:off x="575383" y="914113"/>
            <a:ext cx="8078223" cy="3592766"/>
          </a:xfrm>
          <a:prstGeom prst="rect">
            <a:avLst/>
          </a:prstGeom>
          <a:noFill/>
          <a:ln>
            <a:noFill/>
          </a:ln>
        </p:spPr>
      </p:pic>
      <p:sp>
        <p:nvSpPr>
          <p:cNvPr id="566" name="Google Shape;566;p91"/>
          <p:cNvSpPr txBox="1"/>
          <p:nvPr/>
        </p:nvSpPr>
        <p:spPr>
          <a:xfrm>
            <a:off x="456519" y="83769"/>
            <a:ext cx="8217000" cy="626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it" sz="3000" strike="noStrike">
                <a:solidFill>
                  <a:srgbClr val="FF6309"/>
                </a:solidFill>
                <a:latin typeface="Ubuntu"/>
                <a:ea typeface="Ubuntu"/>
                <a:cs typeface="Ubuntu"/>
                <a:sym typeface="Ubuntu"/>
              </a:rPr>
              <a:t>Lavoro e aspettativa di vita</a:t>
            </a:r>
            <a:endParaRPr sz="3000" strike="noStrike">
              <a:solidFill>
                <a:srgbClr val="FF6309"/>
              </a:solidFill>
              <a:latin typeface="Ubuntu"/>
              <a:ea typeface="Ubuntu"/>
              <a:cs typeface="Ubuntu"/>
              <a:sym typeface="Ubuntu"/>
            </a:endParaRPr>
          </a:p>
        </p:txBody>
      </p:sp>
      <p:sp>
        <p:nvSpPr>
          <p:cNvPr id="567" name="Google Shape;567;p91"/>
          <p:cNvSpPr txBox="1"/>
          <p:nvPr/>
        </p:nvSpPr>
        <p:spPr>
          <a:xfrm>
            <a:off x="65098" y="4777119"/>
            <a:ext cx="5747700" cy="496500"/>
          </a:xfrm>
          <a:prstGeom prst="rect">
            <a:avLst/>
          </a:prstGeom>
          <a:noFill/>
          <a:ln>
            <a:noFill/>
          </a:ln>
        </p:spPr>
        <p:txBody>
          <a:bodyPr anchorCtr="0" anchor="t" bIns="37425" lIns="74825" spcFirstLastPara="1" rIns="74825" wrap="square" tIns="37425">
            <a:noAutofit/>
          </a:bodyPr>
          <a:lstStyle/>
          <a:p>
            <a:pPr indent="0" lvl="0" marL="0" marR="0" rtl="0" algn="l">
              <a:spcBef>
                <a:spcPts val="0"/>
              </a:spcBef>
              <a:spcAft>
                <a:spcPts val="0"/>
              </a:spcAft>
              <a:buNone/>
            </a:pPr>
            <a:r>
              <a:rPr b="0" lang="it" sz="900" strike="noStrike">
                <a:solidFill>
                  <a:srgbClr val="000000"/>
                </a:solidFill>
                <a:latin typeface="Arial"/>
                <a:ea typeface="Arial"/>
                <a:cs typeface="Arial"/>
                <a:sym typeface="Arial"/>
              </a:rPr>
              <a:t>Costa G., Bassi M., Censini G.F., Marra M., Nicelli A.L., Zengarini N. (a cura di), 2014, L'equità in salute in Italia. Secondo rapporto sulle disuguaglianze sociali in sanità, Fondazione Smith Kline, Franco Angeli, Milano.</a:t>
            </a:r>
            <a:endParaRPr b="0" sz="900"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pic>
        <p:nvPicPr>
          <p:cNvPr id="572" name="Google Shape;572;p92"/>
          <p:cNvPicPr preferRelativeResize="0"/>
          <p:nvPr/>
        </p:nvPicPr>
        <p:blipFill rotWithShape="1">
          <a:blip r:embed="rId3">
            <a:alphaModFix/>
          </a:blip>
          <a:srcRect b="0" l="0" r="0" t="0"/>
          <a:stretch/>
        </p:blipFill>
        <p:spPr>
          <a:xfrm>
            <a:off x="755151" y="832525"/>
            <a:ext cx="7753575" cy="3701375"/>
          </a:xfrm>
          <a:prstGeom prst="rect">
            <a:avLst/>
          </a:prstGeom>
          <a:noFill/>
          <a:ln>
            <a:noFill/>
          </a:ln>
        </p:spPr>
      </p:pic>
      <p:sp>
        <p:nvSpPr>
          <p:cNvPr id="573" name="Google Shape;573;p92"/>
          <p:cNvSpPr txBox="1"/>
          <p:nvPr/>
        </p:nvSpPr>
        <p:spPr>
          <a:xfrm>
            <a:off x="456845" y="83769"/>
            <a:ext cx="8217000" cy="626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dk1"/>
              </a:buClr>
              <a:buFont typeface="Arial"/>
              <a:buNone/>
            </a:pPr>
            <a:r>
              <a:rPr lang="it" sz="3000">
                <a:solidFill>
                  <a:srgbClr val="FF6309"/>
                </a:solidFill>
                <a:latin typeface="Ubuntu"/>
                <a:ea typeface="Ubuntu"/>
                <a:cs typeface="Ubuntu"/>
                <a:sym typeface="Ubuntu"/>
              </a:rPr>
              <a:t>Lavoro e mortalità</a:t>
            </a:r>
            <a:endParaRPr b="0" sz="3700" strike="noStrike">
              <a:latin typeface="Arial"/>
              <a:ea typeface="Arial"/>
              <a:cs typeface="Arial"/>
              <a:sym typeface="Arial"/>
            </a:endParaRPr>
          </a:p>
        </p:txBody>
      </p:sp>
      <p:sp>
        <p:nvSpPr>
          <p:cNvPr id="574" name="Google Shape;574;p92"/>
          <p:cNvSpPr txBox="1"/>
          <p:nvPr/>
        </p:nvSpPr>
        <p:spPr>
          <a:xfrm>
            <a:off x="65098" y="4777119"/>
            <a:ext cx="5747700" cy="496500"/>
          </a:xfrm>
          <a:prstGeom prst="rect">
            <a:avLst/>
          </a:prstGeom>
          <a:noFill/>
          <a:ln>
            <a:noFill/>
          </a:ln>
        </p:spPr>
        <p:txBody>
          <a:bodyPr anchorCtr="0" anchor="t" bIns="37425" lIns="74825" spcFirstLastPara="1" rIns="74825" wrap="square" tIns="37425">
            <a:noAutofit/>
          </a:bodyPr>
          <a:lstStyle/>
          <a:p>
            <a:pPr indent="0" lvl="0" marL="0" marR="0" rtl="0" algn="l">
              <a:spcBef>
                <a:spcPts val="0"/>
              </a:spcBef>
              <a:spcAft>
                <a:spcPts val="0"/>
              </a:spcAft>
              <a:buNone/>
            </a:pPr>
            <a:r>
              <a:rPr b="0" lang="it" sz="900" strike="noStrike">
                <a:solidFill>
                  <a:srgbClr val="000000"/>
                </a:solidFill>
                <a:latin typeface="Arial"/>
                <a:ea typeface="Arial"/>
                <a:cs typeface="Arial"/>
                <a:sym typeface="Arial"/>
              </a:rPr>
              <a:t>Costa G., Bassi M., Censini G.F., Marra M., Nicelli A.L., Zengarini N. (a cura di), 2014, L'equità in salute in Italia. Secondo rapporto sulle disuguaglianze sociali in sanità, Fondazione Smith Kline, Franco Angeli, Milano.</a:t>
            </a:r>
            <a:endParaRPr b="0" sz="900"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id="579" name="Google Shape;579;p93"/>
          <p:cNvPicPr preferRelativeResize="0"/>
          <p:nvPr/>
        </p:nvPicPr>
        <p:blipFill rotWithShape="1">
          <a:blip r:embed="rId3">
            <a:alphaModFix/>
          </a:blip>
          <a:srcRect b="0" l="0" r="0" t="0"/>
          <a:stretch/>
        </p:blipFill>
        <p:spPr>
          <a:xfrm>
            <a:off x="1240924" y="623799"/>
            <a:ext cx="6609376" cy="3910100"/>
          </a:xfrm>
          <a:prstGeom prst="rect">
            <a:avLst/>
          </a:prstGeom>
          <a:noFill/>
          <a:ln>
            <a:noFill/>
          </a:ln>
        </p:spPr>
      </p:pic>
      <p:sp>
        <p:nvSpPr>
          <p:cNvPr id="580" name="Google Shape;580;p93"/>
          <p:cNvSpPr txBox="1"/>
          <p:nvPr/>
        </p:nvSpPr>
        <p:spPr>
          <a:xfrm>
            <a:off x="65098" y="4777119"/>
            <a:ext cx="5747700" cy="496500"/>
          </a:xfrm>
          <a:prstGeom prst="rect">
            <a:avLst/>
          </a:prstGeom>
          <a:noFill/>
          <a:ln>
            <a:noFill/>
          </a:ln>
        </p:spPr>
        <p:txBody>
          <a:bodyPr anchorCtr="0" anchor="t" bIns="37425" lIns="74825" spcFirstLastPara="1" rIns="74825" wrap="square" tIns="37425">
            <a:noAutofit/>
          </a:bodyPr>
          <a:lstStyle/>
          <a:p>
            <a:pPr indent="0" lvl="0" marL="0" marR="0" rtl="0" algn="l">
              <a:spcBef>
                <a:spcPts val="0"/>
              </a:spcBef>
              <a:spcAft>
                <a:spcPts val="0"/>
              </a:spcAft>
              <a:buNone/>
            </a:pPr>
            <a:r>
              <a:rPr b="0" lang="it" sz="900" strike="noStrike">
                <a:solidFill>
                  <a:srgbClr val="000000"/>
                </a:solidFill>
                <a:latin typeface="Arial"/>
                <a:ea typeface="Arial"/>
                <a:cs typeface="Arial"/>
                <a:sym typeface="Arial"/>
              </a:rPr>
              <a:t>Costa G., Bassi M., Censini G.F., Marra M., Nicelli A.L., Zengarini N. (a cura di), 2014, L'equità in salute in Italia. Secondo rapporto sulle disuguaglianze sociali in sanità, Fondazione Smith Kline, Franco Angeli, Milano.</a:t>
            </a:r>
            <a:endParaRPr b="0" sz="900" strike="noStrike">
              <a:solidFill>
                <a:srgbClr val="000000"/>
              </a:solidFill>
              <a:latin typeface="Arial"/>
              <a:ea typeface="Arial"/>
              <a:cs typeface="Arial"/>
              <a:sym typeface="Arial"/>
            </a:endParaRPr>
          </a:p>
        </p:txBody>
      </p:sp>
      <p:sp>
        <p:nvSpPr>
          <p:cNvPr id="581" name="Google Shape;581;p93"/>
          <p:cNvSpPr txBox="1"/>
          <p:nvPr/>
        </p:nvSpPr>
        <p:spPr>
          <a:xfrm>
            <a:off x="456845" y="83769"/>
            <a:ext cx="8217000" cy="626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dk1"/>
              </a:buClr>
              <a:buFont typeface="Arial"/>
              <a:buNone/>
            </a:pPr>
            <a:r>
              <a:rPr lang="it" sz="3000">
                <a:solidFill>
                  <a:srgbClr val="FF6309"/>
                </a:solidFill>
                <a:latin typeface="Ubuntu"/>
                <a:ea typeface="Ubuntu"/>
                <a:cs typeface="Ubuntu"/>
                <a:sym typeface="Ubuntu"/>
              </a:rPr>
              <a:t>Istruzione e salute</a:t>
            </a:r>
            <a:endParaRPr b="0" sz="3700" strike="noStrike">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descr="Diagrama&#10;&#10;Descripción generada automáticamente" id="217" name="Google Shape;217;p49"/>
          <p:cNvPicPr preferRelativeResize="0"/>
          <p:nvPr/>
        </p:nvPicPr>
        <p:blipFill rotWithShape="1">
          <a:blip r:embed="rId3">
            <a:alphaModFix/>
          </a:blip>
          <a:srcRect b="0" l="0" r="0" t="0"/>
          <a:stretch/>
        </p:blipFill>
        <p:spPr>
          <a:xfrm>
            <a:off x="90488" y="338779"/>
            <a:ext cx="8963024" cy="4465940"/>
          </a:xfrm>
          <a:prstGeom prst="rect">
            <a:avLst/>
          </a:prstGeom>
          <a:noFill/>
          <a:ln>
            <a:noFill/>
          </a:ln>
        </p:spPr>
      </p:pic>
      <p:sp>
        <p:nvSpPr>
          <p:cNvPr id="218" name="Google Shape;218;p49"/>
          <p:cNvSpPr txBox="1"/>
          <p:nvPr/>
        </p:nvSpPr>
        <p:spPr>
          <a:xfrm>
            <a:off x="131553" y="379562"/>
            <a:ext cx="2057400" cy="500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400">
                <a:solidFill>
                  <a:srgbClr val="002A41"/>
                </a:solidFill>
                <a:latin typeface="Poppins"/>
                <a:ea typeface="Poppins"/>
                <a:cs typeface="Poppins"/>
                <a:sym typeface="Poppins"/>
              </a:rPr>
              <a:t>Epidemics Deaths 2001-2017 </a:t>
            </a:r>
            <a:endParaRPr sz="1400">
              <a:solidFill>
                <a:schemeClr val="lt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id="586" name="Google Shape;586;p94"/>
          <p:cNvPicPr preferRelativeResize="0"/>
          <p:nvPr/>
        </p:nvPicPr>
        <p:blipFill rotWithShape="1">
          <a:blip r:embed="rId3">
            <a:alphaModFix/>
          </a:blip>
          <a:srcRect b="0" l="0" r="0" t="0"/>
          <a:stretch/>
        </p:blipFill>
        <p:spPr>
          <a:xfrm>
            <a:off x="1136142" y="1348707"/>
            <a:ext cx="6858539" cy="2900324"/>
          </a:xfrm>
          <a:prstGeom prst="rect">
            <a:avLst/>
          </a:prstGeom>
          <a:noFill/>
          <a:ln>
            <a:noFill/>
          </a:ln>
        </p:spPr>
      </p:pic>
      <p:sp>
        <p:nvSpPr>
          <p:cNvPr id="587" name="Google Shape;587;p94"/>
          <p:cNvSpPr txBox="1"/>
          <p:nvPr/>
        </p:nvSpPr>
        <p:spPr>
          <a:xfrm>
            <a:off x="456519" y="156761"/>
            <a:ext cx="8217000" cy="934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it" sz="3000" strike="noStrike">
                <a:solidFill>
                  <a:srgbClr val="FF6309"/>
                </a:solidFill>
                <a:latin typeface="Ubuntu"/>
                <a:ea typeface="Ubuntu"/>
                <a:cs typeface="Ubuntu"/>
                <a:sym typeface="Ubuntu"/>
              </a:rPr>
              <a:t>Mortalità e 'traiettorie occupazionali'</a:t>
            </a:r>
            <a:endParaRPr sz="3000" strike="noStrike">
              <a:solidFill>
                <a:srgbClr val="FF6309"/>
              </a:solidFill>
              <a:latin typeface="Ubuntu"/>
              <a:ea typeface="Ubuntu"/>
              <a:cs typeface="Ubuntu"/>
              <a:sym typeface="Ubuntu"/>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95"/>
          <p:cNvSpPr txBox="1"/>
          <p:nvPr/>
        </p:nvSpPr>
        <p:spPr>
          <a:xfrm>
            <a:off x="1809750" y="57150"/>
            <a:ext cx="7092300" cy="4810200"/>
          </a:xfrm>
          <a:prstGeom prst="rect">
            <a:avLst/>
          </a:prstGeom>
          <a:noFill/>
          <a:ln>
            <a:noFill/>
          </a:ln>
        </p:spPr>
        <p:txBody>
          <a:bodyPr anchorCtr="0" anchor="t" bIns="0" lIns="0" spcFirstLastPara="1" rIns="0" wrap="square" tIns="0">
            <a:normAutofit fontScale="62500" lnSpcReduction="10000"/>
          </a:bodyPr>
          <a:lstStyle/>
          <a:p>
            <a:pPr indent="-238125" lvl="0" marL="355600" marR="0" rtl="0" algn="l">
              <a:spcBef>
                <a:spcPts val="0"/>
              </a:spcBef>
              <a:spcAft>
                <a:spcPts val="0"/>
              </a:spcAft>
              <a:buClr>
                <a:srgbClr val="000000"/>
              </a:buClr>
              <a:buSzPct val="44444"/>
              <a:buFont typeface="Noto Sans Symbols"/>
              <a:buChar char="●"/>
            </a:pPr>
            <a:r>
              <a:rPr b="0" lang="it" sz="2700" strike="noStrike">
                <a:latin typeface="Arial"/>
                <a:ea typeface="Arial"/>
                <a:cs typeface="Arial"/>
                <a:sym typeface="Arial"/>
              </a:rPr>
              <a:t>Le </a:t>
            </a:r>
            <a:r>
              <a:rPr b="1" lang="it" sz="2700" strike="noStrike">
                <a:latin typeface="Arial"/>
                <a:ea typeface="Arial"/>
                <a:cs typeface="Arial"/>
                <a:sym typeface="Arial"/>
              </a:rPr>
              <a:t>persone meno istruite di sesso maschile</a:t>
            </a:r>
            <a:r>
              <a:rPr b="0" lang="it" sz="2700" strike="noStrike">
                <a:latin typeface="Arial"/>
                <a:ea typeface="Arial"/>
                <a:cs typeface="Arial"/>
                <a:sym typeface="Arial"/>
              </a:rPr>
              <a:t> mostrano una speranza di vita alla nascita </a:t>
            </a:r>
            <a:r>
              <a:rPr b="1" lang="it" sz="2700" strike="noStrike">
                <a:latin typeface="Arial"/>
                <a:ea typeface="Arial"/>
                <a:cs typeface="Arial"/>
                <a:sym typeface="Arial"/>
              </a:rPr>
              <a:t>inferiore di 3 anni</a:t>
            </a:r>
            <a:r>
              <a:rPr b="0" lang="it" sz="2700" strike="noStrike">
                <a:latin typeface="Arial"/>
                <a:ea typeface="Arial"/>
                <a:cs typeface="Arial"/>
                <a:sym typeface="Arial"/>
              </a:rPr>
              <a:t> rispetto alle persone più istruite; nelle </a:t>
            </a:r>
            <a:r>
              <a:rPr b="1" lang="it" sz="2700" strike="noStrike"/>
              <a:t>r</a:t>
            </a:r>
            <a:r>
              <a:rPr b="1" lang="it" sz="2700" strike="noStrike">
                <a:latin typeface="Arial"/>
                <a:ea typeface="Arial"/>
                <a:cs typeface="Arial"/>
                <a:sym typeface="Arial"/>
              </a:rPr>
              <a:t>egioni del Sud</a:t>
            </a:r>
            <a:r>
              <a:rPr b="0" lang="it" sz="2700" strike="noStrike">
                <a:latin typeface="Arial"/>
                <a:ea typeface="Arial"/>
                <a:cs typeface="Arial"/>
                <a:sym typeface="Arial"/>
              </a:rPr>
              <a:t>, indipendentemente dal livello di istruzione, i residenti perdono </a:t>
            </a:r>
            <a:r>
              <a:rPr b="1" lang="it" sz="2700" strike="noStrike">
                <a:latin typeface="Arial"/>
                <a:ea typeface="Arial"/>
                <a:cs typeface="Arial"/>
                <a:sym typeface="Arial"/>
              </a:rPr>
              <a:t>un ulteriore anno</a:t>
            </a:r>
            <a:r>
              <a:rPr b="0" lang="it" sz="2700" strike="noStrike">
                <a:latin typeface="Arial"/>
                <a:ea typeface="Arial"/>
                <a:cs typeface="Arial"/>
                <a:sym typeface="Arial"/>
              </a:rPr>
              <a:t> di speranza di vita. Le disuguaglianze sociali nella mortalità sono presenti in tutte le regioni, ma sono più marcate in quelle più povere del Mezzogiorno. </a:t>
            </a:r>
            <a:endParaRPr b="0" sz="2700" strike="noStrike">
              <a:latin typeface="Arial"/>
              <a:ea typeface="Arial"/>
              <a:cs typeface="Arial"/>
              <a:sym typeface="Arial"/>
            </a:endParaRPr>
          </a:p>
          <a:p>
            <a:pPr indent="-238125" lvl="0" marL="355600" marR="0" rtl="0" algn="l">
              <a:spcBef>
                <a:spcPts val="1200"/>
              </a:spcBef>
              <a:spcAft>
                <a:spcPts val="0"/>
              </a:spcAft>
              <a:buClr>
                <a:srgbClr val="000000"/>
              </a:buClr>
              <a:buSzPct val="44444"/>
              <a:buFont typeface="Noto Sans Symbols"/>
              <a:buChar char="●"/>
            </a:pPr>
            <a:r>
              <a:rPr b="0" lang="it" sz="2700" strike="noStrike">
                <a:latin typeface="Arial"/>
                <a:ea typeface="Arial"/>
                <a:cs typeface="Arial"/>
                <a:sym typeface="Arial"/>
              </a:rPr>
              <a:t>Le </a:t>
            </a:r>
            <a:r>
              <a:rPr b="1" lang="it" sz="2700" strike="noStrike">
                <a:latin typeface="Arial"/>
                <a:ea typeface="Arial"/>
                <a:cs typeface="Arial"/>
                <a:sym typeface="Arial"/>
              </a:rPr>
              <a:t>differenze geografiche</a:t>
            </a:r>
            <a:r>
              <a:rPr b="0" lang="it" sz="2700" strike="noStrike">
                <a:latin typeface="Arial"/>
                <a:ea typeface="Arial"/>
                <a:cs typeface="Arial"/>
                <a:sym typeface="Arial"/>
              </a:rPr>
              <a:t>, al netto delle differenti strutture della popolazione per età e titolo di studio, producono</a:t>
            </a:r>
            <a:r>
              <a:rPr b="1" lang="it" sz="2700" strike="noStrike">
                <a:latin typeface="Arial"/>
                <a:ea typeface="Arial"/>
                <a:cs typeface="Arial"/>
                <a:sym typeface="Arial"/>
              </a:rPr>
              <a:t> differenziali di mortalità per tutte le cause da -15% a +30% nelle donne e da -13% a +26% negli uomini</a:t>
            </a:r>
            <a:r>
              <a:rPr b="0" lang="it" sz="2700" strike="noStrike">
                <a:latin typeface="Arial"/>
                <a:ea typeface="Arial"/>
                <a:cs typeface="Arial"/>
                <a:sym typeface="Arial"/>
              </a:rPr>
              <a:t>, rispetto alla media nazionale. </a:t>
            </a:r>
            <a:endParaRPr b="0" sz="2700" strike="noStrike">
              <a:latin typeface="Arial"/>
              <a:ea typeface="Arial"/>
              <a:cs typeface="Arial"/>
              <a:sym typeface="Arial"/>
            </a:endParaRPr>
          </a:p>
          <a:p>
            <a:pPr indent="-238125" lvl="0" marL="355600" marR="0" rtl="0" algn="l">
              <a:spcBef>
                <a:spcPts val="1200"/>
              </a:spcBef>
              <a:spcAft>
                <a:spcPts val="0"/>
              </a:spcAft>
              <a:buClr>
                <a:srgbClr val="000000"/>
              </a:buClr>
              <a:buSzPct val="44444"/>
              <a:buFont typeface="Noto Sans Symbols"/>
              <a:buChar char="●"/>
            </a:pPr>
            <a:r>
              <a:rPr b="0" lang="it" sz="2700" strike="noStrike">
                <a:latin typeface="Arial"/>
                <a:ea typeface="Arial"/>
                <a:cs typeface="Arial"/>
                <a:sym typeface="Arial"/>
              </a:rPr>
              <a:t>Si osserva un </a:t>
            </a:r>
            <a:r>
              <a:rPr b="1" lang="it" sz="2700" strike="noStrike">
                <a:latin typeface="Arial"/>
                <a:ea typeface="Arial"/>
                <a:cs typeface="Arial"/>
                <a:sym typeface="Arial"/>
              </a:rPr>
              <a:t>netto gradiente di mortalità con eccesso al Sud per le malattie cardiovascolari</a:t>
            </a:r>
            <a:r>
              <a:rPr b="0" lang="it" sz="2700" strike="noStrike">
                <a:latin typeface="Arial"/>
                <a:ea typeface="Arial"/>
                <a:cs typeface="Arial"/>
                <a:sym typeface="Arial"/>
              </a:rPr>
              <a:t>, dove vi sono aree in cui la mortalità tra i più istruiti è superiore a quella dei meno istruiti residenti in alcune aree del Nord. Al contrario,</a:t>
            </a:r>
            <a:r>
              <a:rPr b="1" lang="it" sz="2700" strike="noStrike">
                <a:latin typeface="Arial"/>
                <a:ea typeface="Arial"/>
                <a:cs typeface="Arial"/>
                <a:sym typeface="Arial"/>
              </a:rPr>
              <a:t> il gradiente è da Sud a Nord per la causa «Tutti i tumori» e per la maggior parte delle singole sedi tumorali</a:t>
            </a:r>
            <a:r>
              <a:rPr b="0" lang="it" sz="2700" strike="noStrike">
                <a:latin typeface="Arial"/>
                <a:ea typeface="Arial"/>
                <a:cs typeface="Arial"/>
                <a:sym typeface="Arial"/>
              </a:rPr>
              <a:t>. </a:t>
            </a:r>
            <a:endParaRPr b="0" sz="2700" strike="noStrike">
              <a:latin typeface="Arial"/>
              <a:ea typeface="Arial"/>
              <a:cs typeface="Arial"/>
              <a:sym typeface="Arial"/>
            </a:endParaRPr>
          </a:p>
          <a:p>
            <a:pPr indent="-238125" lvl="0" marL="355600" marR="0" rtl="0" algn="l">
              <a:spcBef>
                <a:spcPts val="1200"/>
              </a:spcBef>
              <a:spcAft>
                <a:spcPts val="0"/>
              </a:spcAft>
              <a:buClr>
                <a:srgbClr val="000000"/>
              </a:buClr>
              <a:buSzPct val="44444"/>
              <a:buFont typeface="Noto Sans Symbols"/>
              <a:buChar char="●"/>
            </a:pPr>
            <a:r>
              <a:rPr b="0" lang="it" sz="2700" strike="noStrike">
                <a:latin typeface="Arial"/>
                <a:ea typeface="Arial"/>
                <a:cs typeface="Arial"/>
                <a:sym typeface="Arial"/>
              </a:rPr>
              <a:t>In Italia, la </a:t>
            </a:r>
            <a:r>
              <a:rPr b="1" lang="it" sz="2700" strike="noStrike">
                <a:latin typeface="Arial"/>
                <a:ea typeface="Arial"/>
                <a:cs typeface="Arial"/>
                <a:sym typeface="Arial"/>
              </a:rPr>
              <a:t>mortalità per tutte le cause attribuibili al basso livello d’istruzione</a:t>
            </a:r>
            <a:r>
              <a:rPr b="0" lang="it" sz="2700" strike="noStrike">
                <a:latin typeface="Arial"/>
                <a:ea typeface="Arial"/>
                <a:cs typeface="Arial"/>
                <a:sym typeface="Arial"/>
              </a:rPr>
              <a:t>, al netto della struttura della popolazione per età, è del </a:t>
            </a:r>
            <a:r>
              <a:rPr b="1" lang="it" sz="2700" strike="noStrike">
                <a:latin typeface="Arial"/>
                <a:ea typeface="Arial"/>
                <a:cs typeface="Arial"/>
                <a:sym typeface="Arial"/>
              </a:rPr>
              <a:t>13,4%</a:t>
            </a:r>
            <a:r>
              <a:rPr b="0" lang="it" sz="2700" strike="noStrike">
                <a:latin typeface="Arial"/>
                <a:ea typeface="Arial"/>
                <a:cs typeface="Arial"/>
                <a:sym typeface="Arial"/>
              </a:rPr>
              <a:t> nelle donne e del </a:t>
            </a:r>
            <a:r>
              <a:rPr b="1" lang="it" sz="2700" strike="noStrike">
                <a:latin typeface="Arial"/>
                <a:ea typeface="Arial"/>
                <a:cs typeface="Arial"/>
                <a:sym typeface="Arial"/>
              </a:rPr>
              <a:t>18,3%</a:t>
            </a:r>
            <a:r>
              <a:rPr b="0" lang="it" sz="2700" strike="noStrike">
                <a:latin typeface="Arial"/>
                <a:ea typeface="Arial"/>
                <a:cs typeface="Arial"/>
                <a:sym typeface="Arial"/>
              </a:rPr>
              <a:t> negli uomini.</a:t>
            </a:r>
            <a:endParaRPr b="0" sz="2700" strike="noStrike">
              <a:latin typeface="Arial"/>
              <a:ea typeface="Arial"/>
              <a:cs typeface="Arial"/>
              <a:sym typeface="Arial"/>
            </a:endParaRPr>
          </a:p>
        </p:txBody>
      </p:sp>
      <p:pic>
        <p:nvPicPr>
          <p:cNvPr id="593" name="Google Shape;593;p95"/>
          <p:cNvPicPr preferRelativeResize="0"/>
          <p:nvPr/>
        </p:nvPicPr>
        <p:blipFill rotWithShape="1">
          <a:blip r:embed="rId3">
            <a:alphaModFix/>
          </a:blip>
          <a:srcRect b="0" l="0" r="0" t="0"/>
          <a:stretch/>
        </p:blipFill>
        <p:spPr>
          <a:xfrm>
            <a:off x="-2" y="1"/>
            <a:ext cx="1831675" cy="174307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id="600" name="Google Shape;600;p96"/>
          <p:cNvPicPr preferRelativeResize="0"/>
          <p:nvPr/>
        </p:nvPicPr>
        <p:blipFill rotWithShape="1">
          <a:blip r:embed="rId3">
            <a:alphaModFix/>
          </a:blip>
          <a:srcRect b="0" l="0" r="0" t="0"/>
          <a:stretch/>
        </p:blipFill>
        <p:spPr>
          <a:xfrm>
            <a:off x="685800" y="695325"/>
            <a:ext cx="7414148" cy="4447899"/>
          </a:xfrm>
          <a:prstGeom prst="rect">
            <a:avLst/>
          </a:prstGeom>
          <a:noFill/>
          <a:ln>
            <a:noFill/>
          </a:ln>
        </p:spPr>
      </p:pic>
      <p:sp>
        <p:nvSpPr>
          <p:cNvPr id="601" name="Google Shape;601;p96"/>
          <p:cNvSpPr/>
          <p:nvPr/>
        </p:nvSpPr>
        <p:spPr>
          <a:xfrm>
            <a:off x="395127" y="150590"/>
            <a:ext cx="8424702" cy="437238"/>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8925" lIns="74825" spcFirstLastPara="1" rIns="74825" wrap="square" tIns="38925">
            <a:noAutofit/>
          </a:bodyPr>
          <a:lstStyle/>
          <a:p>
            <a:pPr indent="0" lvl="0" marL="0" marR="0" rtl="0" algn="ctr">
              <a:spcBef>
                <a:spcPts val="0"/>
              </a:spcBef>
              <a:spcAft>
                <a:spcPts val="0"/>
              </a:spcAft>
              <a:buNone/>
            </a:pPr>
            <a:r>
              <a:rPr lang="it" sz="3000">
                <a:solidFill>
                  <a:srgbClr val="FF6309"/>
                </a:solidFill>
                <a:latin typeface="Ubuntu"/>
                <a:ea typeface="Ubuntu"/>
                <a:cs typeface="Ubuntu"/>
                <a:sym typeface="Ubuntu"/>
              </a:rPr>
              <a:t>Gradiente socioeconomico di salute</a:t>
            </a:r>
            <a:endParaRPr sz="3000" strike="noStrike">
              <a:solidFill>
                <a:srgbClr val="FF6309"/>
              </a:solidFill>
              <a:latin typeface="Ubuntu"/>
              <a:ea typeface="Ubuntu"/>
              <a:cs typeface="Ubuntu"/>
              <a:sym typeface="Ubuntu"/>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97"/>
          <p:cNvSpPr txBox="1"/>
          <p:nvPr>
            <p:ph type="title"/>
          </p:nvPr>
        </p:nvSpPr>
        <p:spPr>
          <a:xfrm>
            <a:off x="89806" y="151380"/>
            <a:ext cx="8719500" cy="5019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C00000"/>
              </a:buClr>
              <a:buSzPts val="3300"/>
              <a:buFont typeface="Calibri"/>
              <a:buNone/>
            </a:pPr>
            <a:r>
              <a:rPr b="1" lang="it">
                <a:solidFill>
                  <a:srgbClr val="C00000"/>
                </a:solidFill>
                <a:latin typeface="Calibri"/>
                <a:ea typeface="Calibri"/>
                <a:cs typeface="Calibri"/>
                <a:sym typeface="Calibri"/>
              </a:rPr>
              <a:t>La migrazione come determinante di salute?</a:t>
            </a:r>
            <a:endParaRPr/>
          </a:p>
        </p:txBody>
      </p:sp>
      <p:pic>
        <p:nvPicPr>
          <p:cNvPr descr="A screenshot of a cell phone&#10;&#10;Description automatically generated" id="607" name="Google Shape;607;p97"/>
          <p:cNvPicPr preferRelativeResize="0"/>
          <p:nvPr/>
        </p:nvPicPr>
        <p:blipFill rotWithShape="1">
          <a:blip r:embed="rId3">
            <a:alphaModFix/>
          </a:blip>
          <a:srcRect b="0" l="0" r="0" t="0"/>
          <a:stretch/>
        </p:blipFill>
        <p:spPr>
          <a:xfrm>
            <a:off x="853751" y="944583"/>
            <a:ext cx="7436496" cy="3680435"/>
          </a:xfrm>
          <a:prstGeom prst="rect">
            <a:avLst/>
          </a:prstGeom>
          <a:noFill/>
          <a:ln>
            <a:noFill/>
          </a:ln>
        </p:spPr>
      </p:pic>
      <p:sp>
        <p:nvSpPr>
          <p:cNvPr id="608" name="Google Shape;608;p97"/>
          <p:cNvSpPr/>
          <p:nvPr/>
        </p:nvSpPr>
        <p:spPr>
          <a:xfrm>
            <a:off x="229621" y="4715121"/>
            <a:ext cx="41454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it" sz="1400" u="sng">
                <a:solidFill>
                  <a:schemeClr val="dk1"/>
                </a:solidFill>
                <a:latin typeface="Calibri"/>
                <a:ea typeface="Calibri"/>
                <a:cs typeface="Calibri"/>
                <a:sym typeface="Calibri"/>
                <a:hlinkClick r:id="rId4">
                  <a:extLst>
                    <a:ext uri="{A12FA001-AC4F-418D-AE19-62706E023703}">
                      <ahyp:hlinkClr val="tx"/>
                    </a:ext>
                  </a:extLst>
                </a:hlinkClick>
              </a:rPr>
              <a:t>https://www.iom.int/social-determinants-migrant-health</a:t>
            </a:r>
            <a:endParaRPr sz="14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98"/>
          <p:cNvSpPr txBox="1"/>
          <p:nvPr>
            <p:ph idx="1" type="body"/>
          </p:nvPr>
        </p:nvSpPr>
        <p:spPr>
          <a:xfrm>
            <a:off x="126546" y="220435"/>
            <a:ext cx="8886900" cy="4776000"/>
          </a:xfrm>
          <a:prstGeom prst="rect">
            <a:avLst/>
          </a:prstGeom>
          <a:noFill/>
          <a:ln>
            <a:noFill/>
          </a:ln>
        </p:spPr>
        <p:txBody>
          <a:bodyPr anchorCtr="0" anchor="t" bIns="34275" lIns="68575" spcFirstLastPara="1" rIns="68575" wrap="square" tIns="34275">
            <a:noAutofit/>
          </a:bodyPr>
          <a:lstStyle/>
          <a:p>
            <a:pPr indent="0" lvl="0" marL="0" rtl="0" algn="just">
              <a:lnSpc>
                <a:spcPct val="90000"/>
              </a:lnSpc>
              <a:spcBef>
                <a:spcPts val="0"/>
              </a:spcBef>
              <a:spcAft>
                <a:spcPts val="0"/>
              </a:spcAft>
              <a:buClr>
                <a:srgbClr val="C00000"/>
              </a:buClr>
              <a:buSzPts val="1800"/>
              <a:buNone/>
            </a:pPr>
            <a:r>
              <a:rPr b="1" lang="it" sz="1800">
                <a:solidFill>
                  <a:srgbClr val="C00000"/>
                </a:solidFill>
              </a:rPr>
              <a:t>CDs: TB, HIV, HBV, HCV, parassitarie e tropicali</a:t>
            </a:r>
            <a:endParaRPr sz="1800">
              <a:solidFill>
                <a:srgbClr val="C00000"/>
              </a:solidFill>
            </a:endParaRPr>
          </a:p>
          <a:p>
            <a:pPr indent="-76200" lvl="0" marL="177800" rtl="0" algn="just">
              <a:lnSpc>
                <a:spcPct val="100000"/>
              </a:lnSpc>
              <a:spcBef>
                <a:spcPts val="0"/>
              </a:spcBef>
              <a:spcAft>
                <a:spcPts val="0"/>
              </a:spcAft>
              <a:buClr>
                <a:schemeClr val="dk1"/>
              </a:buClr>
              <a:buSzPts val="1500"/>
              <a:buNone/>
            </a:pPr>
            <a:r>
              <a:rPr lang="it" sz="1500"/>
              <a:t>alta prevalenza nei paesi di emigrazione e di transito</a:t>
            </a:r>
            <a:endParaRPr/>
          </a:p>
          <a:p>
            <a:pPr indent="-76200" lvl="0" marL="177800" rtl="0" algn="just">
              <a:lnSpc>
                <a:spcPct val="100000"/>
              </a:lnSpc>
              <a:spcBef>
                <a:spcPts val="0"/>
              </a:spcBef>
              <a:spcAft>
                <a:spcPts val="0"/>
              </a:spcAft>
              <a:buClr>
                <a:schemeClr val="dk1"/>
              </a:buClr>
              <a:buSzPts val="1500"/>
              <a:buNone/>
            </a:pPr>
            <a:r>
              <a:rPr lang="it" sz="1500"/>
              <a:t>prevalenza maggiore rispetto alla popolazione residente*</a:t>
            </a:r>
            <a:endParaRPr/>
          </a:p>
          <a:p>
            <a:pPr indent="-76200" lvl="0" marL="177800" rtl="0" algn="just">
              <a:lnSpc>
                <a:spcPct val="100000"/>
              </a:lnSpc>
              <a:spcBef>
                <a:spcPts val="0"/>
              </a:spcBef>
              <a:spcAft>
                <a:spcPts val="0"/>
              </a:spcAft>
              <a:buClr>
                <a:schemeClr val="dk1"/>
              </a:buClr>
              <a:buSzPts val="1500"/>
              <a:buNone/>
            </a:pPr>
            <a:r>
              <a:rPr lang="it" sz="1500"/>
              <a:t>alto rischio di contagio e di slatentizzazione nei paesi di immigrazione </a:t>
            </a:r>
            <a:endParaRPr/>
          </a:p>
          <a:p>
            <a:pPr indent="-76200" lvl="0" marL="177800" rtl="0" algn="just">
              <a:lnSpc>
                <a:spcPct val="100000"/>
              </a:lnSpc>
              <a:spcBef>
                <a:spcPts val="0"/>
              </a:spcBef>
              <a:spcAft>
                <a:spcPts val="0"/>
              </a:spcAft>
              <a:buClr>
                <a:schemeClr val="dk1"/>
              </a:buClr>
              <a:buSzPts val="1500"/>
              <a:buNone/>
            </a:pPr>
            <a:r>
              <a:rPr lang="it" sz="1500"/>
              <a:t>ritardo nella diagnosi e maggiori complicanze (morte)</a:t>
            </a:r>
            <a:endParaRPr/>
          </a:p>
          <a:p>
            <a:pPr indent="0" lvl="0" marL="0" rtl="0" algn="just">
              <a:lnSpc>
                <a:spcPct val="90000"/>
              </a:lnSpc>
              <a:spcBef>
                <a:spcPts val="0"/>
              </a:spcBef>
              <a:spcAft>
                <a:spcPts val="0"/>
              </a:spcAft>
              <a:buClr>
                <a:schemeClr val="dk1"/>
              </a:buClr>
              <a:buSzPts val="1500"/>
              <a:buNone/>
            </a:pPr>
            <a:br>
              <a:rPr lang="it" sz="1500"/>
            </a:br>
            <a:r>
              <a:rPr b="1" lang="it" sz="1800">
                <a:solidFill>
                  <a:srgbClr val="C00000"/>
                </a:solidFill>
              </a:rPr>
              <a:t>NCDs: obesità, diabete, neoplasie, SCA/stroke e cronico in generale</a:t>
            </a:r>
            <a:endParaRPr sz="1500">
              <a:solidFill>
                <a:srgbClr val="C00000"/>
              </a:solidFill>
            </a:endParaRPr>
          </a:p>
          <a:p>
            <a:pPr indent="-76200" lvl="0" marL="177800" rtl="0" algn="just">
              <a:lnSpc>
                <a:spcPct val="90000"/>
              </a:lnSpc>
              <a:spcBef>
                <a:spcPts val="0"/>
              </a:spcBef>
              <a:spcAft>
                <a:spcPts val="0"/>
              </a:spcAft>
              <a:buClr>
                <a:schemeClr val="dk1"/>
              </a:buClr>
              <a:buSzPts val="1500"/>
              <a:buNone/>
            </a:pPr>
            <a:r>
              <a:rPr lang="it" sz="1500"/>
              <a:t>bassa prevalenza all’arrivo (ma comunque presente)</a:t>
            </a:r>
            <a:endParaRPr/>
          </a:p>
          <a:p>
            <a:pPr indent="-76200" lvl="0" marL="177800" rtl="0" algn="just">
              <a:lnSpc>
                <a:spcPct val="90000"/>
              </a:lnSpc>
              <a:spcBef>
                <a:spcPts val="0"/>
              </a:spcBef>
              <a:spcAft>
                <a:spcPts val="0"/>
              </a:spcAft>
              <a:buClr>
                <a:schemeClr val="dk1"/>
              </a:buClr>
              <a:buSzPts val="1500"/>
              <a:buNone/>
            </a:pPr>
            <a:r>
              <a:rPr lang="it" sz="1500"/>
              <a:t>aumento prevalenza all’aumentare del tempo di permanenza nel paese ospite</a:t>
            </a:r>
            <a:endParaRPr/>
          </a:p>
          <a:p>
            <a:pPr indent="-76200" lvl="0" marL="177800" rtl="0" algn="just">
              <a:lnSpc>
                <a:spcPct val="90000"/>
              </a:lnSpc>
              <a:spcBef>
                <a:spcPts val="0"/>
              </a:spcBef>
              <a:spcAft>
                <a:spcPts val="0"/>
              </a:spcAft>
              <a:buClr>
                <a:schemeClr val="dk1"/>
              </a:buClr>
              <a:buSzPts val="1500"/>
              <a:buNone/>
            </a:pPr>
            <a:r>
              <a:rPr lang="it" sz="1500"/>
              <a:t>bassa aderenza agli screening e ai programmi di prevenzione</a:t>
            </a:r>
            <a:endParaRPr/>
          </a:p>
          <a:p>
            <a:pPr indent="-76200" lvl="0" marL="177800" rtl="0" algn="just">
              <a:lnSpc>
                <a:spcPct val="90000"/>
              </a:lnSpc>
              <a:spcBef>
                <a:spcPts val="0"/>
              </a:spcBef>
              <a:spcAft>
                <a:spcPts val="0"/>
              </a:spcAft>
              <a:buClr>
                <a:schemeClr val="dk1"/>
              </a:buClr>
              <a:buSzPts val="1500"/>
              <a:buNone/>
            </a:pPr>
            <a:r>
              <a:rPr lang="it" sz="1500"/>
              <a:t>ritardo in diagnosi, maggior rischio di complicanze e insorgenza precoce</a:t>
            </a:r>
            <a:endParaRPr/>
          </a:p>
          <a:p>
            <a:pPr indent="0" lvl="0" marL="0" rtl="0" algn="just">
              <a:lnSpc>
                <a:spcPct val="90000"/>
              </a:lnSpc>
              <a:spcBef>
                <a:spcPts val="0"/>
              </a:spcBef>
              <a:spcAft>
                <a:spcPts val="0"/>
              </a:spcAft>
              <a:buClr>
                <a:schemeClr val="dk1"/>
              </a:buClr>
              <a:buSzPts val="1500"/>
              <a:buNone/>
            </a:pPr>
            <a:br>
              <a:rPr lang="it" sz="1500"/>
            </a:br>
            <a:r>
              <a:rPr b="1" lang="it" sz="1800">
                <a:solidFill>
                  <a:srgbClr val="C00000"/>
                </a:solidFill>
              </a:rPr>
              <a:t>Salute Materno infantile</a:t>
            </a:r>
            <a:endParaRPr sz="1800">
              <a:solidFill>
                <a:srgbClr val="C00000"/>
              </a:solidFill>
            </a:endParaRPr>
          </a:p>
          <a:p>
            <a:pPr indent="-76200" lvl="0" marL="177800" rtl="0" algn="just">
              <a:lnSpc>
                <a:spcPct val="90000"/>
              </a:lnSpc>
              <a:spcBef>
                <a:spcPts val="0"/>
              </a:spcBef>
              <a:spcAft>
                <a:spcPts val="0"/>
              </a:spcAft>
              <a:buClr>
                <a:schemeClr val="dk1"/>
              </a:buClr>
              <a:buSzPts val="1500"/>
              <a:buNone/>
            </a:pPr>
            <a:r>
              <a:rPr lang="it" sz="1500"/>
              <a:t>maggior rischio di eventi avversi pre e peri natali </a:t>
            </a:r>
            <a:endParaRPr/>
          </a:p>
          <a:p>
            <a:pPr indent="-76200" lvl="0" marL="177800" rtl="0" algn="just">
              <a:lnSpc>
                <a:spcPct val="90000"/>
              </a:lnSpc>
              <a:spcBef>
                <a:spcPts val="0"/>
              </a:spcBef>
              <a:spcAft>
                <a:spcPts val="0"/>
              </a:spcAft>
              <a:buClr>
                <a:schemeClr val="dk1"/>
              </a:buClr>
              <a:buSzPts val="1500"/>
              <a:buNone/>
            </a:pPr>
            <a:r>
              <a:rPr lang="it" sz="1500"/>
              <a:t>status socio-economico e di istruzione fattori protettivi</a:t>
            </a:r>
            <a:endParaRPr/>
          </a:p>
          <a:p>
            <a:pPr indent="0" lvl="0" marL="0" rtl="0" algn="just">
              <a:lnSpc>
                <a:spcPct val="90000"/>
              </a:lnSpc>
              <a:spcBef>
                <a:spcPts val="0"/>
              </a:spcBef>
              <a:spcAft>
                <a:spcPts val="0"/>
              </a:spcAft>
              <a:buClr>
                <a:schemeClr val="dk1"/>
              </a:buClr>
              <a:buSzPts val="1500"/>
              <a:buNone/>
            </a:pPr>
            <a:br>
              <a:rPr lang="it" sz="1500"/>
            </a:br>
            <a:r>
              <a:rPr b="1" lang="it" sz="1800">
                <a:solidFill>
                  <a:srgbClr val="C00000"/>
                </a:solidFill>
              </a:rPr>
              <a:t>Salute mentale</a:t>
            </a:r>
            <a:endParaRPr sz="1800">
              <a:solidFill>
                <a:srgbClr val="C00000"/>
              </a:solidFill>
            </a:endParaRPr>
          </a:p>
          <a:p>
            <a:pPr indent="-76200" lvl="0" marL="177800" rtl="0" algn="just">
              <a:lnSpc>
                <a:spcPct val="90000"/>
              </a:lnSpc>
              <a:spcBef>
                <a:spcPts val="0"/>
              </a:spcBef>
              <a:spcAft>
                <a:spcPts val="0"/>
              </a:spcAft>
              <a:buClr>
                <a:schemeClr val="dk1"/>
              </a:buClr>
              <a:buSzPts val="1500"/>
              <a:buNone/>
            </a:pPr>
            <a:r>
              <a:rPr lang="it" sz="1500"/>
              <a:t>alta prevalenza di disturbi di ansia, depressione, DSP</a:t>
            </a:r>
            <a:endParaRPr/>
          </a:p>
          <a:p>
            <a:pPr indent="-76200" lvl="0" marL="177800" rtl="0" algn="just">
              <a:lnSpc>
                <a:spcPct val="90000"/>
              </a:lnSpc>
              <a:spcBef>
                <a:spcPts val="0"/>
              </a:spcBef>
              <a:spcAft>
                <a:spcPts val="0"/>
              </a:spcAft>
              <a:buClr>
                <a:schemeClr val="dk1"/>
              </a:buClr>
              <a:buSzPts val="1500"/>
              <a:buNone/>
            </a:pPr>
            <a:r>
              <a:rPr lang="it" sz="1500"/>
              <a:t>psicosi e schizofrenia frequenti</a:t>
            </a:r>
            <a:endParaRPr/>
          </a:p>
          <a:p>
            <a:pPr indent="-76200" lvl="0" marL="177800" rtl="0" algn="just">
              <a:lnSpc>
                <a:spcPct val="90000"/>
              </a:lnSpc>
              <a:spcBef>
                <a:spcPts val="0"/>
              </a:spcBef>
              <a:spcAft>
                <a:spcPts val="0"/>
              </a:spcAft>
              <a:buClr>
                <a:schemeClr val="dk1"/>
              </a:buClr>
              <a:buSzPts val="1500"/>
              <a:buNone/>
            </a:pPr>
            <a:r>
              <a:rPr lang="it" sz="1500"/>
              <a:t>forte correlazione con percorso migratorio e condizioni nel paese di immigrazione</a:t>
            </a:r>
            <a:endParaRPr/>
          </a:p>
          <a:p>
            <a:pPr indent="-76200" lvl="0" marL="177800" rtl="0" algn="just">
              <a:lnSpc>
                <a:spcPct val="90000"/>
              </a:lnSpc>
              <a:spcBef>
                <a:spcPts val="0"/>
              </a:spcBef>
              <a:spcAft>
                <a:spcPts val="0"/>
              </a:spcAft>
              <a:buClr>
                <a:schemeClr val="dk1"/>
              </a:buClr>
              <a:buSzPts val="1500"/>
              <a:buNone/>
            </a:pPr>
            <a:r>
              <a:rPr lang="it" sz="1500"/>
              <a:t>ritardo nella diagnosi </a:t>
            </a:r>
            <a:endParaRPr/>
          </a:p>
          <a:p>
            <a:pPr indent="-88900" lvl="0" marL="177800" rtl="0" algn="l">
              <a:lnSpc>
                <a:spcPct val="90000"/>
              </a:lnSpc>
              <a:spcBef>
                <a:spcPts val="800"/>
              </a:spcBef>
              <a:spcAft>
                <a:spcPts val="0"/>
              </a:spcAft>
              <a:buClr>
                <a:schemeClr val="dk1"/>
              </a:buClr>
              <a:buSzPts val="1400"/>
              <a:buNone/>
            </a:pPr>
            <a:r>
              <a:t/>
            </a:r>
            <a:endParaRPr sz="14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7" name="Shape 617"/>
        <p:cNvGrpSpPr/>
        <p:nvPr/>
      </p:nvGrpSpPr>
      <p:grpSpPr>
        <a:xfrm>
          <a:off x="0" y="0"/>
          <a:ext cx="0" cy="0"/>
          <a:chOff x="0" y="0"/>
          <a:chExt cx="0" cy="0"/>
        </a:xfrm>
      </p:grpSpPr>
      <p:sp>
        <p:nvSpPr>
          <p:cNvPr id="618" name="Google Shape;618;p99"/>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19" name="Google Shape;619;p99"/>
          <p:cNvSpPr/>
          <p:nvPr/>
        </p:nvSpPr>
        <p:spPr>
          <a:xfrm>
            <a:off x="357759" y="360045"/>
            <a:ext cx="8428500" cy="4423500"/>
          </a:xfrm>
          <a:prstGeom prst="rect">
            <a:avLst/>
          </a:prstGeom>
          <a:solidFill>
            <a:srgbClr val="FFFFFF"/>
          </a:solidFill>
          <a:ln>
            <a:noFill/>
          </a:ln>
          <a:effectLst>
            <a:outerShdw blurRad="63500" rotWithShape="0" algn="t" dir="5400000" dist="17780">
              <a:srgbClr val="000000">
                <a:alpha val="4275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A screenshot of a social media post&#10;&#10;Description automatically generated" id="620" name="Google Shape;620;p99"/>
          <p:cNvPicPr preferRelativeResize="0"/>
          <p:nvPr/>
        </p:nvPicPr>
        <p:blipFill rotWithShape="1">
          <a:blip r:embed="rId3">
            <a:alphaModFix/>
          </a:blip>
          <a:srcRect b="0" l="0" r="0" t="0"/>
          <a:stretch/>
        </p:blipFill>
        <p:spPr>
          <a:xfrm>
            <a:off x="2015069" y="360045"/>
            <a:ext cx="4998053" cy="3748542"/>
          </a:xfrm>
          <a:prstGeom prst="rect">
            <a:avLst/>
          </a:prstGeom>
          <a:noFill/>
          <a:ln>
            <a:noFill/>
          </a:ln>
        </p:spPr>
      </p:pic>
      <p:sp>
        <p:nvSpPr>
          <p:cNvPr id="621" name="Google Shape;621;p99"/>
          <p:cNvSpPr/>
          <p:nvPr/>
        </p:nvSpPr>
        <p:spPr>
          <a:xfrm>
            <a:off x="426586" y="4360634"/>
            <a:ext cx="41454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it" sz="1400" u="sng">
                <a:solidFill>
                  <a:schemeClr val="dk1"/>
                </a:solidFill>
                <a:latin typeface="Calibri"/>
                <a:ea typeface="Calibri"/>
                <a:cs typeface="Calibri"/>
                <a:sym typeface="Calibri"/>
                <a:hlinkClick r:id="rId4">
                  <a:extLst>
                    <a:ext uri="{A12FA001-AC4F-418D-AE19-62706E023703}">
                      <ahyp:hlinkClr val="tx"/>
                    </a:ext>
                  </a:extLst>
                </a:hlinkClick>
              </a:rPr>
              <a:t>https://www.iom.int/social-determinants-migrant-health</a:t>
            </a:r>
            <a:endParaRPr sz="140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100"/>
          <p:cNvSpPr txBox="1"/>
          <p:nvPr/>
        </p:nvSpPr>
        <p:spPr>
          <a:xfrm>
            <a:off x="130526" y="36592"/>
            <a:ext cx="83160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2400">
                <a:solidFill>
                  <a:srgbClr val="C00000"/>
                </a:solidFill>
                <a:latin typeface="Calibri"/>
                <a:ea typeface="Calibri"/>
                <a:cs typeface="Calibri"/>
                <a:sym typeface="Calibri"/>
              </a:rPr>
              <a:t>Determinanti di salute e accesso alle cure</a:t>
            </a:r>
            <a:endParaRPr b="1" sz="1400">
              <a:solidFill>
                <a:srgbClr val="FF0000"/>
              </a:solidFill>
              <a:latin typeface="Calibri"/>
              <a:ea typeface="Calibri"/>
              <a:cs typeface="Calibri"/>
              <a:sym typeface="Calibri"/>
            </a:endParaRPr>
          </a:p>
        </p:txBody>
      </p:sp>
      <p:sp>
        <p:nvSpPr>
          <p:cNvPr id="627" name="Google Shape;627;p100"/>
          <p:cNvSpPr/>
          <p:nvPr/>
        </p:nvSpPr>
        <p:spPr>
          <a:xfrm>
            <a:off x="53705" y="1638928"/>
            <a:ext cx="3713400" cy="2146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it" sz="1500" u="none">
                <a:solidFill>
                  <a:srgbClr val="000000"/>
                </a:solidFill>
                <a:latin typeface="Helvetica Neue"/>
                <a:ea typeface="Helvetica Neue"/>
                <a:cs typeface="Helvetica Neue"/>
                <a:sym typeface="Helvetica Neue"/>
              </a:rPr>
              <a:t>Determinanti di salute</a:t>
            </a:r>
            <a:endParaRPr sz="1100"/>
          </a:p>
          <a:p>
            <a:pPr indent="-209550" lvl="0" marL="215900" marR="0" rtl="0" algn="l">
              <a:spcBef>
                <a:spcPts val="0"/>
              </a:spcBef>
              <a:spcAft>
                <a:spcPts val="0"/>
              </a:spcAft>
              <a:buClr>
                <a:srgbClr val="000000"/>
              </a:buClr>
              <a:buSzPts val="1500"/>
              <a:buFont typeface="Arial"/>
              <a:buChar char="•"/>
            </a:pPr>
            <a:r>
              <a:rPr lang="it" sz="1500" u="none">
                <a:solidFill>
                  <a:srgbClr val="000000"/>
                </a:solidFill>
                <a:latin typeface="Calibri"/>
                <a:ea typeface="Calibri"/>
                <a:cs typeface="Calibri"/>
                <a:sym typeface="Calibri"/>
              </a:rPr>
              <a:t>Accesso ad un’ adeguata quantità di cibo, sicuro e di qualità</a:t>
            </a:r>
            <a:endParaRPr sz="1100"/>
          </a:p>
          <a:p>
            <a:pPr indent="-209550" lvl="0" marL="215900" marR="0" rtl="0" algn="l">
              <a:spcBef>
                <a:spcPts val="0"/>
              </a:spcBef>
              <a:spcAft>
                <a:spcPts val="0"/>
              </a:spcAft>
              <a:buClr>
                <a:srgbClr val="000000"/>
              </a:buClr>
              <a:buSzPts val="1500"/>
              <a:buFont typeface="Arial"/>
              <a:buChar char="•"/>
            </a:pPr>
            <a:r>
              <a:rPr lang="it" sz="1500" u="none">
                <a:solidFill>
                  <a:srgbClr val="000000"/>
                </a:solidFill>
                <a:latin typeface="Calibri"/>
                <a:ea typeface="Calibri"/>
                <a:cs typeface="Calibri"/>
                <a:sym typeface="Calibri"/>
              </a:rPr>
              <a:t>Accesso a una casa, ad acqua potabile e servizi igienici</a:t>
            </a:r>
            <a:endParaRPr sz="1100"/>
          </a:p>
          <a:p>
            <a:pPr indent="-209550" lvl="0" marL="215900" marR="0" rtl="0" algn="l">
              <a:spcBef>
                <a:spcPts val="0"/>
              </a:spcBef>
              <a:spcAft>
                <a:spcPts val="0"/>
              </a:spcAft>
              <a:buClr>
                <a:srgbClr val="000000"/>
              </a:buClr>
              <a:buSzPts val="1500"/>
              <a:buFont typeface="Arial"/>
              <a:buChar char="•"/>
            </a:pPr>
            <a:r>
              <a:rPr lang="it" sz="1500" u="none">
                <a:solidFill>
                  <a:srgbClr val="000000"/>
                </a:solidFill>
                <a:latin typeface="Calibri"/>
                <a:ea typeface="Calibri"/>
                <a:cs typeface="Calibri"/>
                <a:sym typeface="Calibri"/>
              </a:rPr>
              <a:t>Lavoro e condizioni lavorative idonee e salubri</a:t>
            </a:r>
            <a:endParaRPr sz="1100"/>
          </a:p>
          <a:p>
            <a:pPr indent="-209550" lvl="0" marL="215900" marR="0" rtl="0" algn="l">
              <a:spcBef>
                <a:spcPts val="0"/>
              </a:spcBef>
              <a:spcAft>
                <a:spcPts val="0"/>
              </a:spcAft>
              <a:buClr>
                <a:srgbClr val="000000"/>
              </a:buClr>
              <a:buSzPts val="1500"/>
              <a:buFont typeface="Arial"/>
              <a:buChar char="•"/>
            </a:pPr>
            <a:r>
              <a:rPr lang="it" sz="1500" u="none">
                <a:solidFill>
                  <a:srgbClr val="000000"/>
                </a:solidFill>
                <a:latin typeface="Calibri"/>
                <a:ea typeface="Calibri"/>
                <a:cs typeface="Calibri"/>
                <a:sym typeface="Calibri"/>
              </a:rPr>
              <a:t>Educazione e accesso alle informazioni relative alla salute e alla comunità</a:t>
            </a:r>
            <a:endParaRPr sz="1100"/>
          </a:p>
        </p:txBody>
      </p:sp>
      <p:sp>
        <p:nvSpPr>
          <p:cNvPr id="628" name="Google Shape;628;p100"/>
          <p:cNvSpPr/>
          <p:nvPr/>
        </p:nvSpPr>
        <p:spPr>
          <a:xfrm>
            <a:off x="4891258" y="1638973"/>
            <a:ext cx="3713400" cy="2146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it" sz="1500" u="none">
                <a:solidFill>
                  <a:srgbClr val="000000"/>
                </a:solidFill>
                <a:latin typeface="Calibri"/>
                <a:ea typeface="Calibri"/>
                <a:cs typeface="Calibri"/>
                <a:sym typeface="Calibri"/>
              </a:rPr>
              <a:t>Assistenza sanitaria</a:t>
            </a:r>
            <a:endParaRPr sz="1500" u="sng">
              <a:solidFill>
                <a:schemeClr val="dk1"/>
              </a:solidFill>
              <a:latin typeface="Calibri"/>
              <a:ea typeface="Calibri"/>
              <a:cs typeface="Calibri"/>
              <a:sym typeface="Calibri"/>
            </a:endParaRPr>
          </a:p>
          <a:p>
            <a:pPr indent="-247650" lvl="1" marL="596900" marR="0" rtl="0" algn="l">
              <a:spcBef>
                <a:spcPts val="0"/>
              </a:spcBef>
              <a:spcAft>
                <a:spcPts val="0"/>
              </a:spcAft>
              <a:buClr>
                <a:srgbClr val="000000"/>
              </a:buClr>
              <a:buSzPts val="1500"/>
              <a:buFont typeface="Arial"/>
              <a:buChar char="•"/>
            </a:pPr>
            <a:r>
              <a:rPr b="0" i="0" lang="it" sz="1500" u="none" cap="none" strike="noStrike">
                <a:solidFill>
                  <a:srgbClr val="000000"/>
                </a:solidFill>
                <a:latin typeface="Calibri"/>
                <a:ea typeface="Calibri"/>
                <a:cs typeface="Calibri"/>
                <a:sym typeface="Calibri"/>
              </a:rPr>
              <a:t>Diritto all’accesso alle cure adeguate e di qualità, su base non discriminatoria e con particolare attenzione a gruppi vulnerabili</a:t>
            </a:r>
            <a:endParaRPr sz="1100"/>
          </a:p>
          <a:p>
            <a:pPr indent="-247650" lvl="1" marL="596900" marR="0" rtl="0" algn="l">
              <a:spcBef>
                <a:spcPts val="0"/>
              </a:spcBef>
              <a:spcAft>
                <a:spcPts val="0"/>
              </a:spcAft>
              <a:buClr>
                <a:srgbClr val="000000"/>
              </a:buClr>
              <a:buSzPts val="1500"/>
              <a:buFont typeface="Arial"/>
              <a:buChar char="•"/>
            </a:pPr>
            <a:r>
              <a:rPr b="0" i="0" lang="it" sz="1500" u="none" cap="none" strike="noStrike">
                <a:solidFill>
                  <a:srgbClr val="000000"/>
                </a:solidFill>
                <a:latin typeface="Calibri"/>
                <a:ea typeface="Calibri"/>
                <a:cs typeface="Calibri"/>
                <a:sym typeface="Calibri"/>
              </a:rPr>
              <a:t>Equo accesso a tutte le strutture e i servizi</a:t>
            </a:r>
            <a:endParaRPr sz="1100"/>
          </a:p>
          <a:p>
            <a:pPr indent="-247650" lvl="1" marL="596900" marR="0" rtl="0" algn="l">
              <a:spcBef>
                <a:spcPts val="0"/>
              </a:spcBef>
              <a:spcAft>
                <a:spcPts val="0"/>
              </a:spcAft>
              <a:buClr>
                <a:srgbClr val="000000"/>
              </a:buClr>
              <a:buSzPts val="1500"/>
              <a:buFont typeface="Arial"/>
              <a:buChar char="•"/>
            </a:pPr>
            <a:r>
              <a:rPr b="0" i="0" lang="it" sz="1500" u="none" cap="none" strike="noStrike">
                <a:solidFill>
                  <a:srgbClr val="000000"/>
                </a:solidFill>
                <a:latin typeface="Calibri"/>
                <a:ea typeface="Calibri"/>
                <a:cs typeface="Calibri"/>
                <a:sym typeface="Calibri"/>
              </a:rPr>
              <a:t>Accesso ai farmaci e ai programmi di cura preventiva</a:t>
            </a:r>
            <a:endParaRPr sz="1100"/>
          </a:p>
        </p:txBody>
      </p:sp>
      <p:sp>
        <p:nvSpPr>
          <p:cNvPr id="629" name="Google Shape;629;p100"/>
          <p:cNvSpPr/>
          <p:nvPr/>
        </p:nvSpPr>
        <p:spPr>
          <a:xfrm>
            <a:off x="1827440" y="4086570"/>
            <a:ext cx="5816400" cy="992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it" sz="1500" u="none">
                <a:solidFill>
                  <a:srgbClr val="000000"/>
                </a:solidFill>
                <a:latin typeface="Calibri"/>
                <a:ea typeface="Calibri"/>
                <a:cs typeface="Calibri"/>
                <a:sym typeface="Calibri"/>
              </a:rPr>
              <a:t>Disponibilità: </a:t>
            </a:r>
            <a:r>
              <a:rPr lang="it" sz="1500" u="none">
                <a:solidFill>
                  <a:srgbClr val="000000"/>
                </a:solidFill>
                <a:latin typeface="Calibri"/>
                <a:ea typeface="Calibri"/>
                <a:cs typeface="Calibri"/>
                <a:sym typeface="Calibri"/>
              </a:rPr>
              <a:t>servizi, strutture e programmi, in adeguata quantità</a:t>
            </a:r>
            <a:endParaRPr sz="1500" u="sng">
              <a:solidFill>
                <a:schemeClr val="dk1"/>
              </a:solidFill>
              <a:latin typeface="Calibri"/>
              <a:ea typeface="Calibri"/>
              <a:cs typeface="Calibri"/>
              <a:sym typeface="Calibri"/>
            </a:endParaRPr>
          </a:p>
          <a:p>
            <a:pPr indent="0" lvl="0" marL="0" marR="0" rtl="0" algn="l">
              <a:spcBef>
                <a:spcPts val="0"/>
              </a:spcBef>
              <a:spcAft>
                <a:spcPts val="0"/>
              </a:spcAft>
              <a:buNone/>
            </a:pPr>
            <a:r>
              <a:rPr b="1" lang="it" sz="1500" u="none">
                <a:solidFill>
                  <a:srgbClr val="000000"/>
                </a:solidFill>
                <a:latin typeface="Calibri"/>
                <a:ea typeface="Calibri"/>
                <a:cs typeface="Calibri"/>
                <a:sym typeface="Calibri"/>
              </a:rPr>
              <a:t>Accessibilità: </a:t>
            </a:r>
            <a:r>
              <a:rPr lang="it" sz="1500" u="none">
                <a:solidFill>
                  <a:srgbClr val="000000"/>
                </a:solidFill>
                <a:latin typeface="Calibri"/>
                <a:ea typeface="Calibri"/>
                <a:cs typeface="Calibri"/>
                <a:sym typeface="Calibri"/>
              </a:rPr>
              <a:t>non discriminatori, fisicamente, finanziariamente</a:t>
            </a:r>
            <a:endParaRPr sz="1500" u="sng">
              <a:solidFill>
                <a:schemeClr val="dk1"/>
              </a:solidFill>
              <a:latin typeface="Calibri"/>
              <a:ea typeface="Calibri"/>
              <a:cs typeface="Calibri"/>
              <a:sym typeface="Calibri"/>
            </a:endParaRPr>
          </a:p>
          <a:p>
            <a:pPr indent="0" lvl="0" marL="0" marR="0" rtl="0" algn="l">
              <a:spcBef>
                <a:spcPts val="0"/>
              </a:spcBef>
              <a:spcAft>
                <a:spcPts val="0"/>
              </a:spcAft>
              <a:buNone/>
            </a:pPr>
            <a:r>
              <a:rPr b="1" lang="it" sz="1500" u="none">
                <a:solidFill>
                  <a:srgbClr val="000000"/>
                </a:solidFill>
                <a:latin typeface="Calibri"/>
                <a:ea typeface="Calibri"/>
                <a:cs typeface="Calibri"/>
                <a:sym typeface="Calibri"/>
              </a:rPr>
              <a:t>Accettabilità:</a:t>
            </a:r>
            <a:r>
              <a:rPr lang="it" sz="1500" u="none">
                <a:solidFill>
                  <a:srgbClr val="000000"/>
                </a:solidFill>
                <a:latin typeface="Calibri"/>
                <a:ea typeface="Calibri"/>
                <a:cs typeface="Calibri"/>
                <a:sym typeface="Calibri"/>
              </a:rPr>
              <a:t> sanitario, culturale, etico</a:t>
            </a:r>
            <a:endParaRPr sz="1500" u="sng">
              <a:solidFill>
                <a:schemeClr val="dk1"/>
              </a:solidFill>
              <a:latin typeface="Calibri"/>
              <a:ea typeface="Calibri"/>
              <a:cs typeface="Calibri"/>
              <a:sym typeface="Calibri"/>
            </a:endParaRPr>
          </a:p>
          <a:p>
            <a:pPr indent="0" lvl="0" marL="0" marR="0" rtl="0" algn="l">
              <a:spcBef>
                <a:spcPts val="0"/>
              </a:spcBef>
              <a:spcAft>
                <a:spcPts val="0"/>
              </a:spcAft>
              <a:buNone/>
            </a:pPr>
            <a:r>
              <a:rPr b="1" lang="it" sz="1500" u="none">
                <a:solidFill>
                  <a:srgbClr val="000000"/>
                </a:solidFill>
                <a:latin typeface="Calibri"/>
                <a:ea typeface="Calibri"/>
                <a:cs typeface="Calibri"/>
                <a:sym typeface="Calibri"/>
              </a:rPr>
              <a:t>Qualità: </a:t>
            </a:r>
            <a:r>
              <a:rPr lang="it" sz="1500" u="none">
                <a:solidFill>
                  <a:srgbClr val="000000"/>
                </a:solidFill>
                <a:latin typeface="Calibri"/>
                <a:ea typeface="Calibri"/>
                <a:cs typeface="Calibri"/>
                <a:sym typeface="Calibri"/>
              </a:rPr>
              <a:t>Scientificamente valide e appropriate</a:t>
            </a:r>
            <a:endParaRPr sz="1500" u="sng">
              <a:solidFill>
                <a:schemeClr val="dk1"/>
              </a:solidFill>
              <a:latin typeface="Calibri"/>
              <a:ea typeface="Calibri"/>
              <a:cs typeface="Calibri"/>
              <a:sym typeface="Calibri"/>
            </a:endParaRPr>
          </a:p>
        </p:txBody>
      </p:sp>
      <p:cxnSp>
        <p:nvCxnSpPr>
          <p:cNvPr id="630" name="Google Shape;630;p100"/>
          <p:cNvCxnSpPr/>
          <p:nvPr/>
        </p:nvCxnSpPr>
        <p:spPr>
          <a:xfrm flipH="1">
            <a:off x="2761169" y="1069743"/>
            <a:ext cx="648900" cy="485700"/>
          </a:xfrm>
          <a:prstGeom prst="straightConnector1">
            <a:avLst/>
          </a:prstGeom>
          <a:noFill/>
          <a:ln cap="flat" cmpd="sng" w="9525">
            <a:solidFill>
              <a:schemeClr val="dk1"/>
            </a:solidFill>
            <a:prstDash val="solid"/>
            <a:miter lim="800000"/>
            <a:headEnd len="sm" w="sm" type="none"/>
            <a:tailEnd len="med" w="med" type="triangle"/>
          </a:ln>
        </p:spPr>
      </p:cxnSp>
      <p:cxnSp>
        <p:nvCxnSpPr>
          <p:cNvPr id="631" name="Google Shape;631;p100"/>
          <p:cNvCxnSpPr/>
          <p:nvPr/>
        </p:nvCxnSpPr>
        <p:spPr>
          <a:xfrm>
            <a:off x="5197300" y="1097327"/>
            <a:ext cx="644100" cy="452400"/>
          </a:xfrm>
          <a:prstGeom prst="straightConnector1">
            <a:avLst/>
          </a:prstGeom>
          <a:noFill/>
          <a:ln cap="flat" cmpd="sng" w="9525">
            <a:solidFill>
              <a:schemeClr val="dk1"/>
            </a:solidFill>
            <a:prstDash val="solid"/>
            <a:miter lim="800000"/>
            <a:headEnd len="sm" w="sm" type="none"/>
            <a:tailEnd len="med" w="med" type="triangle"/>
          </a:ln>
        </p:spPr>
      </p:cxnSp>
      <p:cxnSp>
        <p:nvCxnSpPr>
          <p:cNvPr id="632" name="Google Shape;632;p100"/>
          <p:cNvCxnSpPr/>
          <p:nvPr/>
        </p:nvCxnSpPr>
        <p:spPr>
          <a:xfrm>
            <a:off x="3175907" y="1684224"/>
            <a:ext cx="2163600" cy="0"/>
          </a:xfrm>
          <a:prstGeom prst="straightConnector1">
            <a:avLst/>
          </a:prstGeom>
          <a:noFill/>
          <a:ln cap="flat" cmpd="sng" w="9525">
            <a:solidFill>
              <a:schemeClr val="dk1"/>
            </a:solidFill>
            <a:prstDash val="solid"/>
            <a:miter lim="800000"/>
            <a:headEnd len="med" w="med" type="triangle"/>
            <a:tailEnd len="med" w="med" type="triangle"/>
          </a:ln>
        </p:spPr>
      </p:cxnSp>
      <p:sp>
        <p:nvSpPr>
          <p:cNvPr id="633" name="Google Shape;633;p100"/>
          <p:cNvSpPr txBox="1"/>
          <p:nvPr/>
        </p:nvSpPr>
        <p:spPr>
          <a:xfrm>
            <a:off x="1165690" y="701940"/>
            <a:ext cx="6245700" cy="380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it" sz="1800">
                <a:solidFill>
                  <a:schemeClr val="dk1"/>
                </a:solidFill>
                <a:latin typeface="Calibri"/>
                <a:ea typeface="Calibri"/>
                <a:cs typeface="Calibri"/>
                <a:sym typeface="Calibri"/>
              </a:rPr>
              <a:t>Diritto alla salute</a:t>
            </a:r>
            <a:endParaRPr sz="180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101"/>
          <p:cNvSpPr txBox="1"/>
          <p:nvPr/>
        </p:nvSpPr>
        <p:spPr>
          <a:xfrm>
            <a:off x="457172" y="52614"/>
            <a:ext cx="8228700" cy="858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it" sz="3000" strike="noStrike">
                <a:solidFill>
                  <a:srgbClr val="FF6309"/>
                </a:solidFill>
                <a:latin typeface="Ubuntu"/>
                <a:ea typeface="Ubuntu"/>
                <a:cs typeface="Ubuntu"/>
                <a:sym typeface="Ubuntu"/>
              </a:rPr>
              <a:t>Posizione sociale e salute</a:t>
            </a:r>
            <a:endParaRPr sz="3000" strike="noStrike">
              <a:solidFill>
                <a:srgbClr val="FF6309"/>
              </a:solidFill>
              <a:latin typeface="Ubuntu"/>
              <a:ea typeface="Ubuntu"/>
              <a:cs typeface="Ubuntu"/>
              <a:sym typeface="Ubuntu"/>
            </a:endParaRPr>
          </a:p>
        </p:txBody>
      </p:sp>
      <p:pic>
        <p:nvPicPr>
          <p:cNvPr id="639" name="Google Shape;639;p101"/>
          <p:cNvPicPr preferRelativeResize="0"/>
          <p:nvPr/>
        </p:nvPicPr>
        <p:blipFill rotWithShape="1">
          <a:blip r:embed="rId3">
            <a:alphaModFix/>
          </a:blip>
          <a:srcRect b="0" l="0" r="0" t="0"/>
          <a:stretch/>
        </p:blipFill>
        <p:spPr>
          <a:xfrm>
            <a:off x="2261525" y="910925"/>
            <a:ext cx="4826821" cy="3862176"/>
          </a:xfrm>
          <a:prstGeom prst="rect">
            <a:avLst/>
          </a:prstGeom>
          <a:noFill/>
          <a:ln>
            <a:noFill/>
          </a:ln>
        </p:spPr>
      </p:pic>
      <p:sp>
        <p:nvSpPr>
          <p:cNvPr id="640" name="Google Shape;640;p101"/>
          <p:cNvSpPr txBox="1"/>
          <p:nvPr/>
        </p:nvSpPr>
        <p:spPr>
          <a:xfrm>
            <a:off x="7" y="4733699"/>
            <a:ext cx="2286000" cy="409800"/>
          </a:xfrm>
          <a:prstGeom prst="rect">
            <a:avLst/>
          </a:prstGeom>
          <a:noFill/>
          <a:ln>
            <a:noFill/>
          </a:ln>
        </p:spPr>
        <p:txBody>
          <a:bodyPr anchorCtr="0" anchor="t" bIns="37425" lIns="74825" spcFirstLastPara="1" rIns="74825" wrap="square" tIns="37425">
            <a:noAutofit/>
          </a:bodyPr>
          <a:lstStyle/>
          <a:p>
            <a:pPr indent="0" lvl="0" marL="0" marR="0" rtl="0" algn="l">
              <a:spcBef>
                <a:spcPts val="0"/>
              </a:spcBef>
              <a:spcAft>
                <a:spcPts val="0"/>
              </a:spcAft>
              <a:buNone/>
            </a:pPr>
            <a:r>
              <a:rPr b="0" lang="it" sz="1500" strike="noStrike">
                <a:latin typeface="Arial"/>
                <a:ea typeface="Arial"/>
                <a:cs typeface="Arial"/>
                <a:sym typeface="Arial"/>
              </a:rPr>
              <a:t>Fonte: Costa, 2017</a:t>
            </a:r>
            <a:endParaRPr b="0" sz="1500" strike="noStrike">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pic>
        <p:nvPicPr>
          <p:cNvPr id="645" name="Google Shape;645;p102"/>
          <p:cNvPicPr preferRelativeResize="0"/>
          <p:nvPr/>
        </p:nvPicPr>
        <p:blipFill rotWithShape="1">
          <a:blip r:embed="rId3">
            <a:alphaModFix/>
          </a:blip>
          <a:srcRect b="0" l="0" r="0" t="0"/>
          <a:stretch/>
        </p:blipFill>
        <p:spPr>
          <a:xfrm>
            <a:off x="2115995" y="2366405"/>
            <a:ext cx="5053630" cy="2459434"/>
          </a:xfrm>
          <a:prstGeom prst="rect">
            <a:avLst/>
          </a:prstGeom>
          <a:noFill/>
          <a:ln>
            <a:noFill/>
          </a:ln>
        </p:spPr>
      </p:pic>
      <p:sp>
        <p:nvSpPr>
          <p:cNvPr id="646" name="Google Shape;646;p102"/>
          <p:cNvSpPr/>
          <p:nvPr/>
        </p:nvSpPr>
        <p:spPr>
          <a:xfrm>
            <a:off x="454559" y="129842"/>
            <a:ext cx="8228700" cy="578400"/>
          </a:xfrm>
          <a:prstGeom prst="rect">
            <a:avLst/>
          </a:prstGeom>
          <a:noFill/>
          <a:ln>
            <a:noFill/>
          </a:ln>
        </p:spPr>
        <p:txBody>
          <a:bodyPr anchorCtr="0" anchor="ctr" bIns="38925" lIns="74825" spcFirstLastPara="1" rIns="74825" wrap="square" tIns="38925">
            <a:noAutofit/>
          </a:bodyPr>
          <a:lstStyle/>
          <a:p>
            <a:pPr indent="0" lvl="0" marL="0" marR="0" rtl="0" algn="ctr">
              <a:lnSpc>
                <a:spcPct val="100000"/>
              </a:lnSpc>
              <a:spcBef>
                <a:spcPts val="0"/>
              </a:spcBef>
              <a:spcAft>
                <a:spcPts val="0"/>
              </a:spcAft>
              <a:buNone/>
            </a:pPr>
            <a:r>
              <a:rPr lang="it" sz="3000" strike="noStrike">
                <a:solidFill>
                  <a:srgbClr val="FF6309"/>
                </a:solidFill>
                <a:latin typeface="Ubuntu"/>
                <a:ea typeface="Ubuntu"/>
                <a:cs typeface="Ubuntu"/>
                <a:sym typeface="Ubuntu"/>
              </a:rPr>
              <a:t>Life-course perspective</a:t>
            </a:r>
            <a:endParaRPr sz="3000" strike="noStrike">
              <a:latin typeface="Ubuntu"/>
              <a:ea typeface="Ubuntu"/>
              <a:cs typeface="Ubuntu"/>
              <a:sym typeface="Ubuntu"/>
            </a:endParaRPr>
          </a:p>
        </p:txBody>
      </p:sp>
      <p:sp>
        <p:nvSpPr>
          <p:cNvPr id="647" name="Google Shape;647;p102"/>
          <p:cNvSpPr/>
          <p:nvPr/>
        </p:nvSpPr>
        <p:spPr>
          <a:xfrm>
            <a:off x="288018" y="984482"/>
            <a:ext cx="8638218" cy="3700782"/>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7425" lIns="74825" spcFirstLastPara="1" rIns="74825" wrap="square" tIns="37425">
            <a:noAutofit/>
          </a:bodyPr>
          <a:lstStyle/>
          <a:p>
            <a:pPr indent="0" lvl="0" marL="0" marR="0" rtl="0" algn="l">
              <a:lnSpc>
                <a:spcPct val="100000"/>
              </a:lnSpc>
              <a:spcBef>
                <a:spcPts val="0"/>
              </a:spcBef>
              <a:spcAft>
                <a:spcPts val="0"/>
              </a:spcAft>
              <a:buNone/>
            </a:pPr>
            <a:r>
              <a:rPr b="0" lang="it" sz="2000" strike="noStrike">
                <a:solidFill>
                  <a:srgbClr val="000000"/>
                </a:solidFill>
                <a:latin typeface="Ubuntu"/>
                <a:ea typeface="Ubuntu"/>
                <a:cs typeface="Ubuntu"/>
                <a:sym typeface="Ubuntu"/>
              </a:rPr>
              <a:t>Socio-economic conditions act upon individuals' health status even at a distance in time. There is a described association between socio-economic conditions in early childhood and mortality in adulthood.</a:t>
            </a:r>
            <a:endParaRPr b="0" sz="2000" strike="noStrike">
              <a:latin typeface="Arial"/>
              <a:ea typeface="Arial"/>
              <a:cs typeface="Arial"/>
              <a:sym typeface="Arial"/>
            </a:endParaRPr>
          </a:p>
          <a:p>
            <a:pPr indent="0" lvl="0" marL="0" marR="0" rtl="0" algn="l">
              <a:lnSpc>
                <a:spcPct val="100000"/>
              </a:lnSpc>
              <a:spcBef>
                <a:spcPts val="300"/>
              </a:spcBef>
              <a:spcAft>
                <a:spcPts val="0"/>
              </a:spcAft>
              <a:buNone/>
            </a:pPr>
            <a:r>
              <a:rPr b="0" lang="it" sz="1500" strike="noStrike">
                <a:solidFill>
                  <a:srgbClr val="000000"/>
                </a:solidFill>
                <a:latin typeface="Ubuntu"/>
                <a:ea typeface="Ubuntu"/>
                <a:cs typeface="Ubuntu"/>
                <a:sym typeface="Ubuntu"/>
              </a:rPr>
              <a:t>(</a:t>
            </a:r>
            <a:r>
              <a:rPr b="0" lang="it" sz="1300" strike="noStrike">
                <a:solidFill>
                  <a:srgbClr val="000000"/>
                </a:solidFill>
                <a:latin typeface="Ubuntu"/>
                <a:ea typeface="Ubuntu"/>
                <a:cs typeface="Ubuntu"/>
                <a:sym typeface="Ubuntu"/>
              </a:rPr>
              <a:t>D. Kuh et al., </a:t>
            </a:r>
            <a:r>
              <a:rPr b="0" i="1" lang="it" sz="1300" strike="noStrike">
                <a:solidFill>
                  <a:srgbClr val="000000"/>
                </a:solidFill>
                <a:latin typeface="Ubuntu"/>
                <a:ea typeface="Ubuntu"/>
                <a:cs typeface="Ubuntu"/>
                <a:sym typeface="Ubuntu"/>
              </a:rPr>
              <a:t>BMJ </a:t>
            </a:r>
            <a:r>
              <a:rPr b="0" lang="it" sz="1300" strike="noStrike">
                <a:solidFill>
                  <a:srgbClr val="000000"/>
                </a:solidFill>
                <a:latin typeface="Ubuntu"/>
                <a:ea typeface="Ubuntu"/>
                <a:cs typeface="Ubuntu"/>
                <a:sym typeface="Ubuntu"/>
              </a:rPr>
              <a:t>2002; 325:1076-80)</a:t>
            </a:r>
            <a:endParaRPr b="0" sz="1300" strike="noStrike">
              <a:latin typeface="Arial"/>
              <a:ea typeface="Arial"/>
              <a:cs typeface="Arial"/>
              <a:sym typeface="Arial"/>
            </a:endParaRPr>
          </a:p>
          <a:p>
            <a:pPr indent="0" lvl="0" marL="0" marR="0" rtl="0" algn="just">
              <a:lnSpc>
                <a:spcPct val="100000"/>
              </a:lnSpc>
              <a:spcBef>
                <a:spcPts val="200"/>
              </a:spcBef>
              <a:spcAft>
                <a:spcPts val="0"/>
              </a:spcAft>
              <a:buNone/>
            </a:pPr>
            <a:r>
              <a:t/>
            </a:r>
            <a:endParaRPr b="0" sz="1300" strike="noStrike">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103"/>
          <p:cNvSpPr/>
          <p:nvPr/>
        </p:nvSpPr>
        <p:spPr>
          <a:xfrm>
            <a:off x="456519" y="-21310"/>
            <a:ext cx="8215500" cy="597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0" lang="it" sz="3000" strike="noStrike">
                <a:solidFill>
                  <a:srgbClr val="FF6309"/>
                </a:solidFill>
                <a:latin typeface="Arial"/>
                <a:ea typeface="Arial"/>
                <a:cs typeface="Arial"/>
                <a:sym typeface="Arial"/>
              </a:rPr>
              <a:t>10 tips for staying healthy</a:t>
            </a:r>
            <a:endParaRPr b="0" sz="3000" strike="noStrike">
              <a:latin typeface="Arial"/>
              <a:ea typeface="Arial"/>
              <a:cs typeface="Arial"/>
              <a:sym typeface="Arial"/>
            </a:endParaRPr>
          </a:p>
        </p:txBody>
      </p:sp>
      <p:graphicFrame>
        <p:nvGraphicFramePr>
          <p:cNvPr id="653" name="Google Shape;653;p103"/>
          <p:cNvGraphicFramePr/>
          <p:nvPr/>
        </p:nvGraphicFramePr>
        <p:xfrm>
          <a:off x="179930" y="640271"/>
          <a:ext cx="3000000" cy="3000000"/>
        </p:xfrm>
        <a:graphic>
          <a:graphicData uri="http://schemas.openxmlformats.org/drawingml/2006/table">
            <a:tbl>
              <a:tblPr>
                <a:noFill/>
                <a:tableStyleId>{B1568D0B-F6CE-4C6D-A539-0D0E24E98AE8}</a:tableStyleId>
              </a:tblPr>
              <a:tblGrid>
                <a:gridCol w="4253650"/>
                <a:gridCol w="4529275"/>
              </a:tblGrid>
              <a:tr h="354175">
                <a:tc>
                  <a:txBody>
                    <a:bodyPr/>
                    <a:lstStyle/>
                    <a:p>
                      <a:pPr indent="0" lvl="0" marL="0" marR="0" rtl="0" algn="l">
                        <a:lnSpc>
                          <a:spcPct val="100000"/>
                        </a:lnSpc>
                        <a:spcBef>
                          <a:spcPts val="0"/>
                        </a:spcBef>
                        <a:spcAft>
                          <a:spcPts val="0"/>
                        </a:spcAft>
                        <a:buNone/>
                      </a:pPr>
                      <a:r>
                        <a:rPr b="0" lang="it" sz="1200" u="none" cap="none" strike="noStrike">
                          <a:solidFill>
                            <a:srgbClr val="000000"/>
                          </a:solidFill>
                          <a:latin typeface="Arial"/>
                          <a:ea typeface="Arial"/>
                          <a:cs typeface="Arial"/>
                          <a:sym typeface="Arial"/>
                        </a:rPr>
                        <a:t>1. Don't smoke. If you can, stop. If you can't, cut down.</a:t>
                      </a:r>
                      <a:endParaRPr b="0" sz="1200" u="none" cap="none" strike="noStrike">
                        <a:latin typeface="Arial"/>
                        <a:ea typeface="Arial"/>
                        <a:cs typeface="Arial"/>
                        <a:sym typeface="Arial"/>
                      </a:endParaRPr>
                    </a:p>
                  </a:txBody>
                  <a:tcPr marT="31100" marB="31100" marR="81650" marL="816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6E6E6"/>
                    </a:solidFill>
                  </a:tcPr>
                </a:tc>
                <a:tc>
                  <a:txBody>
                    <a:bodyPr/>
                    <a:lstStyle/>
                    <a:p>
                      <a:pPr indent="0" lvl="0" marL="0" marR="0" rtl="0" algn="l">
                        <a:lnSpc>
                          <a:spcPct val="100000"/>
                        </a:lnSpc>
                        <a:spcBef>
                          <a:spcPts val="0"/>
                        </a:spcBef>
                        <a:spcAft>
                          <a:spcPts val="0"/>
                        </a:spcAft>
                        <a:buNone/>
                      </a:pPr>
                      <a:r>
                        <a:rPr b="0" lang="it" sz="1200" u="none" cap="none" strike="noStrike">
                          <a:solidFill>
                            <a:srgbClr val="000000"/>
                          </a:solidFill>
                          <a:latin typeface="Arial"/>
                          <a:ea typeface="Arial"/>
                          <a:cs typeface="Arial"/>
                          <a:sym typeface="Arial"/>
                        </a:rPr>
                        <a:t>1. Don't be poor. If you can, stop. If you can't, try not to be poor for  long.</a:t>
                      </a:r>
                      <a:endParaRPr b="0" sz="1200" u="none" cap="none" strike="noStrike">
                        <a:latin typeface="Arial"/>
                        <a:ea typeface="Arial"/>
                        <a:cs typeface="Arial"/>
                        <a:sym typeface="Arial"/>
                      </a:endParaRPr>
                    </a:p>
                  </a:txBody>
                  <a:tcPr marT="31100" marB="31100" marR="81650" marL="816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6E6E6"/>
                    </a:solidFill>
                  </a:tcPr>
                </a:tc>
              </a:tr>
              <a:tr h="435250">
                <a:tc>
                  <a:txBody>
                    <a:bodyPr/>
                    <a:lstStyle/>
                    <a:p>
                      <a:pPr indent="0" lvl="0" marL="0" marR="0" rtl="0" algn="l">
                        <a:lnSpc>
                          <a:spcPct val="100000"/>
                        </a:lnSpc>
                        <a:spcBef>
                          <a:spcPts val="0"/>
                        </a:spcBef>
                        <a:spcAft>
                          <a:spcPts val="0"/>
                        </a:spcAft>
                        <a:buNone/>
                      </a:pPr>
                      <a:r>
                        <a:rPr b="0" lang="it" sz="1200" u="none" cap="none" strike="noStrike">
                          <a:solidFill>
                            <a:srgbClr val="000000"/>
                          </a:solidFill>
                          <a:latin typeface="Arial"/>
                          <a:ea typeface="Arial"/>
                          <a:cs typeface="Arial"/>
                          <a:sym typeface="Arial"/>
                        </a:rPr>
                        <a:t>2. Follow a balanced diet with plenty of fruit and vegetables.</a:t>
                      </a:r>
                      <a:endParaRPr b="0" sz="1200" u="none" cap="none" strike="noStrike">
                        <a:latin typeface="Arial"/>
                        <a:ea typeface="Arial"/>
                        <a:cs typeface="Arial"/>
                        <a:sym typeface="Arial"/>
                      </a:endParaRPr>
                    </a:p>
                  </a:txBody>
                  <a:tcPr marT="31100" marB="31100" marR="81650" marL="816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6E6E6"/>
                    </a:solidFill>
                  </a:tcPr>
                </a:tc>
                <a:tc>
                  <a:txBody>
                    <a:bodyPr/>
                    <a:lstStyle/>
                    <a:p>
                      <a:pPr indent="0" lvl="0" marL="0" marR="0" rtl="0" algn="l">
                        <a:lnSpc>
                          <a:spcPct val="100000"/>
                        </a:lnSpc>
                        <a:spcBef>
                          <a:spcPts val="0"/>
                        </a:spcBef>
                        <a:spcAft>
                          <a:spcPts val="0"/>
                        </a:spcAft>
                        <a:buNone/>
                      </a:pPr>
                      <a:r>
                        <a:rPr b="0" lang="it" sz="1200" u="none" cap="none" strike="noStrike">
                          <a:solidFill>
                            <a:srgbClr val="000000"/>
                          </a:solidFill>
                          <a:latin typeface="Arial"/>
                          <a:ea typeface="Arial"/>
                          <a:cs typeface="Arial"/>
                          <a:sym typeface="Arial"/>
                        </a:rPr>
                        <a:t>2. Don't have poor parents.</a:t>
                      </a:r>
                      <a:endParaRPr b="0" sz="1200" u="none" cap="none" strike="noStrike">
                        <a:latin typeface="Arial"/>
                        <a:ea typeface="Arial"/>
                        <a:cs typeface="Arial"/>
                        <a:sym typeface="Arial"/>
                      </a:endParaRPr>
                    </a:p>
                  </a:txBody>
                  <a:tcPr marT="31100" marB="31100" marR="81650" marL="816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6E6E6"/>
                    </a:solidFill>
                  </a:tcPr>
                </a:tc>
              </a:tr>
              <a:tr h="252775">
                <a:tc>
                  <a:txBody>
                    <a:bodyPr/>
                    <a:lstStyle/>
                    <a:p>
                      <a:pPr indent="0" lvl="0" marL="0" marR="0" rtl="0" algn="l">
                        <a:lnSpc>
                          <a:spcPct val="100000"/>
                        </a:lnSpc>
                        <a:spcBef>
                          <a:spcPts val="0"/>
                        </a:spcBef>
                        <a:spcAft>
                          <a:spcPts val="0"/>
                        </a:spcAft>
                        <a:buNone/>
                      </a:pPr>
                      <a:r>
                        <a:rPr b="0" lang="it" sz="1200" u="none" cap="none" strike="noStrike">
                          <a:solidFill>
                            <a:srgbClr val="000000"/>
                          </a:solidFill>
                          <a:latin typeface="Arial"/>
                          <a:ea typeface="Arial"/>
                          <a:cs typeface="Arial"/>
                          <a:sym typeface="Arial"/>
                        </a:rPr>
                        <a:t>3. Keep physically active. </a:t>
                      </a:r>
                      <a:endParaRPr b="0" sz="1200" u="none" cap="none" strike="noStrike">
                        <a:latin typeface="Arial"/>
                        <a:ea typeface="Arial"/>
                        <a:cs typeface="Arial"/>
                        <a:sym typeface="Arial"/>
                      </a:endParaRPr>
                    </a:p>
                  </a:txBody>
                  <a:tcPr marT="31100" marB="31100" marR="81650" marL="816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6E6E6"/>
                    </a:solidFill>
                  </a:tcPr>
                </a:tc>
                <a:tc>
                  <a:txBody>
                    <a:bodyPr/>
                    <a:lstStyle/>
                    <a:p>
                      <a:pPr indent="0" lvl="0" marL="0" marR="0" rtl="0" algn="l">
                        <a:lnSpc>
                          <a:spcPct val="100000"/>
                        </a:lnSpc>
                        <a:spcBef>
                          <a:spcPts val="0"/>
                        </a:spcBef>
                        <a:spcAft>
                          <a:spcPts val="0"/>
                        </a:spcAft>
                        <a:buNone/>
                      </a:pPr>
                      <a:r>
                        <a:rPr b="0" lang="it" sz="1200" u="none" cap="none" strike="noStrike">
                          <a:solidFill>
                            <a:srgbClr val="000000"/>
                          </a:solidFill>
                          <a:latin typeface="Arial"/>
                          <a:ea typeface="Arial"/>
                          <a:cs typeface="Arial"/>
                          <a:sym typeface="Arial"/>
                        </a:rPr>
                        <a:t>3. Own a car.</a:t>
                      </a:r>
                      <a:endParaRPr b="0" sz="1200" u="none" cap="none" strike="noStrike">
                        <a:latin typeface="Arial"/>
                        <a:ea typeface="Arial"/>
                        <a:cs typeface="Arial"/>
                        <a:sym typeface="Arial"/>
                      </a:endParaRPr>
                    </a:p>
                  </a:txBody>
                  <a:tcPr marT="31100" marB="31100" marR="81650" marL="816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6E6E6"/>
                    </a:solidFill>
                  </a:tcPr>
                </a:tc>
              </a:tr>
              <a:tr h="435250">
                <a:tc>
                  <a:txBody>
                    <a:bodyPr/>
                    <a:lstStyle/>
                    <a:p>
                      <a:pPr indent="0" lvl="0" marL="0" marR="0" rtl="0" algn="l">
                        <a:lnSpc>
                          <a:spcPct val="100000"/>
                        </a:lnSpc>
                        <a:spcBef>
                          <a:spcPts val="0"/>
                        </a:spcBef>
                        <a:spcAft>
                          <a:spcPts val="0"/>
                        </a:spcAft>
                        <a:buNone/>
                      </a:pPr>
                      <a:r>
                        <a:rPr b="0" lang="it" sz="1200" u="none" cap="none" strike="noStrike">
                          <a:solidFill>
                            <a:srgbClr val="000000"/>
                          </a:solidFill>
                          <a:latin typeface="Arial"/>
                          <a:ea typeface="Arial"/>
                          <a:cs typeface="Arial"/>
                          <a:sym typeface="Arial"/>
                        </a:rPr>
                        <a:t>4. Manage stress by, for example, talking things through and making time to relax. </a:t>
                      </a:r>
                      <a:endParaRPr b="0" sz="1200" u="none" cap="none" strike="noStrike">
                        <a:latin typeface="Arial"/>
                        <a:ea typeface="Arial"/>
                        <a:cs typeface="Arial"/>
                        <a:sym typeface="Arial"/>
                      </a:endParaRPr>
                    </a:p>
                  </a:txBody>
                  <a:tcPr marT="31100" marB="31100" marR="81650" marL="816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6E6E6"/>
                    </a:solidFill>
                  </a:tcPr>
                </a:tc>
                <a:tc>
                  <a:txBody>
                    <a:bodyPr/>
                    <a:lstStyle/>
                    <a:p>
                      <a:pPr indent="0" lvl="0" marL="0" marR="0" rtl="0" algn="l">
                        <a:lnSpc>
                          <a:spcPct val="100000"/>
                        </a:lnSpc>
                        <a:spcBef>
                          <a:spcPts val="0"/>
                        </a:spcBef>
                        <a:spcAft>
                          <a:spcPts val="0"/>
                        </a:spcAft>
                        <a:buNone/>
                      </a:pPr>
                      <a:r>
                        <a:rPr b="0" lang="it" sz="1200" u="none" cap="none" strike="noStrike">
                          <a:solidFill>
                            <a:srgbClr val="000000"/>
                          </a:solidFill>
                          <a:latin typeface="Arial"/>
                          <a:ea typeface="Arial"/>
                          <a:cs typeface="Arial"/>
                          <a:sym typeface="Arial"/>
                        </a:rPr>
                        <a:t>4. Don't work in a stressful, low paid manual job.</a:t>
                      </a:r>
                      <a:endParaRPr b="0" sz="1200" u="none" cap="none" strike="noStrike">
                        <a:latin typeface="Arial"/>
                        <a:ea typeface="Arial"/>
                        <a:cs typeface="Arial"/>
                        <a:sym typeface="Arial"/>
                      </a:endParaRPr>
                    </a:p>
                    <a:p>
                      <a:pPr indent="0" lvl="0" marL="0" marR="0" rtl="0" algn="l">
                        <a:lnSpc>
                          <a:spcPct val="100000"/>
                        </a:lnSpc>
                        <a:spcBef>
                          <a:spcPts val="0"/>
                        </a:spcBef>
                        <a:spcAft>
                          <a:spcPts val="0"/>
                        </a:spcAft>
                        <a:buNone/>
                      </a:pPr>
                      <a:r>
                        <a:t/>
                      </a:r>
                      <a:endParaRPr b="0" sz="1200" u="none" cap="none" strike="noStrike">
                        <a:latin typeface="Arial"/>
                        <a:ea typeface="Arial"/>
                        <a:cs typeface="Arial"/>
                        <a:sym typeface="Arial"/>
                      </a:endParaRPr>
                    </a:p>
                  </a:txBody>
                  <a:tcPr marT="31100" marB="31100" marR="81650" marL="816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6E6E6"/>
                    </a:solidFill>
                  </a:tcPr>
                </a:tc>
              </a:tr>
              <a:tr h="250825">
                <a:tc>
                  <a:txBody>
                    <a:bodyPr/>
                    <a:lstStyle/>
                    <a:p>
                      <a:pPr indent="0" lvl="0" marL="0" marR="0" rtl="0" algn="l">
                        <a:lnSpc>
                          <a:spcPct val="100000"/>
                        </a:lnSpc>
                        <a:spcBef>
                          <a:spcPts val="0"/>
                        </a:spcBef>
                        <a:spcAft>
                          <a:spcPts val="0"/>
                        </a:spcAft>
                        <a:buNone/>
                      </a:pPr>
                      <a:r>
                        <a:rPr b="0" lang="it" sz="1200" u="none" cap="none" strike="noStrike">
                          <a:solidFill>
                            <a:srgbClr val="000000"/>
                          </a:solidFill>
                          <a:latin typeface="Arial"/>
                          <a:ea typeface="Arial"/>
                          <a:cs typeface="Arial"/>
                          <a:sym typeface="Arial"/>
                        </a:rPr>
                        <a:t>5. If you drink alcohol, do so in moderation. </a:t>
                      </a:r>
                      <a:endParaRPr b="0" sz="1200" u="none" cap="none" strike="noStrike">
                        <a:latin typeface="Arial"/>
                        <a:ea typeface="Arial"/>
                        <a:cs typeface="Arial"/>
                        <a:sym typeface="Arial"/>
                      </a:endParaRPr>
                    </a:p>
                  </a:txBody>
                  <a:tcPr marT="31100" marB="31100" marR="81650" marL="816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6E6E6"/>
                    </a:solidFill>
                  </a:tcPr>
                </a:tc>
                <a:tc>
                  <a:txBody>
                    <a:bodyPr/>
                    <a:lstStyle/>
                    <a:p>
                      <a:pPr indent="0" lvl="0" marL="0" marR="0" rtl="0" algn="l">
                        <a:lnSpc>
                          <a:spcPct val="100000"/>
                        </a:lnSpc>
                        <a:spcBef>
                          <a:spcPts val="0"/>
                        </a:spcBef>
                        <a:spcAft>
                          <a:spcPts val="0"/>
                        </a:spcAft>
                        <a:buNone/>
                      </a:pPr>
                      <a:r>
                        <a:rPr b="0" lang="it" sz="1200" u="none" cap="none" strike="noStrike">
                          <a:solidFill>
                            <a:srgbClr val="000000"/>
                          </a:solidFill>
                          <a:latin typeface="Arial"/>
                          <a:ea typeface="Arial"/>
                          <a:cs typeface="Arial"/>
                          <a:sym typeface="Arial"/>
                        </a:rPr>
                        <a:t>5. Don't live in damp, low quality housing. </a:t>
                      </a:r>
                      <a:endParaRPr b="0" sz="1200" u="none" cap="none" strike="noStrike">
                        <a:latin typeface="Arial"/>
                        <a:ea typeface="Arial"/>
                        <a:cs typeface="Arial"/>
                        <a:sym typeface="Arial"/>
                      </a:endParaRPr>
                    </a:p>
                  </a:txBody>
                  <a:tcPr marT="31100" marB="31100" marR="81650" marL="816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6E6E6"/>
                    </a:solidFill>
                  </a:tcPr>
                </a:tc>
              </a:tr>
              <a:tr h="435250">
                <a:tc>
                  <a:txBody>
                    <a:bodyPr/>
                    <a:lstStyle/>
                    <a:p>
                      <a:pPr indent="0" lvl="0" marL="0" marR="0" rtl="0" algn="l">
                        <a:lnSpc>
                          <a:spcPct val="100000"/>
                        </a:lnSpc>
                        <a:spcBef>
                          <a:spcPts val="0"/>
                        </a:spcBef>
                        <a:spcAft>
                          <a:spcPts val="0"/>
                        </a:spcAft>
                        <a:buNone/>
                      </a:pPr>
                      <a:r>
                        <a:rPr b="0" lang="it" sz="1200" u="none" cap="none" strike="noStrike">
                          <a:solidFill>
                            <a:srgbClr val="000000"/>
                          </a:solidFill>
                          <a:latin typeface="Arial"/>
                          <a:ea typeface="Arial"/>
                          <a:cs typeface="Arial"/>
                          <a:sym typeface="Arial"/>
                        </a:rPr>
                        <a:t>6. Cover up in the sun, and protect children from sunburn. </a:t>
                      </a:r>
                      <a:endParaRPr b="0" sz="1200" u="none" cap="none" strike="noStrike">
                        <a:latin typeface="Arial"/>
                        <a:ea typeface="Arial"/>
                        <a:cs typeface="Arial"/>
                        <a:sym typeface="Arial"/>
                      </a:endParaRPr>
                    </a:p>
                  </a:txBody>
                  <a:tcPr marT="31100" marB="31100" marR="81650" marL="816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6E6E6"/>
                    </a:solidFill>
                  </a:tcPr>
                </a:tc>
                <a:tc>
                  <a:txBody>
                    <a:bodyPr/>
                    <a:lstStyle/>
                    <a:p>
                      <a:pPr indent="0" lvl="0" marL="0" marR="0" rtl="0" algn="l">
                        <a:lnSpc>
                          <a:spcPct val="100000"/>
                        </a:lnSpc>
                        <a:spcBef>
                          <a:spcPts val="0"/>
                        </a:spcBef>
                        <a:spcAft>
                          <a:spcPts val="0"/>
                        </a:spcAft>
                        <a:buNone/>
                      </a:pPr>
                      <a:r>
                        <a:rPr b="0" lang="it" sz="1200" u="none" cap="none" strike="noStrike">
                          <a:solidFill>
                            <a:srgbClr val="000000"/>
                          </a:solidFill>
                          <a:latin typeface="Arial"/>
                          <a:ea typeface="Arial"/>
                          <a:cs typeface="Arial"/>
                          <a:sym typeface="Arial"/>
                        </a:rPr>
                        <a:t>6. Be able to afford to go on a foreign holiday and sunbathe.</a:t>
                      </a:r>
                      <a:endParaRPr b="0" sz="1200" u="none" cap="none" strike="noStrike">
                        <a:latin typeface="Arial"/>
                        <a:ea typeface="Arial"/>
                        <a:cs typeface="Arial"/>
                        <a:sym typeface="Arial"/>
                      </a:endParaRPr>
                    </a:p>
                  </a:txBody>
                  <a:tcPr marT="31100" marB="31100" marR="81650" marL="816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6E6E6"/>
                    </a:solidFill>
                  </a:tcPr>
                </a:tc>
              </a:tr>
              <a:tr h="252775">
                <a:tc>
                  <a:txBody>
                    <a:bodyPr/>
                    <a:lstStyle/>
                    <a:p>
                      <a:pPr indent="-254000" lvl="0" marL="254000" marR="0" rtl="0" algn="l">
                        <a:lnSpc>
                          <a:spcPct val="93000"/>
                        </a:lnSpc>
                        <a:spcBef>
                          <a:spcPts val="0"/>
                        </a:spcBef>
                        <a:spcAft>
                          <a:spcPts val="0"/>
                        </a:spcAft>
                        <a:buNone/>
                      </a:pPr>
                      <a:r>
                        <a:rPr b="0" lang="it" sz="1200" u="none" cap="none" strike="noStrike">
                          <a:solidFill>
                            <a:srgbClr val="000000"/>
                          </a:solidFill>
                          <a:latin typeface="Arial"/>
                          <a:ea typeface="Arial"/>
                          <a:cs typeface="Arial"/>
                          <a:sym typeface="Arial"/>
                        </a:rPr>
                        <a:t>7. Practise safer sex.</a:t>
                      </a:r>
                      <a:endParaRPr b="0" sz="1200" u="none" cap="none" strike="noStrike">
                        <a:latin typeface="Arial"/>
                        <a:ea typeface="Arial"/>
                        <a:cs typeface="Arial"/>
                        <a:sym typeface="Arial"/>
                      </a:endParaRPr>
                    </a:p>
                  </a:txBody>
                  <a:tcPr marT="31100" marB="31100" marR="81650" marL="816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6E6E6"/>
                    </a:solidFill>
                  </a:tcPr>
                </a:tc>
                <a:tc>
                  <a:txBody>
                    <a:bodyPr/>
                    <a:lstStyle/>
                    <a:p>
                      <a:pPr indent="0" lvl="0" marL="0" marR="0" rtl="0" algn="l">
                        <a:lnSpc>
                          <a:spcPct val="100000"/>
                        </a:lnSpc>
                        <a:spcBef>
                          <a:spcPts val="0"/>
                        </a:spcBef>
                        <a:spcAft>
                          <a:spcPts val="0"/>
                        </a:spcAft>
                        <a:buNone/>
                      </a:pPr>
                      <a:r>
                        <a:rPr b="0" lang="it" sz="1200" u="none" cap="none" strike="noStrike">
                          <a:solidFill>
                            <a:srgbClr val="000000"/>
                          </a:solidFill>
                          <a:latin typeface="Arial"/>
                          <a:ea typeface="Arial"/>
                          <a:cs typeface="Arial"/>
                          <a:sym typeface="Arial"/>
                        </a:rPr>
                        <a:t>7. Practice not losing your job and don't become unemployed.</a:t>
                      </a:r>
                      <a:endParaRPr b="0" sz="1200" u="none" cap="none" strike="noStrike">
                        <a:latin typeface="Arial"/>
                        <a:ea typeface="Arial"/>
                        <a:cs typeface="Arial"/>
                        <a:sym typeface="Arial"/>
                      </a:endParaRPr>
                    </a:p>
                  </a:txBody>
                  <a:tcPr marT="31100" marB="31100" marR="81650" marL="816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6E6E6"/>
                    </a:solidFill>
                  </a:tcPr>
                </a:tc>
              </a:tr>
              <a:tr h="435250">
                <a:tc>
                  <a:txBody>
                    <a:bodyPr/>
                    <a:lstStyle/>
                    <a:p>
                      <a:pPr indent="0" lvl="0" marL="0" marR="0" rtl="0" algn="l">
                        <a:lnSpc>
                          <a:spcPct val="100000"/>
                        </a:lnSpc>
                        <a:spcBef>
                          <a:spcPts val="0"/>
                        </a:spcBef>
                        <a:spcAft>
                          <a:spcPts val="0"/>
                        </a:spcAft>
                        <a:buNone/>
                      </a:pPr>
                      <a:r>
                        <a:rPr b="0" lang="it" sz="1200" u="none" cap="none" strike="noStrike">
                          <a:solidFill>
                            <a:srgbClr val="000000"/>
                          </a:solidFill>
                          <a:latin typeface="Arial"/>
                          <a:ea typeface="Arial"/>
                          <a:cs typeface="Arial"/>
                          <a:sym typeface="Arial"/>
                        </a:rPr>
                        <a:t>8. Take up cancer screening opportunities.</a:t>
                      </a:r>
                      <a:endParaRPr b="0" sz="1200" u="none" cap="none" strike="noStrike">
                        <a:latin typeface="Arial"/>
                        <a:ea typeface="Arial"/>
                        <a:cs typeface="Arial"/>
                        <a:sym typeface="Arial"/>
                      </a:endParaRPr>
                    </a:p>
                  </a:txBody>
                  <a:tcPr marT="31100" marB="31100" marR="81650" marL="816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6E6E6"/>
                    </a:solidFill>
                  </a:tcPr>
                </a:tc>
                <a:tc>
                  <a:txBody>
                    <a:bodyPr/>
                    <a:lstStyle/>
                    <a:p>
                      <a:pPr indent="0" lvl="0" marL="0" marR="0" rtl="0" algn="l">
                        <a:lnSpc>
                          <a:spcPct val="100000"/>
                        </a:lnSpc>
                        <a:spcBef>
                          <a:spcPts val="0"/>
                        </a:spcBef>
                        <a:spcAft>
                          <a:spcPts val="0"/>
                        </a:spcAft>
                        <a:buNone/>
                      </a:pPr>
                      <a:r>
                        <a:rPr b="0" lang="it" sz="1200" u="none" cap="none" strike="noStrike">
                          <a:solidFill>
                            <a:srgbClr val="000000"/>
                          </a:solidFill>
                          <a:latin typeface="Arial"/>
                          <a:ea typeface="Arial"/>
                          <a:cs typeface="Arial"/>
                          <a:sym typeface="Arial"/>
                        </a:rPr>
                        <a:t>8. Take up all benefits you are entitled to, if you are unemployed, retired or sick or disabled.</a:t>
                      </a:r>
                      <a:endParaRPr b="0" sz="1200" u="none" cap="none" strike="noStrike">
                        <a:latin typeface="Arial"/>
                        <a:ea typeface="Arial"/>
                        <a:cs typeface="Arial"/>
                        <a:sym typeface="Arial"/>
                      </a:endParaRPr>
                    </a:p>
                  </a:txBody>
                  <a:tcPr marT="31100" marB="31100" marR="81650" marL="816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6E6E6"/>
                    </a:solidFill>
                  </a:tcPr>
                </a:tc>
              </a:tr>
              <a:tr h="482025">
                <a:tc>
                  <a:txBody>
                    <a:bodyPr/>
                    <a:lstStyle/>
                    <a:p>
                      <a:pPr indent="0" lvl="0" marL="0" marR="0" rtl="0" algn="l">
                        <a:lnSpc>
                          <a:spcPct val="100000"/>
                        </a:lnSpc>
                        <a:spcBef>
                          <a:spcPts val="0"/>
                        </a:spcBef>
                        <a:spcAft>
                          <a:spcPts val="0"/>
                        </a:spcAft>
                        <a:buNone/>
                      </a:pPr>
                      <a:r>
                        <a:rPr b="0" lang="it" sz="1200" u="none" cap="none" strike="noStrike">
                          <a:solidFill>
                            <a:srgbClr val="000000"/>
                          </a:solidFill>
                          <a:latin typeface="Arial"/>
                          <a:ea typeface="Arial"/>
                          <a:cs typeface="Arial"/>
                          <a:sym typeface="Arial"/>
                        </a:rPr>
                        <a:t>9. Be safe on the roads: follow the Highway Code.</a:t>
                      </a:r>
                      <a:endParaRPr b="0" sz="1200" u="none" cap="none" strike="noStrike">
                        <a:latin typeface="Arial"/>
                        <a:ea typeface="Arial"/>
                        <a:cs typeface="Arial"/>
                        <a:sym typeface="Arial"/>
                      </a:endParaRPr>
                    </a:p>
                  </a:txBody>
                  <a:tcPr marT="31100" marB="31100" marR="81650" marL="816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6E6E6"/>
                    </a:solidFill>
                  </a:tcPr>
                </a:tc>
                <a:tc>
                  <a:txBody>
                    <a:bodyPr/>
                    <a:lstStyle/>
                    <a:p>
                      <a:pPr indent="0" lvl="0" marL="0" marR="0" rtl="0" algn="l">
                        <a:lnSpc>
                          <a:spcPct val="100000"/>
                        </a:lnSpc>
                        <a:spcBef>
                          <a:spcPts val="0"/>
                        </a:spcBef>
                        <a:spcAft>
                          <a:spcPts val="0"/>
                        </a:spcAft>
                        <a:buNone/>
                      </a:pPr>
                      <a:r>
                        <a:rPr b="0" lang="it" sz="1200" u="none" cap="none" strike="noStrike">
                          <a:solidFill>
                            <a:srgbClr val="000000"/>
                          </a:solidFill>
                          <a:latin typeface="Arial"/>
                          <a:ea typeface="Arial"/>
                          <a:cs typeface="Arial"/>
                          <a:sym typeface="Arial"/>
                        </a:rPr>
                        <a:t>9. Don't live next to a busy major road or near a polluting factory.</a:t>
                      </a:r>
                      <a:endParaRPr b="0" sz="1200" u="none" cap="none" strike="noStrike">
                        <a:latin typeface="Arial"/>
                        <a:ea typeface="Arial"/>
                        <a:cs typeface="Arial"/>
                        <a:sym typeface="Arial"/>
                      </a:endParaRPr>
                    </a:p>
                  </a:txBody>
                  <a:tcPr marT="31100" marB="31100" marR="81650" marL="816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6E6E6"/>
                    </a:solidFill>
                  </a:tcPr>
                </a:tc>
              </a:tr>
              <a:tr h="619925">
                <a:tc>
                  <a:txBody>
                    <a:bodyPr/>
                    <a:lstStyle/>
                    <a:p>
                      <a:pPr indent="0" lvl="0" marL="0" marR="0" rtl="0" algn="l">
                        <a:lnSpc>
                          <a:spcPct val="100000"/>
                        </a:lnSpc>
                        <a:spcBef>
                          <a:spcPts val="0"/>
                        </a:spcBef>
                        <a:spcAft>
                          <a:spcPts val="0"/>
                        </a:spcAft>
                        <a:buNone/>
                      </a:pPr>
                      <a:r>
                        <a:rPr b="0" lang="it" sz="1200" u="none" cap="none" strike="noStrike">
                          <a:solidFill>
                            <a:srgbClr val="000000"/>
                          </a:solidFill>
                          <a:latin typeface="Arial"/>
                          <a:ea typeface="Arial"/>
                          <a:cs typeface="Arial"/>
                          <a:sym typeface="Arial"/>
                        </a:rPr>
                        <a:t>10. Learn the First Aid ABC: airways, breathing, circulation. </a:t>
                      </a:r>
                      <a:endParaRPr b="0" sz="1200" u="none" cap="none" strike="noStrike">
                        <a:latin typeface="Arial"/>
                        <a:ea typeface="Arial"/>
                        <a:cs typeface="Arial"/>
                        <a:sym typeface="Arial"/>
                      </a:endParaRPr>
                    </a:p>
                  </a:txBody>
                  <a:tcPr marT="31100" marB="31100" marR="81650" marL="816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6E6E6"/>
                    </a:solidFill>
                  </a:tcPr>
                </a:tc>
                <a:tc>
                  <a:txBody>
                    <a:bodyPr/>
                    <a:lstStyle/>
                    <a:p>
                      <a:pPr indent="0" lvl="0" marL="0" marR="0" rtl="0" algn="l">
                        <a:lnSpc>
                          <a:spcPct val="100000"/>
                        </a:lnSpc>
                        <a:spcBef>
                          <a:spcPts val="0"/>
                        </a:spcBef>
                        <a:spcAft>
                          <a:spcPts val="0"/>
                        </a:spcAft>
                        <a:buNone/>
                      </a:pPr>
                      <a:r>
                        <a:rPr b="0" lang="it" sz="1200" u="none" cap="none" strike="noStrike">
                          <a:solidFill>
                            <a:srgbClr val="000000"/>
                          </a:solidFill>
                          <a:latin typeface="Arial"/>
                          <a:ea typeface="Arial"/>
                          <a:cs typeface="Arial"/>
                          <a:sym typeface="Arial"/>
                        </a:rPr>
                        <a:t>10. Learn how to fill in the complex housing benefit/asylum application forms before you become homeless and destitute. </a:t>
                      </a:r>
                      <a:endParaRPr b="0" sz="1200" u="none" cap="none" strike="noStrike">
                        <a:latin typeface="Arial"/>
                        <a:ea typeface="Arial"/>
                        <a:cs typeface="Arial"/>
                        <a:sym typeface="Arial"/>
                      </a:endParaRPr>
                    </a:p>
                  </a:txBody>
                  <a:tcPr marT="31100" marB="31100" marR="81650" marL="816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6E6E6"/>
                    </a:solidFill>
                  </a:tcPr>
                </a:tc>
              </a:tr>
            </a:tbl>
          </a:graphicData>
        </a:graphic>
      </p:graphicFrame>
      <p:sp>
        <p:nvSpPr>
          <p:cNvPr id="654" name="Google Shape;654;p103"/>
          <p:cNvSpPr/>
          <p:nvPr/>
        </p:nvSpPr>
        <p:spPr>
          <a:xfrm>
            <a:off x="420271" y="4887025"/>
            <a:ext cx="3934500" cy="432600"/>
          </a:xfrm>
          <a:prstGeom prst="rect">
            <a:avLst/>
          </a:prstGeom>
          <a:noFill/>
          <a:ln>
            <a:noFill/>
          </a:ln>
        </p:spPr>
        <p:txBody>
          <a:bodyPr anchorCtr="0" anchor="t" bIns="0" lIns="0" spcFirstLastPara="1" rIns="0" wrap="square" tIns="23350">
            <a:noAutofit/>
          </a:bodyPr>
          <a:lstStyle/>
          <a:p>
            <a:pPr indent="0" lvl="0" marL="317500" marR="0" rtl="0" algn="r">
              <a:lnSpc>
                <a:spcPct val="100000"/>
              </a:lnSpc>
              <a:spcBef>
                <a:spcPts val="0"/>
              </a:spcBef>
              <a:spcAft>
                <a:spcPts val="0"/>
              </a:spcAft>
              <a:buNone/>
            </a:pPr>
            <a:r>
              <a:rPr b="0" i="1" lang="it" sz="1500" strike="noStrike">
                <a:solidFill>
                  <a:srgbClr val="000000"/>
                </a:solidFill>
                <a:latin typeface="Arial"/>
                <a:ea typeface="Arial"/>
                <a:cs typeface="Arial"/>
                <a:sym typeface="Arial"/>
              </a:rPr>
              <a:t>Donaldson, 1999</a:t>
            </a:r>
            <a:endParaRPr b="0" sz="1500" strike="noStrike">
              <a:latin typeface="Arial"/>
              <a:ea typeface="Arial"/>
              <a:cs typeface="Arial"/>
              <a:sym typeface="Arial"/>
            </a:endParaRPr>
          </a:p>
        </p:txBody>
      </p:sp>
      <p:sp>
        <p:nvSpPr>
          <p:cNvPr id="655" name="Google Shape;655;p103"/>
          <p:cNvSpPr/>
          <p:nvPr/>
        </p:nvSpPr>
        <p:spPr>
          <a:xfrm>
            <a:off x="5003417" y="4885555"/>
            <a:ext cx="3934500" cy="432600"/>
          </a:xfrm>
          <a:prstGeom prst="rect">
            <a:avLst/>
          </a:prstGeom>
          <a:noFill/>
          <a:ln>
            <a:noFill/>
          </a:ln>
        </p:spPr>
        <p:txBody>
          <a:bodyPr anchorCtr="0" anchor="t" bIns="0" lIns="0" spcFirstLastPara="1" rIns="0" wrap="square" tIns="23350">
            <a:noAutofit/>
          </a:bodyPr>
          <a:lstStyle/>
          <a:p>
            <a:pPr indent="0" lvl="0" marL="317500" marR="0" rtl="0" algn="r">
              <a:lnSpc>
                <a:spcPct val="100000"/>
              </a:lnSpc>
              <a:spcBef>
                <a:spcPts val="0"/>
              </a:spcBef>
              <a:spcAft>
                <a:spcPts val="0"/>
              </a:spcAft>
              <a:buNone/>
            </a:pPr>
            <a:r>
              <a:rPr b="0" i="1" lang="it" sz="1500" strike="noStrike">
                <a:solidFill>
                  <a:srgbClr val="000000"/>
                </a:solidFill>
                <a:latin typeface="Arial"/>
                <a:ea typeface="Arial"/>
                <a:cs typeface="Arial"/>
                <a:sym typeface="Arial"/>
              </a:rPr>
              <a:t>Gordon, 1999</a:t>
            </a:r>
            <a:endParaRPr b="0" sz="1500" strike="noStrike">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descr="A screenshot of a cell phone&#10;&#10;Description automatically generated" id="223" name="Google Shape;223;p50"/>
          <p:cNvPicPr preferRelativeResize="0"/>
          <p:nvPr/>
        </p:nvPicPr>
        <p:blipFill rotWithShape="1">
          <a:blip r:embed="rId3">
            <a:alphaModFix/>
          </a:blip>
          <a:srcRect b="0" l="0" r="0" t="0"/>
          <a:stretch/>
        </p:blipFill>
        <p:spPr>
          <a:xfrm>
            <a:off x="1376382" y="400660"/>
            <a:ext cx="6126596" cy="4169784"/>
          </a:xfrm>
          <a:prstGeom prst="rect">
            <a:avLst/>
          </a:prstGeom>
          <a:noFill/>
          <a:ln>
            <a:noFill/>
          </a:ln>
        </p:spPr>
      </p:pic>
      <p:sp>
        <p:nvSpPr>
          <p:cNvPr id="224" name="Google Shape;224;p50"/>
          <p:cNvSpPr txBox="1"/>
          <p:nvPr/>
        </p:nvSpPr>
        <p:spPr>
          <a:xfrm>
            <a:off x="93889" y="4724957"/>
            <a:ext cx="89562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1400" u="sng">
                <a:solidFill>
                  <a:schemeClr val="dk1"/>
                </a:solidFill>
                <a:latin typeface="Calibri"/>
                <a:ea typeface="Calibri"/>
                <a:cs typeface="Calibri"/>
                <a:sym typeface="Calibri"/>
                <a:hlinkClick r:id="rId4">
                  <a:extLst>
                    <a:ext uri="{A12FA001-AC4F-418D-AE19-62706E023703}">
                      <ahyp:hlinkClr val="tx"/>
                    </a:ext>
                  </a:extLst>
                </a:hlinkClick>
              </a:rPr>
              <a:t>https://www.inmp.it/ita/Pubblicazioni/Libri/L-Italia-per-l-equita-nella-salute-Scarica-il-documento-tecnico</a:t>
            </a:r>
            <a:endParaRPr sz="1400">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id="661" name="Google Shape;661;p104"/>
          <p:cNvPicPr preferRelativeResize="0"/>
          <p:nvPr/>
        </p:nvPicPr>
        <p:blipFill rotWithShape="1">
          <a:blip r:embed="rId3">
            <a:alphaModFix/>
          </a:blip>
          <a:srcRect b="0" l="0" r="0" t="0"/>
          <a:stretch/>
        </p:blipFill>
        <p:spPr>
          <a:xfrm>
            <a:off x="0" y="245"/>
            <a:ext cx="6859275" cy="514323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105"/>
          <p:cNvSpPr txBox="1"/>
          <p:nvPr/>
        </p:nvSpPr>
        <p:spPr>
          <a:xfrm>
            <a:off x="456200" y="-115450"/>
            <a:ext cx="8230200" cy="677400"/>
          </a:xfrm>
          <a:prstGeom prst="rect">
            <a:avLst/>
          </a:prstGeom>
          <a:noFill/>
          <a:ln>
            <a:noFill/>
          </a:ln>
        </p:spPr>
        <p:txBody>
          <a:bodyPr anchorCtr="0" anchor="ctr" bIns="38925" lIns="74825" spcFirstLastPara="1" rIns="74825" wrap="square" tIns="261025">
            <a:noAutofit/>
          </a:bodyPr>
          <a:lstStyle/>
          <a:p>
            <a:pPr indent="0" lvl="0" marL="0" marR="0" rtl="0" algn="ctr">
              <a:lnSpc>
                <a:spcPct val="100000"/>
              </a:lnSpc>
              <a:spcBef>
                <a:spcPts val="0"/>
              </a:spcBef>
              <a:spcAft>
                <a:spcPts val="0"/>
              </a:spcAft>
              <a:buNone/>
            </a:pPr>
            <a:r>
              <a:rPr lang="it" sz="3000">
                <a:solidFill>
                  <a:srgbClr val="FF6309"/>
                </a:solidFill>
                <a:latin typeface="Ubuntu"/>
                <a:ea typeface="Ubuntu"/>
                <a:cs typeface="Ubuntu"/>
                <a:sym typeface="Ubuntu"/>
              </a:rPr>
              <a:t>Che fare? Politiche di salute</a:t>
            </a:r>
            <a:endParaRPr sz="3000" strike="noStrike">
              <a:solidFill>
                <a:srgbClr val="FF6309"/>
              </a:solidFill>
              <a:latin typeface="Ubuntu"/>
              <a:ea typeface="Ubuntu"/>
              <a:cs typeface="Ubuntu"/>
              <a:sym typeface="Ubuntu"/>
            </a:endParaRPr>
          </a:p>
        </p:txBody>
      </p:sp>
      <p:sp>
        <p:nvSpPr>
          <p:cNvPr id="668" name="Google Shape;668;p105"/>
          <p:cNvSpPr txBox="1"/>
          <p:nvPr/>
        </p:nvSpPr>
        <p:spPr>
          <a:xfrm>
            <a:off x="323950" y="735300"/>
            <a:ext cx="8568600" cy="4084200"/>
          </a:xfrm>
          <a:prstGeom prst="rect">
            <a:avLst/>
          </a:prstGeom>
          <a:noFill/>
          <a:ln>
            <a:noFill/>
          </a:ln>
        </p:spPr>
        <p:txBody>
          <a:bodyPr anchorCtr="0" anchor="t" bIns="38925" lIns="74825" spcFirstLastPara="1" rIns="74825" wrap="square" tIns="150575">
            <a:normAutofit lnSpcReduction="10000"/>
          </a:bodyPr>
          <a:lstStyle/>
          <a:p>
            <a:pPr indent="-317500" lvl="0" marL="381000" rtl="0" algn="l">
              <a:spcBef>
                <a:spcPts val="0"/>
              </a:spcBef>
              <a:spcAft>
                <a:spcPts val="0"/>
              </a:spcAft>
              <a:buSzPts val="2000"/>
              <a:buChar char="•"/>
            </a:pPr>
            <a:r>
              <a:rPr lang="it" sz="2000"/>
              <a:t>Analizzare lo stato di salute e di accesso ai servizi di salute usando una </a:t>
            </a:r>
            <a:r>
              <a:rPr b="1" lang="it" sz="2000"/>
              <a:t>lente di equità</a:t>
            </a:r>
            <a:endParaRPr b="1" sz="2000"/>
          </a:p>
          <a:p>
            <a:pPr indent="-317500" lvl="0" marL="381000" rtl="0" algn="l">
              <a:spcBef>
                <a:spcPts val="1000"/>
              </a:spcBef>
              <a:spcAft>
                <a:spcPts val="0"/>
              </a:spcAft>
              <a:buSzPts val="2000"/>
              <a:buChar char="•"/>
            </a:pPr>
            <a:r>
              <a:rPr lang="it" sz="2000"/>
              <a:t>Agire sui </a:t>
            </a:r>
            <a:r>
              <a:rPr b="1" lang="it" sz="2000"/>
              <a:t>determinanti primari</a:t>
            </a:r>
            <a:r>
              <a:rPr lang="it" sz="2000"/>
              <a:t>, cioè più a monte, delle disuguaglianze e delle iniquità</a:t>
            </a:r>
            <a:endParaRPr sz="2000"/>
          </a:p>
          <a:p>
            <a:pPr indent="-317500" lvl="0" marL="381000" rtl="0" algn="l">
              <a:spcBef>
                <a:spcPts val="1000"/>
              </a:spcBef>
              <a:spcAft>
                <a:spcPts val="0"/>
              </a:spcAft>
              <a:buSzPts val="2000"/>
              <a:buChar char="•"/>
            </a:pPr>
            <a:r>
              <a:rPr lang="it" sz="2000"/>
              <a:t>Investire su un’</a:t>
            </a:r>
            <a:r>
              <a:rPr b="1" lang="it" sz="2000"/>
              <a:t>offerta equa</a:t>
            </a:r>
            <a:r>
              <a:rPr lang="it" sz="2000"/>
              <a:t>, ma anche sulla </a:t>
            </a:r>
            <a:r>
              <a:rPr b="1" lang="it" sz="2000"/>
              <a:t>domanda</a:t>
            </a:r>
            <a:r>
              <a:rPr lang="it" sz="2000"/>
              <a:t> di servizi</a:t>
            </a:r>
            <a:endParaRPr sz="2000"/>
          </a:p>
          <a:p>
            <a:pPr indent="-317500" lvl="0" marL="381000" rtl="0" algn="l">
              <a:spcBef>
                <a:spcPts val="1000"/>
              </a:spcBef>
              <a:spcAft>
                <a:spcPts val="0"/>
              </a:spcAft>
              <a:buSzPts val="2000"/>
              <a:buChar char="•"/>
            </a:pPr>
            <a:r>
              <a:rPr lang="it" sz="2000"/>
              <a:t>Investire nei </a:t>
            </a:r>
            <a:r>
              <a:rPr b="1" lang="it" sz="2000"/>
              <a:t>periodi di maggiore vulnerabilità</a:t>
            </a:r>
            <a:r>
              <a:rPr lang="it" sz="2000"/>
              <a:t> lungo il corso della vita</a:t>
            </a:r>
            <a:endParaRPr sz="2000"/>
          </a:p>
          <a:p>
            <a:pPr indent="-317500" lvl="0" marL="381000" rtl="0" algn="l">
              <a:spcBef>
                <a:spcPts val="1000"/>
              </a:spcBef>
              <a:spcAft>
                <a:spcPts val="0"/>
              </a:spcAft>
              <a:buSzPts val="2000"/>
              <a:buChar char="•"/>
            </a:pPr>
            <a:r>
              <a:rPr lang="it" sz="2000"/>
              <a:t>Investire nelle </a:t>
            </a:r>
            <a:r>
              <a:rPr b="1" lang="it" sz="2000"/>
              <a:t>malattie della povertà</a:t>
            </a:r>
            <a:endParaRPr b="1" sz="2000"/>
          </a:p>
          <a:p>
            <a:pPr indent="-317500" lvl="0" marL="381000" rtl="0" algn="l">
              <a:spcBef>
                <a:spcPts val="1000"/>
              </a:spcBef>
              <a:spcAft>
                <a:spcPts val="0"/>
              </a:spcAft>
              <a:buSzPts val="2000"/>
              <a:buChar char="•"/>
            </a:pPr>
            <a:r>
              <a:rPr lang="it" sz="2000"/>
              <a:t>Investire nei </a:t>
            </a:r>
            <a:r>
              <a:rPr b="1" lang="it" sz="2000"/>
              <a:t>gruppi sociali più esposti a marginalizzazione sociale</a:t>
            </a:r>
            <a:endParaRPr b="1" sz="2000"/>
          </a:p>
          <a:p>
            <a:pPr indent="-317500" lvl="0" marL="381000" rtl="0" algn="l">
              <a:spcBef>
                <a:spcPts val="1000"/>
              </a:spcBef>
              <a:spcAft>
                <a:spcPts val="0"/>
              </a:spcAft>
              <a:buSzPts val="2000"/>
              <a:buChar char="•"/>
            </a:pPr>
            <a:r>
              <a:rPr lang="it" sz="2000"/>
              <a:t>Assicurare l’accesso a </a:t>
            </a:r>
            <a:r>
              <a:rPr b="1" lang="it" sz="2000"/>
              <a:t>cure di qualità</a:t>
            </a:r>
            <a:endParaRPr b="1" sz="2000"/>
          </a:p>
          <a:p>
            <a:pPr indent="-317500" lvl="0" marL="381000" rtl="0" algn="l">
              <a:spcBef>
                <a:spcPts val="1000"/>
              </a:spcBef>
              <a:spcAft>
                <a:spcPts val="1000"/>
              </a:spcAft>
              <a:buSzPts val="2000"/>
              <a:buChar char="•"/>
            </a:pPr>
            <a:r>
              <a:rPr lang="it" sz="2000"/>
              <a:t>Usare</a:t>
            </a:r>
            <a:r>
              <a:rPr b="1" lang="it" sz="2000"/>
              <a:t> obiettivi e indicatori di equità</a:t>
            </a:r>
            <a:endParaRPr b="1" sz="2900" strike="noStrike"/>
          </a:p>
        </p:txBody>
      </p:sp>
      <p:sp>
        <p:nvSpPr>
          <p:cNvPr id="669" name="Google Shape;669;p105"/>
          <p:cNvSpPr/>
          <p:nvPr/>
        </p:nvSpPr>
        <p:spPr>
          <a:xfrm>
            <a:off x="32088" y="4882443"/>
            <a:ext cx="4311090" cy="234414"/>
          </a:xfrm>
          <a:custGeom>
            <a:rect b="b" l="l" r="r" t="t"/>
            <a:pathLst>
              <a:path extrusionOk="0" h="21600" w="21600">
                <a:moveTo>
                  <a:pt x="0" y="0"/>
                </a:moveTo>
                <a:lnTo>
                  <a:pt x="21600" y="0"/>
                </a:lnTo>
                <a:lnTo>
                  <a:pt x="21600" y="21600"/>
                </a:lnTo>
                <a:lnTo>
                  <a:pt x="0" y="21600"/>
                </a:lnTo>
                <a:lnTo>
                  <a:pt x="0" y="0"/>
                </a:lnTo>
                <a:close/>
              </a:path>
            </a:pathLst>
          </a:custGeom>
          <a:noFill/>
          <a:ln>
            <a:noFill/>
          </a:ln>
        </p:spPr>
        <p:txBody>
          <a:bodyPr anchorCtr="0" anchor="t" bIns="37425" lIns="74825" spcFirstLastPara="1" rIns="74825" wrap="square" tIns="37425">
            <a:noAutofit/>
          </a:bodyPr>
          <a:lstStyle/>
          <a:p>
            <a:pPr indent="0" lvl="0" marL="0" marR="0" rtl="0" algn="l">
              <a:lnSpc>
                <a:spcPct val="100000"/>
              </a:lnSpc>
              <a:spcBef>
                <a:spcPts val="0"/>
              </a:spcBef>
              <a:spcAft>
                <a:spcPts val="0"/>
              </a:spcAft>
              <a:buNone/>
            </a:pPr>
            <a:r>
              <a:rPr lang="it" sz="1000" strike="noStrike"/>
              <a:t>(Adattato da Cattaneo A., 2008)‏</a:t>
            </a:r>
            <a:endParaRPr sz="1000" strike="noStrike"/>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pic>
        <p:nvPicPr>
          <p:cNvPr id="675" name="Google Shape;675;p106"/>
          <p:cNvPicPr preferRelativeResize="0"/>
          <p:nvPr/>
        </p:nvPicPr>
        <p:blipFill rotWithShape="1">
          <a:blip r:embed="rId3">
            <a:alphaModFix/>
          </a:blip>
          <a:srcRect b="0" l="0" r="0" t="0"/>
          <a:stretch/>
        </p:blipFill>
        <p:spPr>
          <a:xfrm>
            <a:off x="571791" y="910194"/>
            <a:ext cx="5987536" cy="319694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679" name="Shape 679"/>
        <p:cNvGrpSpPr/>
        <p:nvPr/>
      </p:nvGrpSpPr>
      <p:grpSpPr>
        <a:xfrm>
          <a:off x="0" y="0"/>
          <a:ext cx="0" cy="0"/>
          <a:chOff x="0" y="0"/>
          <a:chExt cx="0" cy="0"/>
        </a:xfrm>
      </p:grpSpPr>
      <p:sp>
        <p:nvSpPr>
          <p:cNvPr id="680" name="Google Shape;680;p107"/>
          <p:cNvSpPr txBox="1"/>
          <p:nvPr>
            <p:ph type="title"/>
          </p:nvPr>
        </p:nvSpPr>
        <p:spPr>
          <a:xfrm>
            <a:off x="457141" y="204788"/>
            <a:ext cx="8228400" cy="768000"/>
          </a:xfrm>
          <a:prstGeom prst="rect">
            <a:avLst/>
          </a:prstGeom>
          <a:noFill/>
          <a:ln>
            <a:noFill/>
          </a:ln>
        </p:spPr>
        <p:txBody>
          <a:bodyPr anchorCtr="0" anchor="t" bIns="0" lIns="0" spcFirstLastPara="1" rIns="0" wrap="square" tIns="24025">
            <a:noAutofit/>
          </a:bodyPr>
          <a:lstStyle/>
          <a:p>
            <a:pPr indent="0" lvl="0" marL="0" rtl="0" algn="ctr">
              <a:lnSpc>
                <a:spcPct val="93000"/>
              </a:lnSpc>
              <a:spcBef>
                <a:spcPts val="0"/>
              </a:spcBef>
              <a:spcAft>
                <a:spcPts val="0"/>
              </a:spcAft>
              <a:buClr>
                <a:srgbClr val="CE181E"/>
              </a:buClr>
              <a:buSzPts val="2700"/>
              <a:buFont typeface="Arial"/>
              <a:buNone/>
            </a:pPr>
            <a:r>
              <a:rPr b="0" i="0" lang="it" sz="2700" u="none">
                <a:solidFill>
                  <a:srgbClr val="CE181E"/>
                </a:solidFill>
                <a:latin typeface="Arial"/>
                <a:ea typeface="Arial"/>
                <a:cs typeface="Arial"/>
                <a:sym typeface="Arial"/>
              </a:rPr>
              <a:t>“</a:t>
            </a:r>
            <a:r>
              <a:rPr i="0" lang="it" sz="2700" u="none">
                <a:solidFill>
                  <a:srgbClr val="CE181E"/>
                </a:solidFill>
                <a:latin typeface="Garamond"/>
                <a:ea typeface="Garamond"/>
                <a:cs typeface="Garamond"/>
                <a:sym typeface="Garamond"/>
              </a:rPr>
              <a:t>L’equità nel diritto alla salute: il contrasto alle dis</a:t>
            </a:r>
            <a:r>
              <a:rPr lang="it" sz="2700">
                <a:solidFill>
                  <a:srgbClr val="CE181E"/>
                </a:solidFill>
                <a:latin typeface="Garamond"/>
                <a:ea typeface="Garamond"/>
                <a:cs typeface="Garamond"/>
                <a:sym typeface="Garamond"/>
              </a:rPr>
              <a:t>u</a:t>
            </a:r>
            <a:r>
              <a:rPr i="0" lang="it" sz="2700" u="none">
                <a:solidFill>
                  <a:srgbClr val="CE181E"/>
                </a:solidFill>
                <a:latin typeface="Garamond"/>
                <a:ea typeface="Garamond"/>
                <a:cs typeface="Garamond"/>
                <a:sym typeface="Garamond"/>
              </a:rPr>
              <a:t>guaglianze nella città di </a:t>
            </a:r>
            <a:r>
              <a:rPr i="0" lang="it" sz="2700" u="none">
                <a:solidFill>
                  <a:srgbClr val="CE181E"/>
                </a:solidFill>
                <a:latin typeface="Garamond"/>
                <a:ea typeface="Garamond"/>
                <a:cs typeface="Garamond"/>
                <a:sym typeface="Garamond"/>
              </a:rPr>
              <a:t>Bologna</a:t>
            </a:r>
            <a:r>
              <a:rPr i="0" lang="it" sz="2700" u="none">
                <a:solidFill>
                  <a:srgbClr val="CE181E"/>
                </a:solidFill>
                <a:latin typeface="Garamond"/>
                <a:ea typeface="Garamond"/>
                <a:cs typeface="Garamond"/>
                <a:sym typeface="Garamond"/>
              </a:rPr>
              <a:t>”</a:t>
            </a:r>
            <a:endParaRPr>
              <a:latin typeface="Garamond"/>
              <a:ea typeface="Garamond"/>
              <a:cs typeface="Garamond"/>
              <a:sym typeface="Garamond"/>
            </a:endParaRPr>
          </a:p>
        </p:txBody>
      </p:sp>
      <p:sp>
        <p:nvSpPr>
          <p:cNvPr id="681" name="Google Shape;681;p107"/>
          <p:cNvSpPr txBox="1"/>
          <p:nvPr>
            <p:ph idx="1" type="body"/>
          </p:nvPr>
        </p:nvSpPr>
        <p:spPr>
          <a:xfrm>
            <a:off x="508000" y="1427475"/>
            <a:ext cx="7911300" cy="3164100"/>
          </a:xfrm>
          <a:prstGeom prst="rect">
            <a:avLst/>
          </a:prstGeom>
          <a:noFill/>
          <a:ln>
            <a:noFill/>
          </a:ln>
        </p:spPr>
        <p:txBody>
          <a:bodyPr anchorCtr="0" anchor="t" bIns="0" lIns="0" spcFirstLastPara="1" rIns="0" wrap="square" tIns="29700">
            <a:noAutofit/>
          </a:bodyPr>
          <a:lstStyle/>
          <a:p>
            <a:pPr indent="-533400" lvl="0" marL="584200" marR="0" rtl="0" algn="just">
              <a:lnSpc>
                <a:spcPct val="150000"/>
              </a:lnSpc>
              <a:spcBef>
                <a:spcPts val="0"/>
              </a:spcBef>
              <a:spcAft>
                <a:spcPts val="0"/>
              </a:spcAft>
              <a:buClr>
                <a:srgbClr val="000000"/>
              </a:buClr>
              <a:buSzPts val="1400"/>
              <a:buFont typeface="Garamond"/>
              <a:buChar char="●"/>
            </a:pPr>
            <a:r>
              <a:rPr lang="it">
                <a:latin typeface="Garamond"/>
                <a:ea typeface="Garamond"/>
                <a:cs typeface="Garamond"/>
                <a:sym typeface="Garamond"/>
              </a:rPr>
              <a:t>Progetto iniziato ‘</a:t>
            </a:r>
            <a:r>
              <a:rPr b="1" lang="it">
                <a:latin typeface="Garamond"/>
                <a:ea typeface="Garamond"/>
                <a:cs typeface="Garamond"/>
                <a:sym typeface="Garamond"/>
              </a:rPr>
              <a:t>dal basso</a:t>
            </a:r>
            <a:r>
              <a:rPr lang="it">
                <a:latin typeface="Garamond"/>
                <a:ea typeface="Garamond"/>
                <a:cs typeface="Garamond"/>
                <a:sym typeface="Garamond"/>
              </a:rPr>
              <a:t>’ per iniziativa dell’associazione Centro di Salute Internazionale e Interculturale (CSI-APS) e del Dipartimento di Sanità Pubblica dell’AUSL di Bologna, sulla scorta di un’esperienza pilota a Pescarola;</a:t>
            </a:r>
            <a:endParaRPr>
              <a:latin typeface="Garamond"/>
              <a:ea typeface="Garamond"/>
              <a:cs typeface="Garamond"/>
              <a:sym typeface="Garamond"/>
            </a:endParaRPr>
          </a:p>
          <a:p>
            <a:pPr indent="-533400" lvl="0" marL="584200" marR="0" rtl="0" algn="just">
              <a:lnSpc>
                <a:spcPct val="150000"/>
              </a:lnSpc>
              <a:spcBef>
                <a:spcPts val="0"/>
              </a:spcBef>
              <a:spcAft>
                <a:spcPts val="0"/>
              </a:spcAft>
              <a:buClr>
                <a:srgbClr val="000000"/>
              </a:buClr>
              <a:buSzPts val="1400"/>
              <a:buFont typeface="Garamond"/>
              <a:buChar char="●"/>
            </a:pPr>
            <a:r>
              <a:rPr lang="it">
                <a:latin typeface="Garamond"/>
                <a:ea typeface="Garamond"/>
                <a:cs typeface="Garamond"/>
                <a:sym typeface="Garamond"/>
              </a:rPr>
              <a:t>Seguendo l’approccio della</a:t>
            </a:r>
            <a:r>
              <a:rPr b="1" lang="it">
                <a:latin typeface="Garamond"/>
                <a:ea typeface="Garamond"/>
                <a:cs typeface="Garamond"/>
                <a:sym typeface="Garamond"/>
              </a:rPr>
              <a:t> ricerca-azione</a:t>
            </a:r>
            <a:r>
              <a:rPr lang="it">
                <a:latin typeface="Garamond"/>
                <a:ea typeface="Garamond"/>
                <a:cs typeface="Garamond"/>
                <a:sym typeface="Garamond"/>
              </a:rPr>
              <a:t>, e la necessità di un coinvolgimento precoce di attori istituzionali con un ruolo sulle dinamiche oggetto di studio, coinvolgimento dell’Università e del Comune di Bologna;</a:t>
            </a:r>
            <a:endParaRPr>
              <a:latin typeface="Garamond"/>
              <a:ea typeface="Garamond"/>
              <a:cs typeface="Garamond"/>
              <a:sym typeface="Garamond"/>
            </a:endParaRPr>
          </a:p>
          <a:p>
            <a:pPr indent="-533400" lvl="0" marL="584200" marR="0" rtl="0" algn="just">
              <a:lnSpc>
                <a:spcPct val="150000"/>
              </a:lnSpc>
              <a:spcBef>
                <a:spcPts val="0"/>
              </a:spcBef>
              <a:spcAft>
                <a:spcPts val="0"/>
              </a:spcAft>
              <a:buClr>
                <a:srgbClr val="000000"/>
              </a:buClr>
              <a:buSzPts val="1400"/>
              <a:buFont typeface="Garamond"/>
              <a:buChar char="●"/>
            </a:pPr>
            <a:r>
              <a:rPr lang="it">
                <a:latin typeface="Garamond"/>
                <a:ea typeface="Garamond"/>
                <a:cs typeface="Garamond"/>
                <a:sym typeface="Garamond"/>
              </a:rPr>
              <a:t>Il progetto fa capo al </a:t>
            </a:r>
            <a:r>
              <a:rPr b="1" lang="it">
                <a:latin typeface="Garamond"/>
                <a:ea typeface="Garamond"/>
                <a:cs typeface="Garamond"/>
                <a:sym typeface="Garamond"/>
              </a:rPr>
              <a:t>Tavolo di Promozione della Salute</a:t>
            </a:r>
            <a:r>
              <a:rPr lang="it">
                <a:latin typeface="Garamond"/>
                <a:ea typeface="Garamond"/>
                <a:cs typeface="Garamond"/>
                <a:sym typeface="Garamond"/>
              </a:rPr>
              <a:t>, ed è retto da una convenzione, con relativo cofinanziamento, tra il Dipartimento di Storia Culture Civiltà (DISCI) dell’Università di Bologna, il Comune di Bologna, l’AUSL di Bologna e il Policlinico S.Orsola-Malpighi</a:t>
            </a:r>
            <a:endParaRPr>
              <a:latin typeface="Garamond"/>
              <a:ea typeface="Garamond"/>
              <a:cs typeface="Garamond"/>
              <a:sym typeface="Garamond"/>
            </a:endParaRPr>
          </a:p>
          <a:p>
            <a:pPr indent="-254000" lvl="0" marL="254000" marR="0" rtl="0" algn="l">
              <a:lnSpc>
                <a:spcPct val="150000"/>
              </a:lnSpc>
              <a:spcBef>
                <a:spcPts val="1000"/>
              </a:spcBef>
              <a:spcAft>
                <a:spcPts val="0"/>
              </a:spcAft>
              <a:buNone/>
            </a:pPr>
            <a:r>
              <a:t/>
            </a:r>
            <a:endParaRPr i="0" sz="1900" u="none">
              <a:solidFill>
                <a:srgbClr val="000000"/>
              </a:solidFill>
              <a:latin typeface="Garamond"/>
              <a:ea typeface="Garamond"/>
              <a:cs typeface="Garamond"/>
              <a:sym typeface="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1000"/>
                                        <p:tgtEl>
                                          <p:spTgt spid="6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685" name="Shape 685"/>
        <p:cNvGrpSpPr/>
        <p:nvPr/>
      </p:nvGrpSpPr>
      <p:grpSpPr>
        <a:xfrm>
          <a:off x="0" y="0"/>
          <a:ext cx="0" cy="0"/>
          <a:chOff x="0" y="0"/>
          <a:chExt cx="0" cy="0"/>
        </a:xfrm>
      </p:grpSpPr>
      <p:pic>
        <p:nvPicPr>
          <p:cNvPr id="686" name="Google Shape;686;p108"/>
          <p:cNvPicPr preferRelativeResize="0"/>
          <p:nvPr/>
        </p:nvPicPr>
        <p:blipFill>
          <a:blip r:embed="rId3">
            <a:alphaModFix/>
          </a:blip>
          <a:stretch>
            <a:fillRect/>
          </a:stretch>
        </p:blipFill>
        <p:spPr>
          <a:xfrm>
            <a:off x="152400" y="392650"/>
            <a:ext cx="8839204" cy="451455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690" name="Shape 690"/>
        <p:cNvGrpSpPr/>
        <p:nvPr/>
      </p:nvGrpSpPr>
      <p:grpSpPr>
        <a:xfrm>
          <a:off x="0" y="0"/>
          <a:ext cx="0" cy="0"/>
          <a:chOff x="0" y="0"/>
          <a:chExt cx="0" cy="0"/>
        </a:xfrm>
      </p:grpSpPr>
      <p:sp>
        <p:nvSpPr>
          <p:cNvPr id="691" name="Google Shape;691;p109"/>
          <p:cNvSpPr txBox="1"/>
          <p:nvPr>
            <p:ph type="title"/>
          </p:nvPr>
        </p:nvSpPr>
        <p:spPr>
          <a:xfrm>
            <a:off x="457141" y="204788"/>
            <a:ext cx="8228400" cy="768000"/>
          </a:xfrm>
          <a:prstGeom prst="rect">
            <a:avLst/>
          </a:prstGeom>
          <a:noFill/>
          <a:ln>
            <a:noFill/>
          </a:ln>
        </p:spPr>
        <p:txBody>
          <a:bodyPr anchorCtr="0" anchor="t" bIns="0" lIns="0" spcFirstLastPara="1" rIns="0" wrap="square" tIns="24025">
            <a:noAutofit/>
          </a:bodyPr>
          <a:lstStyle/>
          <a:p>
            <a:pPr indent="0" lvl="0" marL="0" rtl="0" algn="ctr">
              <a:lnSpc>
                <a:spcPct val="93000"/>
              </a:lnSpc>
              <a:spcBef>
                <a:spcPts val="0"/>
              </a:spcBef>
              <a:spcAft>
                <a:spcPts val="0"/>
              </a:spcAft>
              <a:buClr>
                <a:srgbClr val="CE181E"/>
              </a:buClr>
              <a:buSzPts val="2700"/>
              <a:buFont typeface="Arial"/>
              <a:buNone/>
            </a:pPr>
            <a:r>
              <a:rPr lang="it" sz="2700">
                <a:solidFill>
                  <a:srgbClr val="CE181E"/>
                </a:solidFill>
                <a:latin typeface="Garamond"/>
                <a:ea typeface="Garamond"/>
                <a:cs typeface="Garamond"/>
                <a:sym typeface="Garamond"/>
              </a:rPr>
              <a:t>Obiettivi e struttura del progetto</a:t>
            </a:r>
            <a:endParaRPr>
              <a:latin typeface="Garamond"/>
              <a:ea typeface="Garamond"/>
              <a:cs typeface="Garamond"/>
              <a:sym typeface="Garamond"/>
            </a:endParaRPr>
          </a:p>
        </p:txBody>
      </p:sp>
      <p:sp>
        <p:nvSpPr>
          <p:cNvPr id="692" name="Google Shape;692;p109"/>
          <p:cNvSpPr txBox="1"/>
          <p:nvPr>
            <p:ph idx="1" type="body"/>
          </p:nvPr>
        </p:nvSpPr>
        <p:spPr>
          <a:xfrm>
            <a:off x="5121425" y="981950"/>
            <a:ext cx="3831000" cy="4143900"/>
          </a:xfrm>
          <a:prstGeom prst="rect">
            <a:avLst/>
          </a:prstGeom>
          <a:noFill/>
          <a:ln>
            <a:noFill/>
          </a:ln>
        </p:spPr>
        <p:txBody>
          <a:bodyPr anchorCtr="0" anchor="t" bIns="0" lIns="0" spcFirstLastPara="1" rIns="0" wrap="square" tIns="29700">
            <a:noAutofit/>
          </a:bodyPr>
          <a:lstStyle/>
          <a:p>
            <a:pPr indent="0" lvl="0" marL="254000" marR="0" rtl="0" algn="just">
              <a:lnSpc>
                <a:spcPct val="100000"/>
              </a:lnSpc>
              <a:spcBef>
                <a:spcPts val="0"/>
              </a:spcBef>
              <a:spcAft>
                <a:spcPts val="0"/>
              </a:spcAft>
              <a:buNone/>
            </a:pPr>
            <a:r>
              <a:rPr b="1" lang="it">
                <a:solidFill>
                  <a:srgbClr val="800000"/>
                </a:solidFill>
                <a:latin typeface="Garamond"/>
                <a:ea typeface="Garamond"/>
                <a:cs typeface="Garamond"/>
                <a:sym typeface="Garamond"/>
              </a:rPr>
              <a:t>Obiettivi</a:t>
            </a:r>
            <a:endParaRPr>
              <a:latin typeface="Garamond"/>
              <a:ea typeface="Garamond"/>
              <a:cs typeface="Garamond"/>
              <a:sym typeface="Garamond"/>
            </a:endParaRPr>
          </a:p>
          <a:p>
            <a:pPr indent="-298450" lvl="0" marL="457200" marR="0" rtl="0" algn="just">
              <a:lnSpc>
                <a:spcPct val="100000"/>
              </a:lnSpc>
              <a:spcBef>
                <a:spcPts val="1000"/>
              </a:spcBef>
              <a:spcAft>
                <a:spcPts val="0"/>
              </a:spcAft>
              <a:buSzPts val="1100"/>
              <a:buFont typeface="Garamond"/>
              <a:buAutoNum type="arabicPeriod"/>
            </a:pPr>
            <a:r>
              <a:rPr lang="it">
                <a:latin typeface="Garamond"/>
                <a:ea typeface="Garamond"/>
                <a:cs typeface="Garamond"/>
                <a:sym typeface="Garamond"/>
              </a:rPr>
              <a:t>Descrivere le differenze negli esiti di salute e nell’accesso ai servizi sociosanitari nelle diverse aree del Comune di Bologna</a:t>
            </a:r>
            <a:endParaRPr>
              <a:latin typeface="Garamond"/>
              <a:ea typeface="Garamond"/>
              <a:cs typeface="Garamond"/>
              <a:sym typeface="Garamond"/>
            </a:endParaRPr>
          </a:p>
          <a:p>
            <a:pPr indent="-298450" lvl="0" marL="457200" marR="0" rtl="0" algn="just">
              <a:lnSpc>
                <a:spcPct val="100000"/>
              </a:lnSpc>
              <a:spcBef>
                <a:spcPts val="1000"/>
              </a:spcBef>
              <a:spcAft>
                <a:spcPts val="0"/>
              </a:spcAft>
              <a:buSzPts val="1100"/>
              <a:buFont typeface="Garamond"/>
              <a:buAutoNum type="arabicPeriod"/>
            </a:pPr>
            <a:r>
              <a:rPr lang="it">
                <a:latin typeface="Garamond"/>
                <a:ea typeface="Garamond"/>
                <a:cs typeface="Garamond"/>
                <a:sym typeface="Garamond"/>
              </a:rPr>
              <a:t>Realizzare, nelle aree a maggiore vulnerabilità e peggiori condizioni di salute, un approfondimento per identificare i determinanti che agiscono a livello territoriale nello sviluppo delle disuguaglianze di salute.</a:t>
            </a:r>
            <a:endParaRPr>
              <a:latin typeface="Garamond"/>
              <a:ea typeface="Garamond"/>
              <a:cs typeface="Garamond"/>
              <a:sym typeface="Garamond"/>
            </a:endParaRPr>
          </a:p>
          <a:p>
            <a:pPr indent="-298450" lvl="0" marL="457200" marR="0" rtl="0" algn="just">
              <a:lnSpc>
                <a:spcPct val="100000"/>
              </a:lnSpc>
              <a:spcBef>
                <a:spcPts val="1000"/>
              </a:spcBef>
              <a:spcAft>
                <a:spcPts val="0"/>
              </a:spcAft>
              <a:buSzPts val="1100"/>
              <a:buFont typeface="Garamond"/>
              <a:buAutoNum type="arabicPeriod"/>
            </a:pPr>
            <a:r>
              <a:rPr lang="it">
                <a:latin typeface="Garamond"/>
                <a:ea typeface="Garamond"/>
                <a:cs typeface="Garamond"/>
                <a:sym typeface="Garamond"/>
              </a:rPr>
              <a:t>Individuare, di concerto con i decisori e la popolazione, proposte di politiche e interventi di contrasto alle disuguaglianze e promozione della salute e dell’equità.</a:t>
            </a:r>
            <a:endParaRPr>
              <a:latin typeface="Garamond"/>
              <a:ea typeface="Garamond"/>
              <a:cs typeface="Garamond"/>
              <a:sym typeface="Garamond"/>
            </a:endParaRPr>
          </a:p>
          <a:p>
            <a:pPr indent="-298450" lvl="0" marL="457200" marR="0" rtl="0" algn="just">
              <a:lnSpc>
                <a:spcPct val="100000"/>
              </a:lnSpc>
              <a:spcBef>
                <a:spcPts val="1000"/>
              </a:spcBef>
              <a:spcAft>
                <a:spcPts val="0"/>
              </a:spcAft>
              <a:buSzPts val="1100"/>
              <a:buFont typeface="Garamond"/>
              <a:buAutoNum type="arabicPeriod"/>
            </a:pPr>
            <a:r>
              <a:rPr i="0" lang="it" u="none">
                <a:solidFill>
                  <a:srgbClr val="000000"/>
                </a:solidFill>
                <a:latin typeface="Garamond"/>
                <a:ea typeface="Garamond"/>
                <a:cs typeface="Garamond"/>
                <a:sym typeface="Garamond"/>
              </a:rPr>
              <a:t>Verificare la possibilità di un sistema di sorveglianza a partire dai dati correnti</a:t>
            </a:r>
            <a:r>
              <a:rPr lang="it">
                <a:latin typeface="Garamond"/>
                <a:ea typeface="Garamond"/>
                <a:cs typeface="Garamond"/>
                <a:sym typeface="Garamond"/>
              </a:rPr>
              <a:t>.</a:t>
            </a:r>
            <a:endParaRPr>
              <a:latin typeface="Garamond"/>
              <a:ea typeface="Garamond"/>
              <a:cs typeface="Garamond"/>
              <a:sym typeface="Garamond"/>
            </a:endParaRPr>
          </a:p>
          <a:p>
            <a:pPr indent="-254000" lvl="0" marL="254000" marR="0" rtl="0" algn="just">
              <a:lnSpc>
                <a:spcPct val="100000"/>
              </a:lnSpc>
              <a:spcBef>
                <a:spcPts val="1000"/>
              </a:spcBef>
              <a:spcAft>
                <a:spcPts val="1000"/>
              </a:spcAft>
              <a:buNone/>
            </a:pPr>
            <a:r>
              <a:t/>
            </a:r>
            <a:endParaRPr i="0" sz="1800" u="none">
              <a:solidFill>
                <a:srgbClr val="000000"/>
              </a:solidFill>
              <a:latin typeface="Garamond"/>
              <a:ea typeface="Garamond"/>
              <a:cs typeface="Garamond"/>
              <a:sym typeface="Garamond"/>
            </a:endParaRPr>
          </a:p>
        </p:txBody>
      </p:sp>
      <p:sp>
        <p:nvSpPr>
          <p:cNvPr id="693" name="Google Shape;693;p109"/>
          <p:cNvSpPr/>
          <p:nvPr/>
        </p:nvSpPr>
        <p:spPr>
          <a:xfrm>
            <a:off x="190450" y="972800"/>
            <a:ext cx="1598400" cy="1575000"/>
          </a:xfrm>
          <a:prstGeom prst="ellipse">
            <a:avLst/>
          </a:prstGeom>
          <a:solidFill>
            <a:srgbClr val="FCE5CD"/>
          </a:solidFill>
          <a:ln cap="flat" cmpd="sng" w="19050">
            <a:solidFill>
              <a:srgbClr val="C9211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it">
                <a:latin typeface="Garamond"/>
                <a:ea typeface="Garamond"/>
                <a:cs typeface="Garamond"/>
                <a:sym typeface="Garamond"/>
              </a:rPr>
              <a:t>Fase I (2017-’19) </a:t>
            </a:r>
            <a:endParaRPr>
              <a:latin typeface="Garamond"/>
              <a:ea typeface="Garamond"/>
              <a:cs typeface="Garamond"/>
              <a:sym typeface="Garamond"/>
            </a:endParaRPr>
          </a:p>
          <a:p>
            <a:pPr indent="0" lvl="0" marL="0" rtl="0" algn="ctr">
              <a:spcBef>
                <a:spcPts val="0"/>
              </a:spcBef>
              <a:spcAft>
                <a:spcPts val="0"/>
              </a:spcAft>
              <a:buNone/>
            </a:pPr>
            <a:r>
              <a:t/>
            </a:r>
            <a:endParaRPr>
              <a:latin typeface="Garamond"/>
              <a:ea typeface="Garamond"/>
              <a:cs typeface="Garamond"/>
              <a:sym typeface="Garamond"/>
            </a:endParaRPr>
          </a:p>
          <a:p>
            <a:pPr indent="0" lvl="0" marL="0" rtl="0" algn="ctr">
              <a:spcBef>
                <a:spcPts val="0"/>
              </a:spcBef>
              <a:spcAft>
                <a:spcPts val="0"/>
              </a:spcAft>
              <a:buNone/>
            </a:pPr>
            <a:r>
              <a:rPr lang="it">
                <a:latin typeface="Garamond"/>
                <a:ea typeface="Garamond"/>
                <a:cs typeface="Garamond"/>
                <a:sym typeface="Garamond"/>
              </a:rPr>
              <a:t>Analisi quantitativa</a:t>
            </a:r>
            <a:endParaRPr>
              <a:latin typeface="Garamond"/>
              <a:ea typeface="Garamond"/>
              <a:cs typeface="Garamond"/>
              <a:sym typeface="Garamond"/>
            </a:endParaRPr>
          </a:p>
        </p:txBody>
      </p:sp>
      <p:sp>
        <p:nvSpPr>
          <p:cNvPr id="694" name="Google Shape;694;p109"/>
          <p:cNvSpPr/>
          <p:nvPr/>
        </p:nvSpPr>
        <p:spPr>
          <a:xfrm>
            <a:off x="3523019" y="972800"/>
            <a:ext cx="1598400" cy="1575000"/>
          </a:xfrm>
          <a:prstGeom prst="ellipse">
            <a:avLst/>
          </a:prstGeom>
          <a:solidFill>
            <a:srgbClr val="FCE5CD"/>
          </a:solidFill>
          <a:ln cap="flat" cmpd="sng" w="19050">
            <a:solidFill>
              <a:srgbClr val="C9211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it">
                <a:latin typeface="Garamond"/>
                <a:ea typeface="Garamond"/>
                <a:cs typeface="Garamond"/>
                <a:sym typeface="Garamond"/>
              </a:rPr>
              <a:t>Fase II</a:t>
            </a:r>
            <a:endParaRPr>
              <a:latin typeface="Garamond"/>
              <a:ea typeface="Garamond"/>
              <a:cs typeface="Garamond"/>
              <a:sym typeface="Garamond"/>
            </a:endParaRPr>
          </a:p>
          <a:p>
            <a:pPr indent="0" lvl="0" marL="0" rtl="0" algn="ctr">
              <a:spcBef>
                <a:spcPts val="0"/>
              </a:spcBef>
              <a:spcAft>
                <a:spcPts val="0"/>
              </a:spcAft>
              <a:buNone/>
            </a:pPr>
            <a:r>
              <a:rPr lang="it">
                <a:latin typeface="Garamond"/>
                <a:ea typeface="Garamond"/>
                <a:cs typeface="Garamond"/>
                <a:sym typeface="Garamond"/>
              </a:rPr>
              <a:t>(2020-’22)</a:t>
            </a:r>
            <a:endParaRPr>
              <a:latin typeface="Garamond"/>
              <a:ea typeface="Garamond"/>
              <a:cs typeface="Garamond"/>
              <a:sym typeface="Garamond"/>
            </a:endParaRPr>
          </a:p>
          <a:p>
            <a:pPr indent="0" lvl="0" marL="0" rtl="0" algn="ctr">
              <a:spcBef>
                <a:spcPts val="0"/>
              </a:spcBef>
              <a:spcAft>
                <a:spcPts val="0"/>
              </a:spcAft>
              <a:buNone/>
            </a:pPr>
            <a:r>
              <a:rPr lang="it">
                <a:latin typeface="Garamond"/>
                <a:ea typeface="Garamond"/>
                <a:cs typeface="Garamond"/>
                <a:sym typeface="Garamond"/>
              </a:rPr>
              <a:t> </a:t>
            </a:r>
            <a:endParaRPr>
              <a:latin typeface="Garamond"/>
              <a:ea typeface="Garamond"/>
              <a:cs typeface="Garamond"/>
              <a:sym typeface="Garamond"/>
            </a:endParaRPr>
          </a:p>
          <a:p>
            <a:pPr indent="0" lvl="0" marL="0" rtl="0" algn="ctr">
              <a:spcBef>
                <a:spcPts val="0"/>
              </a:spcBef>
              <a:spcAft>
                <a:spcPts val="0"/>
              </a:spcAft>
              <a:buNone/>
            </a:pPr>
            <a:r>
              <a:rPr lang="it">
                <a:latin typeface="Garamond"/>
                <a:ea typeface="Garamond"/>
                <a:cs typeface="Garamond"/>
                <a:sym typeface="Garamond"/>
              </a:rPr>
              <a:t> Analisi qualitativa</a:t>
            </a:r>
            <a:endParaRPr>
              <a:latin typeface="Garamond"/>
              <a:ea typeface="Garamond"/>
              <a:cs typeface="Garamond"/>
              <a:sym typeface="Garamond"/>
            </a:endParaRPr>
          </a:p>
        </p:txBody>
      </p:sp>
      <p:sp>
        <p:nvSpPr>
          <p:cNvPr id="695" name="Google Shape;695;p109"/>
          <p:cNvSpPr/>
          <p:nvPr/>
        </p:nvSpPr>
        <p:spPr>
          <a:xfrm>
            <a:off x="1788896" y="2772597"/>
            <a:ext cx="1598400" cy="1575000"/>
          </a:xfrm>
          <a:prstGeom prst="ellipse">
            <a:avLst/>
          </a:prstGeom>
          <a:solidFill>
            <a:srgbClr val="FCE5CD"/>
          </a:solidFill>
          <a:ln cap="flat" cmpd="sng" w="19050">
            <a:solidFill>
              <a:srgbClr val="C9211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it">
                <a:latin typeface="Garamond"/>
                <a:ea typeface="Garamond"/>
                <a:cs typeface="Garamond"/>
                <a:sym typeface="Garamond"/>
              </a:rPr>
              <a:t>Fase III</a:t>
            </a:r>
            <a:endParaRPr>
              <a:latin typeface="Garamond"/>
              <a:ea typeface="Garamond"/>
              <a:cs typeface="Garamond"/>
              <a:sym typeface="Garamond"/>
            </a:endParaRPr>
          </a:p>
          <a:p>
            <a:pPr indent="0" lvl="0" marL="0" rtl="0" algn="ctr">
              <a:spcBef>
                <a:spcPts val="0"/>
              </a:spcBef>
              <a:spcAft>
                <a:spcPts val="0"/>
              </a:spcAft>
              <a:buNone/>
            </a:pPr>
            <a:r>
              <a:rPr lang="it">
                <a:latin typeface="Garamond"/>
                <a:ea typeface="Garamond"/>
                <a:cs typeface="Garamond"/>
                <a:sym typeface="Garamond"/>
              </a:rPr>
              <a:t>(2022-’23</a:t>
            </a:r>
            <a:endParaRPr b="1">
              <a:latin typeface="Garamond"/>
              <a:ea typeface="Garamond"/>
              <a:cs typeface="Garamond"/>
              <a:sym typeface="Garamond"/>
            </a:endParaRPr>
          </a:p>
          <a:p>
            <a:pPr indent="0" lvl="0" marL="0" rtl="0" algn="ctr">
              <a:spcBef>
                <a:spcPts val="0"/>
              </a:spcBef>
              <a:spcAft>
                <a:spcPts val="0"/>
              </a:spcAft>
              <a:buNone/>
            </a:pPr>
            <a:r>
              <a:t/>
            </a:r>
            <a:endParaRPr>
              <a:latin typeface="Garamond"/>
              <a:ea typeface="Garamond"/>
              <a:cs typeface="Garamond"/>
              <a:sym typeface="Garamond"/>
            </a:endParaRPr>
          </a:p>
          <a:p>
            <a:pPr indent="0" lvl="0" marL="0" rtl="0" algn="ctr">
              <a:spcBef>
                <a:spcPts val="0"/>
              </a:spcBef>
              <a:spcAft>
                <a:spcPts val="0"/>
              </a:spcAft>
              <a:buNone/>
            </a:pPr>
            <a:r>
              <a:rPr lang="it">
                <a:latin typeface="Garamond"/>
                <a:ea typeface="Garamond"/>
                <a:cs typeface="Garamond"/>
                <a:sym typeface="Garamond"/>
              </a:rPr>
              <a:t>Interventi di contrasto</a:t>
            </a:r>
            <a:endParaRPr>
              <a:latin typeface="Garamond"/>
              <a:ea typeface="Garamond"/>
              <a:cs typeface="Garamond"/>
              <a:sym typeface="Garamond"/>
            </a:endParaRPr>
          </a:p>
        </p:txBody>
      </p:sp>
      <p:cxnSp>
        <p:nvCxnSpPr>
          <p:cNvPr id="696" name="Google Shape;696;p109"/>
          <p:cNvCxnSpPr>
            <a:stCxn id="693" idx="4"/>
            <a:endCxn id="695" idx="2"/>
          </p:cNvCxnSpPr>
          <p:nvPr/>
        </p:nvCxnSpPr>
        <p:spPr>
          <a:xfrm flipH="1" rot="-5400000">
            <a:off x="883150" y="2654300"/>
            <a:ext cx="1012200" cy="799200"/>
          </a:xfrm>
          <a:prstGeom prst="curvedConnector2">
            <a:avLst/>
          </a:prstGeom>
          <a:noFill/>
          <a:ln cap="flat" cmpd="sng" w="9525">
            <a:solidFill>
              <a:srgbClr val="BD2B0B"/>
            </a:solidFill>
            <a:prstDash val="solid"/>
            <a:round/>
            <a:headEnd len="med" w="med" type="stealth"/>
            <a:tailEnd len="med" w="med" type="stealth"/>
          </a:ln>
        </p:spPr>
      </p:cxnSp>
      <p:cxnSp>
        <p:nvCxnSpPr>
          <p:cNvPr id="697" name="Google Shape;697;p109"/>
          <p:cNvCxnSpPr>
            <a:stCxn id="693" idx="6"/>
            <a:endCxn id="694" idx="2"/>
          </p:cNvCxnSpPr>
          <p:nvPr/>
        </p:nvCxnSpPr>
        <p:spPr>
          <a:xfrm>
            <a:off x="1788850" y="1760300"/>
            <a:ext cx="1734300" cy="600"/>
          </a:xfrm>
          <a:prstGeom prst="curvedConnector3">
            <a:avLst>
              <a:gd fmla="val 57127" name="adj1"/>
            </a:avLst>
          </a:prstGeom>
          <a:noFill/>
          <a:ln cap="flat" cmpd="sng" w="9525">
            <a:solidFill>
              <a:srgbClr val="BD2B0B"/>
            </a:solidFill>
            <a:prstDash val="solid"/>
            <a:round/>
            <a:headEnd len="med" w="med" type="stealth"/>
            <a:tailEnd len="med" w="med" type="stealth"/>
          </a:ln>
        </p:spPr>
      </p:cxnSp>
      <p:cxnSp>
        <p:nvCxnSpPr>
          <p:cNvPr id="698" name="Google Shape;698;p109"/>
          <p:cNvCxnSpPr>
            <a:stCxn id="694" idx="4"/>
            <a:endCxn id="695" idx="6"/>
          </p:cNvCxnSpPr>
          <p:nvPr/>
        </p:nvCxnSpPr>
        <p:spPr>
          <a:xfrm rot="5400000">
            <a:off x="3348719" y="2586500"/>
            <a:ext cx="1012200" cy="934800"/>
          </a:xfrm>
          <a:prstGeom prst="curvedConnector2">
            <a:avLst/>
          </a:prstGeom>
          <a:noFill/>
          <a:ln cap="flat" cmpd="sng" w="9525">
            <a:solidFill>
              <a:srgbClr val="BD2B0B"/>
            </a:solidFill>
            <a:prstDash val="solid"/>
            <a:round/>
            <a:headEnd len="med" w="med" type="stealth"/>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2"/>
                                        </p:tgtEl>
                                        <p:attrNameLst>
                                          <p:attrName>style.visibility</p:attrName>
                                        </p:attrNameLst>
                                      </p:cBhvr>
                                      <p:to>
                                        <p:strVal val="visible"/>
                                      </p:to>
                                    </p:set>
                                    <p:animEffect filter="fade" transition="in">
                                      <p:cBhvr>
                                        <p:cTn dur="1000"/>
                                        <p:tgtEl>
                                          <p:spTgt spid="6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702" name="Shape 702"/>
        <p:cNvGrpSpPr/>
        <p:nvPr/>
      </p:nvGrpSpPr>
      <p:grpSpPr>
        <a:xfrm>
          <a:off x="0" y="0"/>
          <a:ext cx="0" cy="0"/>
          <a:chOff x="0" y="0"/>
          <a:chExt cx="0" cy="0"/>
        </a:xfrm>
      </p:grpSpPr>
      <p:sp>
        <p:nvSpPr>
          <p:cNvPr id="703" name="Google Shape;703;p110"/>
          <p:cNvSpPr txBox="1"/>
          <p:nvPr>
            <p:ph type="title"/>
          </p:nvPr>
        </p:nvSpPr>
        <p:spPr>
          <a:xfrm>
            <a:off x="457141" y="204788"/>
            <a:ext cx="8228400" cy="858300"/>
          </a:xfrm>
          <a:prstGeom prst="rect">
            <a:avLst/>
          </a:prstGeom>
          <a:noFill/>
          <a:ln>
            <a:noFill/>
          </a:ln>
        </p:spPr>
        <p:txBody>
          <a:bodyPr anchorCtr="0" anchor="ctr" bIns="0" lIns="0" spcFirstLastPara="1" rIns="0" wrap="square" tIns="35900">
            <a:noAutofit/>
          </a:bodyPr>
          <a:lstStyle/>
          <a:p>
            <a:pPr indent="0" lvl="0" marL="0" rtl="0" algn="ctr">
              <a:lnSpc>
                <a:spcPct val="93000"/>
              </a:lnSpc>
              <a:spcBef>
                <a:spcPts val="0"/>
              </a:spcBef>
              <a:spcAft>
                <a:spcPts val="0"/>
              </a:spcAft>
              <a:buClr>
                <a:srgbClr val="CE181E"/>
              </a:buClr>
              <a:buSzPts val="4000"/>
              <a:buFont typeface="Arial"/>
              <a:buNone/>
            </a:pPr>
            <a:r>
              <a:rPr i="0" lang="it" sz="4000" u="none">
                <a:solidFill>
                  <a:srgbClr val="CE181E"/>
                </a:solidFill>
                <a:latin typeface="Garamond"/>
                <a:ea typeface="Garamond"/>
                <a:cs typeface="Garamond"/>
                <a:sym typeface="Garamond"/>
              </a:rPr>
              <a:t>Caratteristiche principali </a:t>
            </a:r>
            <a:endParaRPr>
              <a:latin typeface="Garamond"/>
              <a:ea typeface="Garamond"/>
              <a:cs typeface="Garamond"/>
              <a:sym typeface="Garamond"/>
            </a:endParaRPr>
          </a:p>
        </p:txBody>
      </p:sp>
      <p:sp>
        <p:nvSpPr>
          <p:cNvPr id="704" name="Google Shape;704;p110"/>
          <p:cNvSpPr/>
          <p:nvPr/>
        </p:nvSpPr>
        <p:spPr>
          <a:xfrm>
            <a:off x="848425" y="1458850"/>
            <a:ext cx="3007800" cy="782400"/>
          </a:xfrm>
          <a:prstGeom prst="roundRect">
            <a:avLst>
              <a:gd fmla="val 16667" name="adj"/>
            </a:avLst>
          </a:prstGeom>
          <a:solidFill>
            <a:srgbClr val="FCE5CD"/>
          </a:solidFill>
          <a:ln cap="flat" cmpd="sng" w="19050">
            <a:solidFill>
              <a:srgbClr val="C9211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it">
                <a:latin typeface="Garamond"/>
                <a:ea typeface="Garamond"/>
                <a:cs typeface="Garamond"/>
                <a:sym typeface="Garamond"/>
              </a:rPr>
              <a:t>Metodologie quali-quantitative</a:t>
            </a:r>
            <a:endParaRPr>
              <a:latin typeface="Garamond"/>
              <a:ea typeface="Garamond"/>
              <a:cs typeface="Garamond"/>
              <a:sym typeface="Garamond"/>
            </a:endParaRPr>
          </a:p>
        </p:txBody>
      </p:sp>
      <p:sp>
        <p:nvSpPr>
          <p:cNvPr id="705" name="Google Shape;705;p110"/>
          <p:cNvSpPr/>
          <p:nvPr/>
        </p:nvSpPr>
        <p:spPr>
          <a:xfrm>
            <a:off x="5677750" y="1458850"/>
            <a:ext cx="3007800" cy="782400"/>
          </a:xfrm>
          <a:prstGeom prst="roundRect">
            <a:avLst>
              <a:gd fmla="val 16667" name="adj"/>
            </a:avLst>
          </a:prstGeom>
          <a:solidFill>
            <a:srgbClr val="FCE5CD"/>
          </a:solidFill>
          <a:ln cap="flat" cmpd="sng" w="19050">
            <a:solidFill>
              <a:srgbClr val="C9211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it">
                <a:latin typeface="Garamond"/>
                <a:ea typeface="Garamond"/>
                <a:cs typeface="Garamond"/>
                <a:sym typeface="Garamond"/>
              </a:rPr>
              <a:t>Gruppo di lavoro misto (sanità pubblica, antropologia medica, epidemiologia, statistica)</a:t>
            </a:r>
            <a:endParaRPr>
              <a:latin typeface="Garamond"/>
              <a:ea typeface="Garamond"/>
              <a:cs typeface="Garamond"/>
              <a:sym typeface="Garamond"/>
            </a:endParaRPr>
          </a:p>
        </p:txBody>
      </p:sp>
      <p:sp>
        <p:nvSpPr>
          <p:cNvPr id="706" name="Google Shape;706;p110"/>
          <p:cNvSpPr/>
          <p:nvPr/>
        </p:nvSpPr>
        <p:spPr>
          <a:xfrm>
            <a:off x="848425" y="3010800"/>
            <a:ext cx="3007800" cy="782400"/>
          </a:xfrm>
          <a:prstGeom prst="roundRect">
            <a:avLst>
              <a:gd fmla="val 16667" name="adj"/>
            </a:avLst>
          </a:prstGeom>
          <a:solidFill>
            <a:srgbClr val="FCE5CD"/>
          </a:solidFill>
          <a:ln cap="flat" cmpd="sng" w="19050">
            <a:solidFill>
              <a:srgbClr val="C9211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it">
                <a:latin typeface="Garamond"/>
                <a:ea typeface="Garamond"/>
                <a:cs typeface="Garamond"/>
                <a:sym typeface="Garamond"/>
              </a:rPr>
              <a:t>Ricerca-azione</a:t>
            </a:r>
            <a:endParaRPr>
              <a:latin typeface="Garamond"/>
              <a:ea typeface="Garamond"/>
              <a:cs typeface="Garamond"/>
              <a:sym typeface="Garamond"/>
            </a:endParaRPr>
          </a:p>
        </p:txBody>
      </p:sp>
      <p:sp>
        <p:nvSpPr>
          <p:cNvPr id="707" name="Google Shape;707;p110"/>
          <p:cNvSpPr/>
          <p:nvPr/>
        </p:nvSpPr>
        <p:spPr>
          <a:xfrm>
            <a:off x="5677750" y="3010800"/>
            <a:ext cx="3007800" cy="782400"/>
          </a:xfrm>
          <a:prstGeom prst="roundRect">
            <a:avLst>
              <a:gd fmla="val 16667" name="adj"/>
            </a:avLst>
          </a:prstGeom>
          <a:solidFill>
            <a:srgbClr val="FCE5CD"/>
          </a:solidFill>
          <a:ln cap="flat" cmpd="sng" w="19050">
            <a:solidFill>
              <a:srgbClr val="C9211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it">
                <a:latin typeface="Garamond"/>
                <a:ea typeface="Garamond"/>
                <a:cs typeface="Garamond"/>
                <a:sym typeface="Garamond"/>
              </a:rPr>
              <a:t>Lavoro di concerto con decisori politici e dei Servizi</a:t>
            </a:r>
            <a:endParaRPr>
              <a:latin typeface="Garamond"/>
              <a:ea typeface="Garamond"/>
              <a:cs typeface="Garamond"/>
              <a:sym typeface="Garamon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711" name="Shape 711"/>
        <p:cNvGrpSpPr/>
        <p:nvPr/>
      </p:nvGrpSpPr>
      <p:grpSpPr>
        <a:xfrm>
          <a:off x="0" y="0"/>
          <a:ext cx="0" cy="0"/>
          <a:chOff x="0" y="0"/>
          <a:chExt cx="0" cy="0"/>
        </a:xfrm>
      </p:grpSpPr>
      <p:sp>
        <p:nvSpPr>
          <p:cNvPr id="712" name="Google Shape;712;p111"/>
          <p:cNvSpPr txBox="1"/>
          <p:nvPr>
            <p:ph type="title"/>
          </p:nvPr>
        </p:nvSpPr>
        <p:spPr>
          <a:xfrm>
            <a:off x="457141" y="204788"/>
            <a:ext cx="8228400" cy="713400"/>
          </a:xfrm>
          <a:prstGeom prst="rect">
            <a:avLst/>
          </a:prstGeom>
          <a:noFill/>
          <a:ln>
            <a:noFill/>
          </a:ln>
        </p:spPr>
        <p:txBody>
          <a:bodyPr anchorCtr="0" anchor="t" bIns="0" lIns="0" spcFirstLastPara="1" rIns="0" wrap="square" tIns="35900">
            <a:noAutofit/>
          </a:bodyPr>
          <a:lstStyle/>
          <a:p>
            <a:pPr indent="0" lvl="0" marL="0" rtl="0" algn="ctr">
              <a:lnSpc>
                <a:spcPct val="93000"/>
              </a:lnSpc>
              <a:spcBef>
                <a:spcPts val="0"/>
              </a:spcBef>
              <a:spcAft>
                <a:spcPts val="0"/>
              </a:spcAft>
              <a:buClr>
                <a:srgbClr val="CE181E"/>
              </a:buClr>
              <a:buSzPts val="1600"/>
              <a:buFont typeface="Arial"/>
              <a:buNone/>
            </a:pPr>
            <a:r>
              <a:rPr b="1" i="0" lang="it" sz="2700" u="none">
                <a:solidFill>
                  <a:srgbClr val="CE181E"/>
                </a:solidFill>
                <a:latin typeface="Garamond"/>
                <a:ea typeface="Garamond"/>
                <a:cs typeface="Garamond"/>
                <a:sym typeface="Garamond"/>
              </a:rPr>
              <a:t>Fase I: Gli indicatori comunali</a:t>
            </a:r>
            <a:br>
              <a:rPr i="0" lang="it" sz="2700" u="none">
                <a:solidFill>
                  <a:srgbClr val="CE181E"/>
                </a:solidFill>
                <a:latin typeface="Garamond"/>
                <a:ea typeface="Garamond"/>
                <a:cs typeface="Garamond"/>
                <a:sym typeface="Garamond"/>
              </a:rPr>
            </a:br>
            <a:endParaRPr sz="2700">
              <a:latin typeface="Garamond"/>
              <a:ea typeface="Garamond"/>
              <a:cs typeface="Garamond"/>
              <a:sym typeface="Garamond"/>
            </a:endParaRPr>
          </a:p>
        </p:txBody>
      </p:sp>
      <p:sp>
        <p:nvSpPr>
          <p:cNvPr id="713" name="Google Shape;713;p111"/>
          <p:cNvSpPr txBox="1"/>
          <p:nvPr/>
        </p:nvSpPr>
        <p:spPr>
          <a:xfrm>
            <a:off x="170100" y="715500"/>
            <a:ext cx="4401900" cy="44280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it">
                <a:latin typeface="Garamond"/>
                <a:ea typeface="Garamond"/>
                <a:cs typeface="Garamond"/>
                <a:sym typeface="Garamond"/>
              </a:rPr>
              <a:t>I</a:t>
            </a:r>
            <a:r>
              <a:rPr b="1" lang="it">
                <a:latin typeface="Garamond"/>
                <a:ea typeface="Garamond"/>
                <a:cs typeface="Garamond"/>
                <a:sym typeface="Garamond"/>
              </a:rPr>
              <a:t>ndicatori di fragilità sociale</a:t>
            </a:r>
            <a:endParaRPr b="1">
              <a:latin typeface="Garamond"/>
              <a:ea typeface="Garamond"/>
              <a:cs typeface="Garamond"/>
              <a:sym typeface="Garamond"/>
            </a:endParaRPr>
          </a:p>
          <a:p>
            <a:pPr indent="-317500" lvl="0" marL="457200" rtl="0" algn="just">
              <a:lnSpc>
                <a:spcPct val="150000"/>
              </a:lnSpc>
              <a:spcBef>
                <a:spcPts val="0"/>
              </a:spcBef>
              <a:spcAft>
                <a:spcPts val="0"/>
              </a:spcAft>
              <a:buSzPts val="1400"/>
              <a:buFont typeface="Garamond"/>
              <a:buChar char="-"/>
            </a:pPr>
            <a:r>
              <a:rPr lang="it">
                <a:latin typeface="Garamond"/>
                <a:ea typeface="Garamond"/>
                <a:cs typeface="Garamond"/>
                <a:sym typeface="Garamond"/>
              </a:rPr>
              <a:t>% pop. 65 anni che vive sola;</a:t>
            </a:r>
            <a:endParaRPr>
              <a:latin typeface="Garamond"/>
              <a:ea typeface="Garamond"/>
              <a:cs typeface="Garamond"/>
              <a:sym typeface="Garamond"/>
            </a:endParaRPr>
          </a:p>
          <a:p>
            <a:pPr indent="-317500" lvl="0" marL="457200" rtl="0" algn="just">
              <a:lnSpc>
                <a:spcPct val="150000"/>
              </a:lnSpc>
              <a:spcBef>
                <a:spcPts val="0"/>
              </a:spcBef>
              <a:spcAft>
                <a:spcPts val="0"/>
              </a:spcAft>
              <a:buSzPts val="1400"/>
              <a:buFont typeface="Garamond"/>
              <a:buChar char="-"/>
            </a:pPr>
            <a:r>
              <a:rPr lang="it">
                <a:latin typeface="Garamond"/>
                <a:ea typeface="Garamond"/>
                <a:cs typeface="Garamond"/>
                <a:sym typeface="Garamond"/>
              </a:rPr>
              <a:t>Ricambio della pop. italiana tra i 20 e i 64 anni;</a:t>
            </a:r>
            <a:endParaRPr>
              <a:latin typeface="Garamond"/>
              <a:ea typeface="Garamond"/>
              <a:cs typeface="Garamond"/>
              <a:sym typeface="Garamond"/>
            </a:endParaRPr>
          </a:p>
          <a:p>
            <a:pPr indent="-317500" lvl="0" marL="457200" rtl="0" algn="just">
              <a:lnSpc>
                <a:spcPct val="150000"/>
              </a:lnSpc>
              <a:spcBef>
                <a:spcPts val="0"/>
              </a:spcBef>
              <a:spcAft>
                <a:spcPts val="0"/>
              </a:spcAft>
              <a:buSzPts val="1400"/>
              <a:buFont typeface="Garamond"/>
              <a:buChar char="-"/>
            </a:pPr>
            <a:r>
              <a:rPr lang="it">
                <a:latin typeface="Garamond"/>
                <a:ea typeface="Garamond"/>
                <a:cs typeface="Garamond"/>
                <a:sym typeface="Garamond"/>
              </a:rPr>
              <a:t>Ricambio della pop. extracomunitaria tra 20 e 64 anni;</a:t>
            </a:r>
            <a:endParaRPr>
              <a:latin typeface="Garamond"/>
              <a:ea typeface="Garamond"/>
              <a:cs typeface="Garamond"/>
              <a:sym typeface="Garamond"/>
            </a:endParaRPr>
          </a:p>
          <a:p>
            <a:pPr indent="-317500" lvl="0" marL="457200" rtl="0" algn="just">
              <a:lnSpc>
                <a:spcPct val="100000"/>
              </a:lnSpc>
              <a:spcBef>
                <a:spcPts val="0"/>
              </a:spcBef>
              <a:spcAft>
                <a:spcPts val="0"/>
              </a:spcAft>
              <a:buSzPts val="1400"/>
              <a:buFont typeface="Garamond"/>
              <a:buChar char="-"/>
            </a:pPr>
            <a:r>
              <a:rPr lang="it">
                <a:latin typeface="Garamond"/>
                <a:ea typeface="Garamond"/>
                <a:cs typeface="Garamond"/>
                <a:sym typeface="Garamond"/>
              </a:rPr>
              <a:t>% pop. residente straniera tra 0-19 anni sulla pop. tot. tra 0-19 anni;</a:t>
            </a:r>
            <a:endParaRPr>
              <a:latin typeface="Garamond"/>
              <a:ea typeface="Garamond"/>
              <a:cs typeface="Garamond"/>
              <a:sym typeface="Garamond"/>
            </a:endParaRPr>
          </a:p>
          <a:p>
            <a:pPr indent="-317500" lvl="0" marL="457200" rtl="0" algn="just">
              <a:lnSpc>
                <a:spcPct val="150000"/>
              </a:lnSpc>
              <a:spcBef>
                <a:spcPts val="1000"/>
              </a:spcBef>
              <a:spcAft>
                <a:spcPts val="0"/>
              </a:spcAft>
              <a:buSzPts val="1400"/>
              <a:buFont typeface="Garamond"/>
              <a:buChar char="-"/>
            </a:pPr>
            <a:r>
              <a:rPr lang="it">
                <a:latin typeface="Garamond"/>
                <a:ea typeface="Garamond"/>
                <a:cs typeface="Garamond"/>
                <a:sym typeface="Garamond"/>
              </a:rPr>
              <a:t>% laureati tra 25-44 anni su pop totale tra 25-44 anni;</a:t>
            </a:r>
            <a:endParaRPr>
              <a:latin typeface="Garamond"/>
              <a:ea typeface="Garamond"/>
              <a:cs typeface="Garamond"/>
              <a:sym typeface="Garamond"/>
            </a:endParaRPr>
          </a:p>
          <a:p>
            <a:pPr indent="-317500" lvl="0" marL="457200" rtl="0" algn="just">
              <a:lnSpc>
                <a:spcPct val="100000"/>
              </a:lnSpc>
              <a:spcBef>
                <a:spcPts val="0"/>
              </a:spcBef>
              <a:spcAft>
                <a:spcPts val="0"/>
              </a:spcAft>
              <a:buSzPts val="1400"/>
              <a:buFont typeface="Garamond"/>
              <a:buChar char="-"/>
            </a:pPr>
            <a:r>
              <a:rPr lang="it">
                <a:latin typeface="Garamond"/>
                <a:ea typeface="Garamond"/>
                <a:cs typeface="Garamond"/>
                <a:sym typeface="Garamond"/>
              </a:rPr>
              <a:t>% minori in famiglie monogenitoriali sul tot. dei minori;</a:t>
            </a:r>
            <a:endParaRPr>
              <a:latin typeface="Garamond"/>
              <a:ea typeface="Garamond"/>
              <a:cs typeface="Garamond"/>
              <a:sym typeface="Garamond"/>
            </a:endParaRPr>
          </a:p>
          <a:p>
            <a:pPr indent="-317500" lvl="0" marL="457200" rtl="0" algn="just">
              <a:lnSpc>
                <a:spcPct val="150000"/>
              </a:lnSpc>
              <a:spcBef>
                <a:spcPts val="1000"/>
              </a:spcBef>
              <a:spcAft>
                <a:spcPts val="0"/>
              </a:spcAft>
              <a:buSzPts val="1400"/>
              <a:buFont typeface="Garamond"/>
              <a:buChar char="-"/>
            </a:pPr>
            <a:r>
              <a:rPr lang="it">
                <a:latin typeface="Garamond"/>
                <a:ea typeface="Garamond"/>
                <a:cs typeface="Garamond"/>
                <a:sym typeface="Garamond"/>
              </a:rPr>
              <a:t>% abitazioni non occupate;</a:t>
            </a:r>
            <a:endParaRPr>
              <a:latin typeface="Garamond"/>
              <a:ea typeface="Garamond"/>
              <a:cs typeface="Garamond"/>
              <a:sym typeface="Garamond"/>
            </a:endParaRPr>
          </a:p>
          <a:p>
            <a:pPr indent="-317500" lvl="0" marL="457200" rtl="0" algn="just">
              <a:lnSpc>
                <a:spcPct val="150000"/>
              </a:lnSpc>
              <a:spcBef>
                <a:spcPts val="0"/>
              </a:spcBef>
              <a:spcAft>
                <a:spcPts val="0"/>
              </a:spcAft>
              <a:buSzPts val="1400"/>
              <a:buFont typeface="Garamond"/>
              <a:buChar char="-"/>
            </a:pPr>
            <a:r>
              <a:rPr lang="it">
                <a:latin typeface="Garamond"/>
                <a:ea typeface="Garamond"/>
                <a:cs typeface="Garamond"/>
                <a:sym typeface="Garamond"/>
              </a:rPr>
              <a:t>% abitazioni occupate in affitto;</a:t>
            </a:r>
            <a:endParaRPr>
              <a:latin typeface="Garamond"/>
              <a:ea typeface="Garamond"/>
              <a:cs typeface="Garamond"/>
              <a:sym typeface="Garamond"/>
            </a:endParaRPr>
          </a:p>
          <a:p>
            <a:pPr indent="-317500" lvl="0" marL="457200" rtl="0" algn="just">
              <a:lnSpc>
                <a:spcPct val="150000"/>
              </a:lnSpc>
              <a:spcBef>
                <a:spcPts val="0"/>
              </a:spcBef>
              <a:spcAft>
                <a:spcPts val="0"/>
              </a:spcAft>
              <a:buSzPts val="1400"/>
              <a:buFont typeface="Garamond"/>
              <a:buChar char="-"/>
            </a:pPr>
            <a:r>
              <a:rPr lang="it">
                <a:latin typeface="Garamond"/>
                <a:ea typeface="Garamond"/>
                <a:cs typeface="Garamond"/>
                <a:sym typeface="Garamond"/>
              </a:rPr>
              <a:t>% contribuenti con reddito inferiore a 11.876 euro;</a:t>
            </a:r>
            <a:endParaRPr>
              <a:latin typeface="Garamond"/>
              <a:ea typeface="Garamond"/>
              <a:cs typeface="Garamond"/>
              <a:sym typeface="Garamond"/>
            </a:endParaRPr>
          </a:p>
          <a:p>
            <a:pPr indent="-317500" lvl="0" marL="457200" rtl="0" algn="just">
              <a:lnSpc>
                <a:spcPct val="150000"/>
              </a:lnSpc>
              <a:spcBef>
                <a:spcPts val="0"/>
              </a:spcBef>
              <a:spcAft>
                <a:spcPts val="0"/>
              </a:spcAft>
              <a:buSzPts val="1400"/>
              <a:buFont typeface="Garamond"/>
              <a:buChar char="-"/>
            </a:pPr>
            <a:r>
              <a:rPr lang="it">
                <a:latin typeface="Garamond"/>
                <a:ea typeface="Garamond"/>
                <a:cs typeface="Garamond"/>
                <a:sym typeface="Garamond"/>
              </a:rPr>
              <a:t>% famiglie con reddito medio pro capite inferiore a 12.509 euro.</a:t>
            </a:r>
            <a:endParaRPr>
              <a:latin typeface="Garamond"/>
              <a:ea typeface="Garamond"/>
              <a:cs typeface="Garamond"/>
              <a:sym typeface="Garamond"/>
            </a:endParaRPr>
          </a:p>
        </p:txBody>
      </p:sp>
      <p:sp>
        <p:nvSpPr>
          <p:cNvPr id="714" name="Google Shape;714;p111"/>
          <p:cNvSpPr txBox="1"/>
          <p:nvPr/>
        </p:nvSpPr>
        <p:spPr>
          <a:xfrm>
            <a:off x="4572000" y="715500"/>
            <a:ext cx="4401900" cy="21651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it">
                <a:latin typeface="Garamond"/>
                <a:ea typeface="Garamond"/>
                <a:cs typeface="Garamond"/>
                <a:sym typeface="Garamond"/>
              </a:rPr>
              <a:t>I</a:t>
            </a:r>
            <a:r>
              <a:rPr b="1" lang="it">
                <a:latin typeface="Garamond"/>
                <a:ea typeface="Garamond"/>
                <a:cs typeface="Garamond"/>
                <a:sym typeface="Garamond"/>
              </a:rPr>
              <a:t>ndicatori di fragilità demografica</a:t>
            </a:r>
            <a:endParaRPr b="1">
              <a:latin typeface="Garamond"/>
              <a:ea typeface="Garamond"/>
              <a:cs typeface="Garamond"/>
              <a:sym typeface="Garamond"/>
            </a:endParaRPr>
          </a:p>
          <a:p>
            <a:pPr indent="-317500" lvl="0" marL="457200" rtl="0" algn="just">
              <a:lnSpc>
                <a:spcPct val="100000"/>
              </a:lnSpc>
              <a:spcBef>
                <a:spcPts val="0"/>
              </a:spcBef>
              <a:spcAft>
                <a:spcPts val="0"/>
              </a:spcAft>
              <a:buSzPts val="1400"/>
              <a:buFont typeface="Garamond"/>
              <a:buChar char="-"/>
            </a:pPr>
            <a:r>
              <a:rPr lang="it">
                <a:latin typeface="Garamond"/>
                <a:ea typeface="Garamond"/>
                <a:cs typeface="Garamond"/>
                <a:sym typeface="Garamond"/>
              </a:rPr>
              <a:t>Variazione % della pop. residente dal 1/1/2011 - 31/12/2015;</a:t>
            </a:r>
            <a:endParaRPr>
              <a:latin typeface="Garamond"/>
              <a:ea typeface="Garamond"/>
              <a:cs typeface="Garamond"/>
              <a:sym typeface="Garamond"/>
            </a:endParaRPr>
          </a:p>
          <a:p>
            <a:pPr indent="-317500" lvl="0" marL="457200" rtl="0" algn="just">
              <a:lnSpc>
                <a:spcPct val="150000"/>
              </a:lnSpc>
              <a:spcBef>
                <a:spcPts val="1000"/>
              </a:spcBef>
              <a:spcAft>
                <a:spcPts val="0"/>
              </a:spcAft>
              <a:buSzPts val="1400"/>
              <a:buFont typeface="Garamond"/>
              <a:buChar char="-"/>
            </a:pPr>
            <a:r>
              <a:rPr lang="it">
                <a:latin typeface="Garamond"/>
                <a:ea typeface="Garamond"/>
                <a:cs typeface="Garamond"/>
                <a:sym typeface="Garamond"/>
              </a:rPr>
              <a:t>Saldo naturale medio annuo quinquennio 2011-2015;</a:t>
            </a:r>
            <a:endParaRPr>
              <a:latin typeface="Garamond"/>
              <a:ea typeface="Garamond"/>
              <a:cs typeface="Garamond"/>
              <a:sym typeface="Garamond"/>
            </a:endParaRPr>
          </a:p>
          <a:p>
            <a:pPr indent="-317500" lvl="0" marL="457200" rtl="0" algn="just">
              <a:lnSpc>
                <a:spcPct val="100000"/>
              </a:lnSpc>
              <a:spcBef>
                <a:spcPts val="1000"/>
              </a:spcBef>
              <a:spcAft>
                <a:spcPts val="0"/>
              </a:spcAft>
              <a:buSzPts val="1400"/>
              <a:buFont typeface="Garamond"/>
              <a:buChar char="-"/>
            </a:pPr>
            <a:r>
              <a:rPr lang="it">
                <a:latin typeface="Garamond"/>
                <a:ea typeface="Garamond"/>
                <a:cs typeface="Garamond"/>
                <a:sym typeface="Garamond"/>
              </a:rPr>
              <a:t>Percentuale della popolazione residente con 80 anni e oltre al 31/12/2014.</a:t>
            </a:r>
            <a:endParaRPr>
              <a:latin typeface="Garamond"/>
              <a:ea typeface="Garamond"/>
              <a:cs typeface="Garamond"/>
              <a:sym typeface="Garamond"/>
            </a:endParaRPr>
          </a:p>
          <a:p>
            <a:pPr indent="0" lvl="0" marL="0" rtl="0" algn="just">
              <a:lnSpc>
                <a:spcPct val="150000"/>
              </a:lnSpc>
              <a:spcBef>
                <a:spcPts val="0"/>
              </a:spcBef>
              <a:spcAft>
                <a:spcPts val="0"/>
              </a:spcAft>
              <a:buNone/>
            </a:pPr>
            <a:r>
              <a:t/>
            </a:r>
            <a:endParaRPr>
              <a:latin typeface="Garamond"/>
              <a:ea typeface="Garamond"/>
              <a:cs typeface="Garamond"/>
              <a:sym typeface="Garamon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718" name="Shape 718"/>
        <p:cNvGrpSpPr/>
        <p:nvPr/>
      </p:nvGrpSpPr>
      <p:grpSpPr>
        <a:xfrm>
          <a:off x="0" y="0"/>
          <a:ext cx="0" cy="0"/>
          <a:chOff x="0" y="0"/>
          <a:chExt cx="0" cy="0"/>
        </a:xfrm>
      </p:grpSpPr>
      <p:sp>
        <p:nvSpPr>
          <p:cNvPr id="719" name="Google Shape;719;p112"/>
          <p:cNvSpPr txBox="1"/>
          <p:nvPr>
            <p:ph idx="1" type="body"/>
          </p:nvPr>
        </p:nvSpPr>
        <p:spPr>
          <a:xfrm>
            <a:off x="448304" y="971550"/>
            <a:ext cx="4248300" cy="4104000"/>
          </a:xfrm>
          <a:prstGeom prst="rect">
            <a:avLst/>
          </a:prstGeom>
          <a:noFill/>
          <a:ln>
            <a:noFill/>
          </a:ln>
        </p:spPr>
        <p:txBody>
          <a:bodyPr anchorCtr="0" anchor="t" bIns="0" lIns="0" spcFirstLastPara="1" rIns="0" wrap="square" tIns="34550">
            <a:noAutofit/>
          </a:bodyPr>
          <a:lstStyle/>
          <a:p>
            <a:pPr indent="-482600" lvl="0" marL="647700" marR="0" rtl="0" algn="ctr">
              <a:lnSpc>
                <a:spcPct val="150000"/>
              </a:lnSpc>
              <a:spcBef>
                <a:spcPts val="0"/>
              </a:spcBef>
              <a:spcAft>
                <a:spcPts val="0"/>
              </a:spcAft>
              <a:buClr>
                <a:srgbClr val="000000"/>
              </a:buClr>
              <a:buSzPts val="2100"/>
              <a:buFont typeface="Arial"/>
              <a:buNone/>
            </a:pPr>
            <a:r>
              <a:rPr b="1" lang="it">
                <a:latin typeface="Garamond"/>
                <a:ea typeface="Garamond"/>
                <a:cs typeface="Garamond"/>
                <a:sym typeface="Garamond"/>
              </a:rPr>
              <a:t>I</a:t>
            </a:r>
            <a:r>
              <a:rPr b="1" i="0" lang="it" u="none">
                <a:solidFill>
                  <a:srgbClr val="000000"/>
                </a:solidFill>
                <a:latin typeface="Garamond"/>
                <a:ea typeface="Garamond"/>
                <a:cs typeface="Garamond"/>
                <a:sym typeface="Garamond"/>
              </a:rPr>
              <a:t>ndicatori sanitari</a:t>
            </a:r>
            <a:endParaRPr b="1" i="0" u="none">
              <a:solidFill>
                <a:srgbClr val="000000"/>
              </a:solidFill>
              <a:latin typeface="Garamond"/>
              <a:ea typeface="Garamond"/>
              <a:cs typeface="Garamond"/>
              <a:sym typeface="Garamond"/>
            </a:endParaRPr>
          </a:p>
          <a:p>
            <a:pPr indent="-317500" lvl="0" marL="457200" marR="0" rtl="0" algn="l">
              <a:lnSpc>
                <a:spcPct val="150000"/>
              </a:lnSpc>
              <a:spcBef>
                <a:spcPts val="0"/>
              </a:spcBef>
              <a:spcAft>
                <a:spcPts val="0"/>
              </a:spcAft>
              <a:buSzPts val="1400"/>
              <a:buFont typeface="Garamond"/>
              <a:buChar char="-"/>
            </a:pPr>
            <a:r>
              <a:rPr lang="it">
                <a:latin typeface="Garamond"/>
                <a:ea typeface="Garamond"/>
                <a:cs typeface="Garamond"/>
                <a:sym typeface="Garamond"/>
              </a:rPr>
              <a:t>Prevalenza diabete; </a:t>
            </a:r>
            <a:endParaRPr>
              <a:latin typeface="Garamond"/>
              <a:ea typeface="Garamond"/>
              <a:cs typeface="Garamond"/>
              <a:sym typeface="Garamond"/>
            </a:endParaRPr>
          </a:p>
          <a:p>
            <a:pPr indent="-317500" lvl="0" marL="457200" marR="0" rtl="0" algn="l">
              <a:lnSpc>
                <a:spcPct val="150000"/>
              </a:lnSpc>
              <a:spcBef>
                <a:spcPts val="0"/>
              </a:spcBef>
              <a:spcAft>
                <a:spcPts val="0"/>
              </a:spcAft>
              <a:buSzPts val="1400"/>
              <a:buFont typeface="Garamond"/>
              <a:buChar char="-"/>
            </a:pPr>
            <a:r>
              <a:rPr lang="it">
                <a:latin typeface="Garamond"/>
                <a:ea typeface="Garamond"/>
                <a:cs typeface="Garamond"/>
                <a:sym typeface="Garamond"/>
              </a:rPr>
              <a:t>Incidenza IMA;</a:t>
            </a:r>
            <a:endParaRPr>
              <a:latin typeface="Garamond"/>
              <a:ea typeface="Garamond"/>
              <a:cs typeface="Garamond"/>
              <a:sym typeface="Garamond"/>
            </a:endParaRPr>
          </a:p>
          <a:p>
            <a:pPr indent="-317500" lvl="0" marL="457200" marR="0" rtl="0" algn="l">
              <a:lnSpc>
                <a:spcPct val="150000"/>
              </a:lnSpc>
              <a:spcBef>
                <a:spcPts val="0"/>
              </a:spcBef>
              <a:spcAft>
                <a:spcPts val="0"/>
              </a:spcAft>
              <a:buSzPts val="1400"/>
              <a:buFont typeface="Garamond"/>
              <a:buChar char="-"/>
            </a:pPr>
            <a:r>
              <a:rPr lang="it">
                <a:latin typeface="Garamond"/>
                <a:ea typeface="Garamond"/>
                <a:cs typeface="Garamond"/>
                <a:sym typeface="Garamond"/>
              </a:rPr>
              <a:t>Incidenza Ictus;</a:t>
            </a:r>
            <a:endParaRPr>
              <a:latin typeface="Garamond"/>
              <a:ea typeface="Garamond"/>
              <a:cs typeface="Garamond"/>
              <a:sym typeface="Garamond"/>
            </a:endParaRPr>
          </a:p>
          <a:p>
            <a:pPr indent="-317500" lvl="0" marL="457200" marR="0" rtl="0" algn="l">
              <a:lnSpc>
                <a:spcPct val="150000"/>
              </a:lnSpc>
              <a:spcBef>
                <a:spcPts val="0"/>
              </a:spcBef>
              <a:spcAft>
                <a:spcPts val="0"/>
              </a:spcAft>
              <a:buSzPts val="1400"/>
              <a:buFont typeface="Garamond"/>
              <a:buChar char="-"/>
            </a:pPr>
            <a:r>
              <a:rPr lang="it">
                <a:latin typeface="Garamond"/>
                <a:ea typeface="Garamond"/>
                <a:cs typeface="Garamond"/>
                <a:sym typeface="Garamond"/>
              </a:rPr>
              <a:t>Incidenza tutti i tumori;</a:t>
            </a:r>
            <a:endParaRPr>
              <a:latin typeface="Garamond"/>
              <a:ea typeface="Garamond"/>
              <a:cs typeface="Garamond"/>
              <a:sym typeface="Garamond"/>
            </a:endParaRPr>
          </a:p>
          <a:p>
            <a:pPr indent="-317500" lvl="0" marL="457200" marR="0" rtl="0" algn="l">
              <a:lnSpc>
                <a:spcPct val="150000"/>
              </a:lnSpc>
              <a:spcBef>
                <a:spcPts val="0"/>
              </a:spcBef>
              <a:spcAft>
                <a:spcPts val="0"/>
              </a:spcAft>
              <a:buSzPts val="1400"/>
              <a:buFont typeface="Garamond"/>
              <a:buChar char="-"/>
            </a:pPr>
            <a:r>
              <a:rPr lang="it">
                <a:latin typeface="Garamond"/>
                <a:ea typeface="Garamond"/>
                <a:cs typeface="Garamond"/>
                <a:sym typeface="Garamond"/>
              </a:rPr>
              <a:t>Fragilità &gt;50%;</a:t>
            </a:r>
            <a:endParaRPr>
              <a:latin typeface="Garamond"/>
              <a:ea typeface="Garamond"/>
              <a:cs typeface="Garamond"/>
              <a:sym typeface="Garamond"/>
            </a:endParaRPr>
          </a:p>
          <a:p>
            <a:pPr indent="-317500" lvl="0" marL="457200" marR="0" rtl="0" algn="l">
              <a:lnSpc>
                <a:spcPct val="150000"/>
              </a:lnSpc>
              <a:spcBef>
                <a:spcPts val="0"/>
              </a:spcBef>
              <a:spcAft>
                <a:spcPts val="0"/>
              </a:spcAft>
              <a:buSzPts val="1400"/>
              <a:buFont typeface="Garamond"/>
              <a:buChar char="-"/>
            </a:pPr>
            <a:r>
              <a:rPr lang="it">
                <a:latin typeface="Garamond"/>
                <a:ea typeface="Garamond"/>
                <a:cs typeface="Garamond"/>
                <a:sym typeface="Garamond"/>
              </a:rPr>
              <a:t>Poliprescrizione farmacologica;</a:t>
            </a:r>
            <a:endParaRPr>
              <a:latin typeface="Garamond"/>
              <a:ea typeface="Garamond"/>
              <a:cs typeface="Garamond"/>
              <a:sym typeface="Garamond"/>
            </a:endParaRPr>
          </a:p>
          <a:p>
            <a:pPr indent="-317500" lvl="0" marL="457200" marR="0" rtl="0" algn="l">
              <a:lnSpc>
                <a:spcPct val="150000"/>
              </a:lnSpc>
              <a:spcBef>
                <a:spcPts val="0"/>
              </a:spcBef>
              <a:spcAft>
                <a:spcPts val="0"/>
              </a:spcAft>
              <a:buSzPts val="1400"/>
              <a:buFont typeface="Garamond"/>
              <a:buChar char="-"/>
            </a:pPr>
            <a:r>
              <a:rPr lang="it">
                <a:latin typeface="Garamond"/>
                <a:ea typeface="Garamond"/>
                <a:cs typeface="Garamond"/>
                <a:sym typeface="Garamond"/>
              </a:rPr>
              <a:t>Accesso PS;</a:t>
            </a:r>
            <a:endParaRPr>
              <a:latin typeface="Garamond"/>
              <a:ea typeface="Garamond"/>
              <a:cs typeface="Garamond"/>
              <a:sym typeface="Garamond"/>
            </a:endParaRPr>
          </a:p>
          <a:p>
            <a:pPr indent="-317500" lvl="0" marL="457200" marR="0" rtl="0" algn="l">
              <a:lnSpc>
                <a:spcPct val="150000"/>
              </a:lnSpc>
              <a:spcBef>
                <a:spcPts val="0"/>
              </a:spcBef>
              <a:spcAft>
                <a:spcPts val="0"/>
              </a:spcAft>
              <a:buSzPts val="1400"/>
              <a:buFont typeface="Garamond"/>
              <a:buChar char="-"/>
            </a:pPr>
            <a:r>
              <a:rPr lang="it">
                <a:latin typeface="Garamond"/>
                <a:ea typeface="Garamond"/>
                <a:cs typeface="Garamond"/>
                <a:sym typeface="Garamond"/>
              </a:rPr>
              <a:t>Accesso PS codici bianchi e verdi;</a:t>
            </a:r>
            <a:endParaRPr>
              <a:latin typeface="Garamond"/>
              <a:ea typeface="Garamond"/>
              <a:cs typeface="Garamond"/>
              <a:sym typeface="Garamond"/>
            </a:endParaRPr>
          </a:p>
          <a:p>
            <a:pPr indent="-317500" lvl="0" marL="457200" marR="0" rtl="0" algn="l">
              <a:lnSpc>
                <a:spcPct val="150000"/>
              </a:lnSpc>
              <a:spcBef>
                <a:spcPts val="0"/>
              </a:spcBef>
              <a:spcAft>
                <a:spcPts val="0"/>
              </a:spcAft>
              <a:buSzPts val="1400"/>
              <a:buFont typeface="Garamond"/>
              <a:buChar char="-"/>
            </a:pPr>
            <a:r>
              <a:rPr lang="it">
                <a:latin typeface="Garamond"/>
                <a:ea typeface="Garamond"/>
                <a:cs typeface="Garamond"/>
                <a:sym typeface="Garamond"/>
              </a:rPr>
              <a:t>Utilizzo specialistica (esclusi esami di lab.);</a:t>
            </a:r>
            <a:endParaRPr>
              <a:latin typeface="Garamond"/>
              <a:ea typeface="Garamond"/>
              <a:cs typeface="Garamond"/>
              <a:sym typeface="Garamond"/>
            </a:endParaRPr>
          </a:p>
          <a:p>
            <a:pPr indent="-317500" lvl="0" marL="457200" marR="0" rtl="0" algn="l">
              <a:lnSpc>
                <a:spcPct val="150000"/>
              </a:lnSpc>
              <a:spcBef>
                <a:spcPts val="0"/>
              </a:spcBef>
              <a:spcAft>
                <a:spcPts val="0"/>
              </a:spcAft>
              <a:buSzPts val="1400"/>
              <a:buFont typeface="Garamond"/>
              <a:buChar char="-"/>
            </a:pPr>
            <a:r>
              <a:rPr lang="it">
                <a:latin typeface="Garamond"/>
                <a:ea typeface="Garamond"/>
                <a:cs typeface="Garamond"/>
                <a:sym typeface="Garamond"/>
              </a:rPr>
              <a:t>Tassi di adesione screening mammella e colon retto.</a:t>
            </a:r>
            <a:endParaRPr>
              <a:latin typeface="Garamond"/>
              <a:ea typeface="Garamond"/>
              <a:cs typeface="Garamond"/>
              <a:sym typeface="Garamond"/>
            </a:endParaRPr>
          </a:p>
        </p:txBody>
      </p:sp>
      <p:sp>
        <p:nvSpPr>
          <p:cNvPr id="720" name="Google Shape;720;p112"/>
          <p:cNvSpPr txBox="1"/>
          <p:nvPr>
            <p:ph type="title"/>
          </p:nvPr>
        </p:nvSpPr>
        <p:spPr>
          <a:xfrm>
            <a:off x="448291" y="113238"/>
            <a:ext cx="8228400" cy="858300"/>
          </a:xfrm>
          <a:prstGeom prst="rect">
            <a:avLst/>
          </a:prstGeom>
          <a:noFill/>
          <a:ln>
            <a:noFill/>
          </a:ln>
        </p:spPr>
        <p:txBody>
          <a:bodyPr anchorCtr="0" anchor="ctr" bIns="0" lIns="0" spcFirstLastPara="1" rIns="0" wrap="square" tIns="35900">
            <a:noAutofit/>
          </a:bodyPr>
          <a:lstStyle/>
          <a:p>
            <a:pPr indent="0" lvl="0" marL="0" rtl="0" algn="ctr">
              <a:lnSpc>
                <a:spcPct val="93000"/>
              </a:lnSpc>
              <a:spcBef>
                <a:spcPts val="0"/>
              </a:spcBef>
              <a:spcAft>
                <a:spcPts val="0"/>
              </a:spcAft>
              <a:buClr>
                <a:srgbClr val="CE181E"/>
              </a:buClr>
              <a:buSzPts val="4000"/>
              <a:buFont typeface="Arial"/>
              <a:buNone/>
            </a:pPr>
            <a:r>
              <a:rPr b="1" lang="it" sz="2700">
                <a:solidFill>
                  <a:srgbClr val="CE181E"/>
                </a:solidFill>
                <a:latin typeface="Garamond"/>
                <a:ea typeface="Garamond"/>
                <a:cs typeface="Garamond"/>
                <a:sym typeface="Garamond"/>
              </a:rPr>
              <a:t>Indicatori </a:t>
            </a:r>
            <a:r>
              <a:rPr b="1" i="0" lang="it" sz="2700" u="none">
                <a:solidFill>
                  <a:srgbClr val="CE181E"/>
                </a:solidFill>
                <a:latin typeface="Garamond"/>
                <a:ea typeface="Garamond"/>
                <a:cs typeface="Garamond"/>
                <a:sym typeface="Garamond"/>
              </a:rPr>
              <a:t>sanitari e metodi</a:t>
            </a:r>
            <a:endParaRPr b="1" sz="2700">
              <a:latin typeface="Garamond"/>
              <a:ea typeface="Garamond"/>
              <a:cs typeface="Garamond"/>
              <a:sym typeface="Garamond"/>
            </a:endParaRPr>
          </a:p>
        </p:txBody>
      </p:sp>
      <p:sp>
        <p:nvSpPr>
          <p:cNvPr id="721" name="Google Shape;721;p112"/>
          <p:cNvSpPr txBox="1"/>
          <p:nvPr>
            <p:ph idx="1" type="body"/>
          </p:nvPr>
        </p:nvSpPr>
        <p:spPr>
          <a:xfrm>
            <a:off x="4845700" y="971550"/>
            <a:ext cx="3831000" cy="3762600"/>
          </a:xfrm>
          <a:prstGeom prst="rect">
            <a:avLst/>
          </a:prstGeom>
          <a:noFill/>
          <a:ln>
            <a:noFill/>
          </a:ln>
        </p:spPr>
        <p:txBody>
          <a:bodyPr anchorCtr="0" anchor="t" bIns="0" lIns="0" spcFirstLastPara="1" rIns="0" wrap="square" tIns="32125">
            <a:noAutofit/>
          </a:bodyPr>
          <a:lstStyle/>
          <a:p>
            <a:pPr indent="0" lvl="0" marL="457200" marR="0" rtl="0" algn="ctr">
              <a:lnSpc>
                <a:spcPct val="87000"/>
              </a:lnSpc>
              <a:spcBef>
                <a:spcPts val="0"/>
              </a:spcBef>
              <a:spcAft>
                <a:spcPts val="0"/>
              </a:spcAft>
              <a:buNone/>
            </a:pPr>
            <a:r>
              <a:rPr b="1" lang="it">
                <a:latin typeface="Garamond"/>
                <a:ea typeface="Garamond"/>
                <a:cs typeface="Garamond"/>
                <a:sym typeface="Garamond"/>
              </a:rPr>
              <a:t>Metodi </a:t>
            </a:r>
            <a:endParaRPr b="1">
              <a:latin typeface="Garamond"/>
              <a:ea typeface="Garamond"/>
              <a:cs typeface="Garamond"/>
              <a:sym typeface="Garamond"/>
            </a:endParaRPr>
          </a:p>
          <a:p>
            <a:pPr indent="-298450" lvl="0" marL="457200" marR="0" rtl="0" algn="just">
              <a:lnSpc>
                <a:spcPct val="87000"/>
              </a:lnSpc>
              <a:spcBef>
                <a:spcPts val="1000"/>
              </a:spcBef>
              <a:spcAft>
                <a:spcPts val="0"/>
              </a:spcAft>
              <a:buSzPts val="1100"/>
              <a:buFont typeface="Garamond"/>
              <a:buChar char="-"/>
            </a:pPr>
            <a:r>
              <a:rPr lang="it">
                <a:latin typeface="Garamond"/>
                <a:ea typeface="Garamond"/>
                <a:cs typeface="Garamond"/>
                <a:sym typeface="Garamond"/>
              </a:rPr>
              <a:t>Tas</a:t>
            </a:r>
            <a:r>
              <a:rPr i="0" lang="it" u="none">
                <a:solidFill>
                  <a:srgbClr val="000000"/>
                </a:solidFill>
                <a:latin typeface="Garamond"/>
                <a:ea typeface="Garamond"/>
                <a:cs typeface="Garamond"/>
                <a:sym typeface="Garamond"/>
              </a:rPr>
              <a:t>si standardizzati per sesso ed età di prevalenza, incidenza, utilizzo dei servizi;</a:t>
            </a:r>
            <a:endParaRPr>
              <a:latin typeface="Garamond"/>
              <a:ea typeface="Garamond"/>
              <a:cs typeface="Garamond"/>
              <a:sym typeface="Garamond"/>
            </a:endParaRPr>
          </a:p>
          <a:p>
            <a:pPr indent="-298450" lvl="0" marL="457200" marR="0" rtl="0" algn="just">
              <a:lnSpc>
                <a:spcPct val="87000"/>
              </a:lnSpc>
              <a:spcBef>
                <a:spcPts val="1000"/>
              </a:spcBef>
              <a:spcAft>
                <a:spcPts val="0"/>
              </a:spcAft>
              <a:buClr>
                <a:srgbClr val="000000"/>
              </a:buClr>
              <a:buSzPts val="1100"/>
              <a:buFont typeface="Garamond"/>
              <a:buChar char="-"/>
            </a:pPr>
            <a:r>
              <a:rPr i="0" lang="it" u="none">
                <a:solidFill>
                  <a:srgbClr val="000000"/>
                </a:solidFill>
                <a:latin typeface="Garamond"/>
                <a:ea typeface="Garamond"/>
                <a:cs typeface="Garamond"/>
                <a:sym typeface="Garamond"/>
              </a:rPr>
              <a:t>SMR (Standardized Morbidity Ratios):  Compara il</a:t>
            </a:r>
            <a:r>
              <a:rPr b="1" i="0" lang="it" u="none">
                <a:solidFill>
                  <a:srgbClr val="000000"/>
                </a:solidFill>
                <a:latin typeface="Garamond"/>
                <a:ea typeface="Garamond"/>
                <a:cs typeface="Garamond"/>
                <a:sym typeface="Garamond"/>
              </a:rPr>
              <a:t> </a:t>
            </a:r>
            <a:r>
              <a:rPr b="1" i="0" lang="it" u="none">
                <a:solidFill>
                  <a:srgbClr val="990000"/>
                </a:solidFill>
                <a:latin typeface="Garamond"/>
                <a:ea typeface="Garamond"/>
                <a:cs typeface="Garamond"/>
                <a:sym typeface="Garamond"/>
              </a:rPr>
              <a:t>numero di casi osservati nella popolazione</a:t>
            </a:r>
            <a:r>
              <a:rPr i="0" lang="it" u="none">
                <a:solidFill>
                  <a:srgbClr val="000000"/>
                </a:solidFill>
                <a:latin typeface="Garamond"/>
                <a:ea typeface="Garamond"/>
                <a:cs typeface="Garamond"/>
                <a:sym typeface="Garamond"/>
              </a:rPr>
              <a:t> in esame con il </a:t>
            </a:r>
            <a:r>
              <a:rPr b="1" i="0" lang="it" u="none">
                <a:solidFill>
                  <a:srgbClr val="990000"/>
                </a:solidFill>
                <a:latin typeface="Garamond"/>
                <a:ea typeface="Garamond"/>
                <a:cs typeface="Garamond"/>
                <a:sym typeface="Garamond"/>
              </a:rPr>
              <a:t>numero di  casi attesi in essa</a:t>
            </a:r>
            <a:r>
              <a:rPr i="0" lang="it" u="none">
                <a:solidFill>
                  <a:srgbClr val="000000"/>
                </a:solidFill>
                <a:latin typeface="Garamond"/>
                <a:ea typeface="Garamond"/>
                <a:cs typeface="Garamond"/>
                <a:sym typeface="Garamond"/>
              </a:rPr>
              <a:t>, se avesse sperimentato i livelli di mortalità, morbilità e accesso ai servizi della popolazione di riferimento;</a:t>
            </a:r>
            <a:endParaRPr>
              <a:latin typeface="Garamond"/>
              <a:ea typeface="Garamond"/>
              <a:cs typeface="Garamond"/>
              <a:sym typeface="Garamond"/>
            </a:endParaRPr>
          </a:p>
          <a:p>
            <a:pPr indent="-298450" lvl="0" marL="457200" marR="0" rtl="0" algn="just">
              <a:lnSpc>
                <a:spcPct val="87000"/>
              </a:lnSpc>
              <a:spcBef>
                <a:spcPts val="1000"/>
              </a:spcBef>
              <a:spcAft>
                <a:spcPts val="0"/>
              </a:spcAft>
              <a:buSzPts val="1100"/>
              <a:buFont typeface="Garamond"/>
              <a:buChar char="-"/>
            </a:pPr>
            <a:r>
              <a:rPr i="0" lang="it" u="none">
                <a:solidFill>
                  <a:schemeClr val="dk1"/>
                </a:solidFill>
                <a:latin typeface="Garamond"/>
                <a:ea typeface="Garamond"/>
                <a:cs typeface="Garamond"/>
                <a:sym typeface="Garamond"/>
              </a:rPr>
              <a:t>BMR (Bayesian Morbidity Ratio): </a:t>
            </a:r>
            <a:r>
              <a:rPr i="0" lang="it" u="none">
                <a:solidFill>
                  <a:srgbClr val="000000"/>
                </a:solidFill>
                <a:latin typeface="Garamond"/>
                <a:ea typeface="Garamond"/>
                <a:cs typeface="Garamond"/>
                <a:sym typeface="Garamond"/>
              </a:rPr>
              <a:t>rappresenta una </a:t>
            </a:r>
            <a:r>
              <a:rPr b="1" i="0" lang="it" u="none">
                <a:solidFill>
                  <a:srgbClr val="990000"/>
                </a:solidFill>
                <a:latin typeface="Garamond"/>
                <a:ea typeface="Garamond"/>
                <a:cs typeface="Garamond"/>
                <a:sym typeface="Garamond"/>
              </a:rPr>
              <a:t>stima </a:t>
            </a:r>
            <a:r>
              <a:rPr b="1" i="1" lang="it" u="none">
                <a:solidFill>
                  <a:srgbClr val="990000"/>
                </a:solidFill>
                <a:latin typeface="Garamond"/>
                <a:ea typeface="Garamond"/>
                <a:cs typeface="Garamond"/>
                <a:sym typeface="Garamond"/>
              </a:rPr>
              <a:t>smoothed </a:t>
            </a:r>
            <a:r>
              <a:rPr i="0" lang="it" u="none">
                <a:solidFill>
                  <a:srgbClr val="990000"/>
                </a:solidFill>
                <a:latin typeface="Garamond"/>
                <a:ea typeface="Garamond"/>
                <a:cs typeface="Garamond"/>
                <a:sym typeface="Garamond"/>
              </a:rPr>
              <a:t>(lisciata) </a:t>
            </a:r>
            <a:r>
              <a:rPr b="1" i="0" lang="it" u="none">
                <a:solidFill>
                  <a:srgbClr val="990000"/>
                </a:solidFill>
                <a:latin typeface="Garamond"/>
                <a:ea typeface="Garamond"/>
                <a:cs typeface="Garamond"/>
                <a:sym typeface="Garamond"/>
              </a:rPr>
              <a:t>del rischio relativo</a:t>
            </a:r>
            <a:r>
              <a:rPr i="0" lang="it" u="none">
                <a:solidFill>
                  <a:srgbClr val="990000"/>
                </a:solidFill>
                <a:latin typeface="Garamond"/>
                <a:ea typeface="Garamond"/>
                <a:cs typeface="Garamond"/>
                <a:sym typeface="Garamond"/>
              </a:rPr>
              <a:t> (RR</a:t>
            </a:r>
            <a:r>
              <a:rPr i="0" lang="it" u="none">
                <a:solidFill>
                  <a:srgbClr val="000000"/>
                </a:solidFill>
                <a:latin typeface="Garamond"/>
                <a:ea typeface="Garamond"/>
                <a:cs typeface="Garamond"/>
                <a:sym typeface="Garamond"/>
              </a:rPr>
              <a:t>), e viene preferito al rapporto</a:t>
            </a:r>
            <a:r>
              <a:rPr lang="it">
                <a:latin typeface="Garamond"/>
                <a:ea typeface="Garamond"/>
                <a:cs typeface="Garamond"/>
                <a:sym typeface="Garamond"/>
              </a:rPr>
              <a:t> s</a:t>
            </a:r>
            <a:r>
              <a:rPr i="0" lang="it" u="none">
                <a:solidFill>
                  <a:srgbClr val="000000"/>
                </a:solidFill>
                <a:latin typeface="Garamond"/>
                <a:ea typeface="Garamond"/>
                <a:cs typeface="Garamond"/>
                <a:sym typeface="Garamond"/>
              </a:rPr>
              <a:t>tandardizzato di mortalità (SMR) </a:t>
            </a:r>
            <a:r>
              <a:rPr lang="it">
                <a:latin typeface="Garamond"/>
                <a:ea typeface="Garamond"/>
                <a:cs typeface="Garamond"/>
                <a:sym typeface="Garamond"/>
              </a:rPr>
              <a:t>perché</a:t>
            </a:r>
            <a:r>
              <a:rPr i="0" lang="it" u="none">
                <a:solidFill>
                  <a:srgbClr val="000000"/>
                </a:solidFill>
                <a:latin typeface="Garamond"/>
                <a:ea typeface="Garamond"/>
                <a:cs typeface="Garamond"/>
                <a:sym typeface="Garamond"/>
              </a:rPr>
              <a:t> consente di </a:t>
            </a:r>
            <a:r>
              <a:rPr b="1" i="0" lang="it" u="none">
                <a:solidFill>
                  <a:srgbClr val="990000"/>
                </a:solidFill>
                <a:latin typeface="Garamond"/>
                <a:ea typeface="Garamond"/>
                <a:cs typeface="Garamond"/>
                <a:sym typeface="Garamond"/>
              </a:rPr>
              <a:t>risolvere eventuali problemi di stabilità nelle stime in aree geografiche piccole</a:t>
            </a:r>
            <a:r>
              <a:rPr i="0" lang="it" u="none">
                <a:solidFill>
                  <a:srgbClr val="990000"/>
                </a:solidFill>
                <a:latin typeface="Garamond"/>
                <a:ea typeface="Garamond"/>
                <a:cs typeface="Garamond"/>
                <a:sym typeface="Garamond"/>
              </a:rPr>
              <a:t> </a:t>
            </a:r>
            <a:r>
              <a:rPr b="1" i="0" lang="it" u="none">
                <a:solidFill>
                  <a:srgbClr val="990000"/>
                </a:solidFill>
                <a:latin typeface="Garamond"/>
                <a:ea typeface="Garamond"/>
                <a:cs typeface="Garamond"/>
                <a:sym typeface="Garamond"/>
              </a:rPr>
              <a:t>o con un numero esiguo di </a:t>
            </a:r>
            <a:r>
              <a:rPr b="1" i="0" lang="it" u="none">
                <a:solidFill>
                  <a:srgbClr val="990000"/>
                </a:solidFill>
                <a:latin typeface="Garamond"/>
                <a:ea typeface="Garamond"/>
                <a:cs typeface="Garamond"/>
                <a:sym typeface="Garamond"/>
              </a:rPr>
              <a:t>osservazioni</a:t>
            </a:r>
            <a:r>
              <a:rPr i="0" lang="it" u="none">
                <a:solidFill>
                  <a:srgbClr val="000000"/>
                </a:solidFill>
                <a:latin typeface="Garamond"/>
                <a:ea typeface="Garamond"/>
                <a:cs typeface="Garamond"/>
                <a:sym typeface="Garamond"/>
              </a:rPr>
              <a:t>.</a:t>
            </a:r>
            <a:endParaRPr>
              <a:latin typeface="Garamond"/>
              <a:ea typeface="Garamond"/>
              <a:cs typeface="Garamond"/>
              <a:sym typeface="Garamond"/>
            </a:endParaRPr>
          </a:p>
          <a:p>
            <a:pPr indent="-298450" lvl="0" marL="457200" marR="0" rtl="0" algn="just">
              <a:lnSpc>
                <a:spcPct val="87000"/>
              </a:lnSpc>
              <a:spcBef>
                <a:spcPts val="1000"/>
              </a:spcBef>
              <a:spcAft>
                <a:spcPts val="0"/>
              </a:spcAft>
              <a:buSzPts val="1100"/>
              <a:buFont typeface="Garamond"/>
              <a:buChar char="-"/>
            </a:pPr>
            <a:r>
              <a:rPr lang="it">
                <a:latin typeface="Garamond"/>
                <a:ea typeface="Garamond"/>
                <a:cs typeface="Garamond"/>
                <a:sym typeface="Garamond"/>
              </a:rPr>
              <a:t>Co</a:t>
            </a:r>
            <a:r>
              <a:rPr i="0" lang="it" u="none">
                <a:solidFill>
                  <a:srgbClr val="000000"/>
                </a:solidFill>
                <a:latin typeface="Garamond"/>
                <a:ea typeface="Garamond"/>
                <a:cs typeface="Garamond"/>
                <a:sym typeface="Garamond"/>
              </a:rPr>
              <a:t>rrelazioni lineari</a:t>
            </a:r>
            <a:endParaRPr>
              <a:latin typeface="Garamond"/>
              <a:ea typeface="Garamond"/>
              <a:cs typeface="Garamond"/>
              <a:sym typeface="Garamon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725" name="Shape 725"/>
        <p:cNvGrpSpPr/>
        <p:nvPr/>
      </p:nvGrpSpPr>
      <p:grpSpPr>
        <a:xfrm>
          <a:off x="0" y="0"/>
          <a:ext cx="0" cy="0"/>
          <a:chOff x="0" y="0"/>
          <a:chExt cx="0" cy="0"/>
        </a:xfrm>
      </p:grpSpPr>
      <p:pic>
        <p:nvPicPr>
          <p:cNvPr id="726" name="Google Shape;726;p113"/>
          <p:cNvPicPr preferRelativeResize="0"/>
          <p:nvPr/>
        </p:nvPicPr>
        <p:blipFill rotWithShape="1">
          <a:blip r:embed="rId3">
            <a:alphaModFix/>
          </a:blip>
          <a:srcRect b="1975" l="1219" r="1209" t="13615"/>
          <a:stretch/>
        </p:blipFill>
        <p:spPr>
          <a:xfrm>
            <a:off x="179425" y="827363"/>
            <a:ext cx="8785150" cy="34887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descr="A screenshot of a social media post&#10;&#10;Description automatically generated" id="229" name="Google Shape;229;p51"/>
          <p:cNvPicPr preferRelativeResize="0"/>
          <p:nvPr/>
        </p:nvPicPr>
        <p:blipFill rotWithShape="1">
          <a:blip r:embed="rId3">
            <a:alphaModFix/>
          </a:blip>
          <a:srcRect b="0" l="0" r="0" t="0"/>
          <a:stretch/>
        </p:blipFill>
        <p:spPr>
          <a:xfrm>
            <a:off x="1488040" y="180064"/>
            <a:ext cx="5402618" cy="4427416"/>
          </a:xfrm>
          <a:prstGeom prst="rect">
            <a:avLst/>
          </a:prstGeom>
          <a:noFill/>
          <a:ln>
            <a:noFill/>
          </a:ln>
        </p:spPr>
      </p:pic>
      <p:sp>
        <p:nvSpPr>
          <p:cNvPr id="230" name="Google Shape;230;p51"/>
          <p:cNvSpPr txBox="1"/>
          <p:nvPr/>
        </p:nvSpPr>
        <p:spPr>
          <a:xfrm>
            <a:off x="93889" y="4724957"/>
            <a:ext cx="89562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1400" u="sng">
                <a:solidFill>
                  <a:schemeClr val="dk1"/>
                </a:solidFill>
                <a:latin typeface="Calibri"/>
                <a:ea typeface="Calibri"/>
                <a:cs typeface="Calibri"/>
                <a:sym typeface="Calibri"/>
                <a:hlinkClick r:id="rId4">
                  <a:extLst>
                    <a:ext uri="{A12FA001-AC4F-418D-AE19-62706E023703}">
                      <ahyp:hlinkClr val="tx"/>
                    </a:ext>
                  </a:extLst>
                </a:hlinkClick>
              </a:rPr>
              <a:t>https://www.inmp.it/ita/Pubblicazioni/Libri/L-Italia-per-l-equita-nella-salute-Scarica-il-documento-tecnico</a:t>
            </a:r>
            <a:endParaRPr sz="1400">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730" name="Shape 730"/>
        <p:cNvGrpSpPr/>
        <p:nvPr/>
      </p:nvGrpSpPr>
      <p:grpSpPr>
        <a:xfrm>
          <a:off x="0" y="0"/>
          <a:ext cx="0" cy="0"/>
          <a:chOff x="0" y="0"/>
          <a:chExt cx="0" cy="0"/>
        </a:xfrm>
      </p:grpSpPr>
      <p:sp>
        <p:nvSpPr>
          <p:cNvPr id="731" name="Google Shape;731;p114"/>
          <p:cNvSpPr txBox="1"/>
          <p:nvPr>
            <p:ph idx="1" type="body"/>
          </p:nvPr>
        </p:nvSpPr>
        <p:spPr>
          <a:xfrm>
            <a:off x="457141" y="1203722"/>
            <a:ext cx="8227500" cy="2981400"/>
          </a:xfrm>
          <a:prstGeom prst="rect">
            <a:avLst/>
          </a:prstGeom>
          <a:noFill/>
          <a:ln>
            <a:noFill/>
          </a:ln>
        </p:spPr>
        <p:txBody>
          <a:bodyPr anchorCtr="0" anchor="t" bIns="0" lIns="0" spcFirstLastPara="1" rIns="0" wrap="square" tIns="21325">
            <a:noAutofit/>
          </a:bodyPr>
          <a:lstStyle/>
          <a:p>
            <a:pPr indent="-317500" lvl="0" marL="457200" marR="0" rtl="0" algn="l">
              <a:lnSpc>
                <a:spcPct val="93000"/>
              </a:lnSpc>
              <a:spcBef>
                <a:spcPts val="0"/>
              </a:spcBef>
              <a:spcAft>
                <a:spcPts val="0"/>
              </a:spcAft>
              <a:buClr>
                <a:srgbClr val="000000"/>
              </a:buClr>
              <a:buSzPts val="1400"/>
              <a:buFont typeface="Garamond"/>
              <a:buChar char="-"/>
            </a:pPr>
            <a:r>
              <a:rPr i="0" lang="it" sz="1700" u="none">
                <a:solidFill>
                  <a:srgbClr val="000000"/>
                </a:solidFill>
                <a:latin typeface="Garamond"/>
                <a:ea typeface="Garamond"/>
                <a:cs typeface="Garamond"/>
                <a:sym typeface="Garamond"/>
              </a:rPr>
              <a:t>Per quasi tutti gli indicatori esiste un </a:t>
            </a:r>
            <a:r>
              <a:rPr b="1" i="0" lang="it" sz="1700" u="none">
                <a:solidFill>
                  <a:srgbClr val="990000"/>
                </a:solidFill>
                <a:latin typeface="Garamond"/>
                <a:ea typeface="Garamond"/>
                <a:cs typeface="Garamond"/>
                <a:sym typeface="Garamond"/>
              </a:rPr>
              <a:t>evidente gradiente nord-sud</a:t>
            </a:r>
            <a:r>
              <a:rPr b="1" i="0" lang="it" sz="1700" u="none">
                <a:solidFill>
                  <a:srgbClr val="000000"/>
                </a:solidFill>
                <a:latin typeface="Garamond"/>
                <a:ea typeface="Garamond"/>
                <a:cs typeface="Garamond"/>
                <a:sym typeface="Garamond"/>
              </a:rPr>
              <a:t> </a:t>
            </a:r>
            <a:r>
              <a:rPr i="0" lang="it" sz="1700" u="none">
                <a:solidFill>
                  <a:srgbClr val="000000"/>
                </a:solidFill>
                <a:latin typeface="Garamond"/>
                <a:ea typeface="Garamond"/>
                <a:cs typeface="Garamond"/>
                <a:sym typeface="Garamond"/>
              </a:rPr>
              <a:t>e tra centro e le periferie nord ovest ed es</a:t>
            </a:r>
            <a:r>
              <a:rPr lang="it" sz="1700">
                <a:latin typeface="Garamond"/>
                <a:ea typeface="Garamond"/>
                <a:cs typeface="Garamond"/>
                <a:sym typeface="Garamond"/>
              </a:rPr>
              <a:t>t;</a:t>
            </a:r>
            <a:endParaRPr sz="1700">
              <a:latin typeface="Garamond"/>
              <a:ea typeface="Garamond"/>
              <a:cs typeface="Garamond"/>
              <a:sym typeface="Garamond"/>
            </a:endParaRPr>
          </a:p>
          <a:p>
            <a:pPr indent="-317500" lvl="0" marL="457200" marR="0" rtl="0" algn="l">
              <a:lnSpc>
                <a:spcPct val="93000"/>
              </a:lnSpc>
              <a:spcBef>
                <a:spcPts val="1000"/>
              </a:spcBef>
              <a:spcAft>
                <a:spcPts val="0"/>
              </a:spcAft>
              <a:buClr>
                <a:srgbClr val="000000"/>
              </a:buClr>
              <a:buSzPts val="1400"/>
              <a:buFont typeface="Garamond"/>
              <a:buChar char="-"/>
            </a:pPr>
            <a:r>
              <a:rPr i="0" lang="it" sz="1700" u="none">
                <a:solidFill>
                  <a:srgbClr val="000000"/>
                </a:solidFill>
                <a:latin typeface="Garamond"/>
                <a:ea typeface="Garamond"/>
                <a:cs typeface="Garamond"/>
                <a:sym typeface="Garamond"/>
              </a:rPr>
              <a:t>Le aree in cui compaiono </a:t>
            </a:r>
            <a:r>
              <a:rPr b="1" i="0" lang="it" sz="1700" u="none">
                <a:solidFill>
                  <a:srgbClr val="990000"/>
                </a:solidFill>
                <a:latin typeface="Garamond"/>
                <a:ea typeface="Garamond"/>
                <a:cs typeface="Garamond"/>
                <a:sym typeface="Garamond"/>
              </a:rPr>
              <a:t>maggiori esiti sanitari negativi sono anche le aree con un maggior consumo di prestazioni sanitarie</a:t>
            </a:r>
            <a:r>
              <a:rPr i="0" lang="it" sz="1700" u="none">
                <a:solidFill>
                  <a:srgbClr val="000000"/>
                </a:solidFill>
                <a:latin typeface="Garamond"/>
                <a:ea typeface="Garamond"/>
                <a:cs typeface="Garamond"/>
                <a:sym typeface="Garamond"/>
              </a:rPr>
              <a:t>.</a:t>
            </a:r>
            <a:r>
              <a:rPr b="1" i="0" lang="it" sz="1700" u="none">
                <a:solidFill>
                  <a:srgbClr val="000000"/>
                </a:solidFill>
                <a:latin typeface="Garamond"/>
                <a:ea typeface="Garamond"/>
                <a:cs typeface="Garamond"/>
                <a:sym typeface="Garamond"/>
              </a:rPr>
              <a:t> </a:t>
            </a:r>
            <a:r>
              <a:rPr i="0" lang="it" sz="1700" u="none">
                <a:solidFill>
                  <a:srgbClr val="000000"/>
                </a:solidFill>
                <a:latin typeface="Garamond"/>
                <a:ea typeface="Garamond"/>
                <a:cs typeface="Garamond"/>
                <a:sym typeface="Garamond"/>
              </a:rPr>
              <a:t>Il fenomeno potrebbe essere dovuto sia a  possibili </a:t>
            </a:r>
            <a:r>
              <a:rPr b="1" i="0" lang="it" sz="1700" u="none">
                <a:solidFill>
                  <a:srgbClr val="990000"/>
                </a:solidFill>
                <a:latin typeface="Garamond"/>
                <a:ea typeface="Garamond"/>
                <a:cs typeface="Garamond"/>
                <a:sym typeface="Garamond"/>
              </a:rPr>
              <a:t>maggiori bisogni</a:t>
            </a:r>
            <a:r>
              <a:rPr b="1" i="0" lang="it" sz="1700" u="none">
                <a:solidFill>
                  <a:srgbClr val="000000"/>
                </a:solidFill>
                <a:latin typeface="Garamond"/>
                <a:ea typeface="Garamond"/>
                <a:cs typeface="Garamond"/>
                <a:sym typeface="Garamond"/>
              </a:rPr>
              <a:t> </a:t>
            </a:r>
            <a:r>
              <a:rPr i="0" lang="it" sz="1700" u="none">
                <a:solidFill>
                  <a:srgbClr val="000000"/>
                </a:solidFill>
                <a:latin typeface="Garamond"/>
                <a:ea typeface="Garamond"/>
                <a:cs typeface="Garamond"/>
                <a:sym typeface="Garamond"/>
              </a:rPr>
              <a:t>che ad un maggior </a:t>
            </a:r>
            <a:r>
              <a:rPr b="1" i="0" lang="it" sz="1700" u="none">
                <a:solidFill>
                  <a:srgbClr val="990000"/>
                </a:solidFill>
                <a:latin typeface="Garamond"/>
                <a:ea typeface="Garamond"/>
                <a:cs typeface="Garamond"/>
                <a:sym typeface="Garamond"/>
              </a:rPr>
              <a:t>uso dei servizi</a:t>
            </a:r>
            <a:r>
              <a:rPr b="1" i="0" lang="it" sz="1700" u="none">
                <a:solidFill>
                  <a:srgbClr val="000000"/>
                </a:solidFill>
                <a:latin typeface="Garamond"/>
                <a:ea typeface="Garamond"/>
                <a:cs typeface="Garamond"/>
                <a:sym typeface="Garamond"/>
              </a:rPr>
              <a:t> </a:t>
            </a:r>
            <a:r>
              <a:rPr b="1" i="0" lang="it" sz="1700" u="none">
                <a:solidFill>
                  <a:srgbClr val="993300"/>
                </a:solidFill>
                <a:latin typeface="Garamond"/>
                <a:ea typeface="Garamond"/>
                <a:cs typeface="Garamond"/>
                <a:sym typeface="Garamond"/>
              </a:rPr>
              <a:t>non appropriato/efficace </a:t>
            </a:r>
            <a:r>
              <a:rPr i="0" lang="it" sz="1700" u="none">
                <a:solidFill>
                  <a:srgbClr val="000000"/>
                </a:solidFill>
                <a:latin typeface="Garamond"/>
                <a:ea typeface="Garamond"/>
                <a:cs typeface="Garamond"/>
                <a:sym typeface="Garamond"/>
              </a:rPr>
              <a:t>che ad una inadeguata prevenzione e/o presa in carico della popolazione in campo sociale e sanitario</a:t>
            </a:r>
            <a:r>
              <a:rPr lang="it" sz="1700">
                <a:latin typeface="Garamond"/>
                <a:ea typeface="Garamond"/>
                <a:cs typeface="Garamond"/>
                <a:sym typeface="Garamond"/>
              </a:rPr>
              <a:t>;</a:t>
            </a:r>
            <a:endParaRPr i="0" sz="1700" u="none">
              <a:solidFill>
                <a:srgbClr val="000000"/>
              </a:solidFill>
              <a:latin typeface="Garamond"/>
              <a:ea typeface="Garamond"/>
              <a:cs typeface="Garamond"/>
              <a:sym typeface="Garamond"/>
            </a:endParaRPr>
          </a:p>
          <a:p>
            <a:pPr indent="-317500" lvl="0" marL="457200" rtl="0" algn="l">
              <a:spcBef>
                <a:spcPts val="1000"/>
              </a:spcBef>
              <a:spcAft>
                <a:spcPts val="0"/>
              </a:spcAft>
              <a:buClr>
                <a:schemeClr val="dk1"/>
              </a:buClr>
              <a:buSzPts val="1400"/>
              <a:buFont typeface="Garamond"/>
              <a:buChar char="-"/>
            </a:pPr>
            <a:r>
              <a:rPr lang="it" sz="1700">
                <a:solidFill>
                  <a:schemeClr val="dk1"/>
                </a:solidFill>
                <a:latin typeface="Garamond"/>
                <a:ea typeface="Garamond"/>
                <a:cs typeface="Garamond"/>
                <a:sym typeface="Garamond"/>
              </a:rPr>
              <a:t>Le aree con indici peggiori tendono ad essere </a:t>
            </a:r>
            <a:r>
              <a:rPr b="1" lang="it" sz="1700">
                <a:solidFill>
                  <a:srgbClr val="990000"/>
                </a:solidFill>
                <a:latin typeface="Garamond"/>
                <a:ea typeface="Garamond"/>
                <a:cs typeface="Garamond"/>
                <a:sym typeface="Garamond"/>
              </a:rPr>
              <a:t>vicine ad altre aree che appaiono vulnerabili</a:t>
            </a:r>
            <a:r>
              <a:rPr lang="it" sz="1700">
                <a:solidFill>
                  <a:schemeClr val="dk1"/>
                </a:solidFill>
                <a:latin typeface="Garamond"/>
                <a:ea typeface="Garamond"/>
                <a:cs typeface="Garamond"/>
                <a:sym typeface="Garamond"/>
              </a:rPr>
              <a:t> (cluster);</a:t>
            </a:r>
            <a:endParaRPr sz="1700">
              <a:solidFill>
                <a:schemeClr val="dk1"/>
              </a:solidFill>
              <a:latin typeface="Garamond"/>
              <a:ea typeface="Garamond"/>
              <a:cs typeface="Garamond"/>
              <a:sym typeface="Garamond"/>
            </a:endParaRPr>
          </a:p>
          <a:p>
            <a:pPr indent="-317500" lvl="0" marL="457200" rtl="0" algn="l">
              <a:spcBef>
                <a:spcPts val="1000"/>
              </a:spcBef>
              <a:spcAft>
                <a:spcPts val="1000"/>
              </a:spcAft>
              <a:buClr>
                <a:schemeClr val="dk1"/>
              </a:buClr>
              <a:buSzPts val="1400"/>
              <a:buFont typeface="Garamond"/>
              <a:buChar char="-"/>
            </a:pPr>
            <a:r>
              <a:rPr lang="it" sz="1700">
                <a:solidFill>
                  <a:schemeClr val="dk1"/>
                </a:solidFill>
                <a:latin typeface="Garamond"/>
                <a:ea typeface="Garamond"/>
                <a:cs typeface="Garamond"/>
                <a:sym typeface="Garamond"/>
              </a:rPr>
              <a:t>Interventi in grado di migliorare le condizioni di salute nelle aree più vulnerabili potrebbero anche </a:t>
            </a:r>
            <a:r>
              <a:rPr b="1" lang="it" sz="1700">
                <a:solidFill>
                  <a:srgbClr val="990000"/>
                </a:solidFill>
                <a:latin typeface="Garamond"/>
                <a:ea typeface="Garamond"/>
                <a:cs typeface="Garamond"/>
                <a:sym typeface="Garamond"/>
              </a:rPr>
              <a:t>ridurre il consumo di risorse sanitarie</a:t>
            </a:r>
            <a:r>
              <a:rPr lang="it" sz="1700">
                <a:solidFill>
                  <a:schemeClr val="dk1"/>
                </a:solidFill>
                <a:latin typeface="Garamond"/>
                <a:ea typeface="Garamond"/>
                <a:cs typeface="Garamond"/>
                <a:sym typeface="Garamond"/>
              </a:rPr>
              <a:t>.</a:t>
            </a:r>
            <a:endParaRPr sz="1700">
              <a:latin typeface="Garamond"/>
              <a:ea typeface="Garamond"/>
              <a:cs typeface="Garamond"/>
              <a:sym typeface="Garamond"/>
            </a:endParaRPr>
          </a:p>
        </p:txBody>
      </p:sp>
      <p:sp>
        <p:nvSpPr>
          <p:cNvPr id="732" name="Google Shape;732;p114"/>
          <p:cNvSpPr txBox="1"/>
          <p:nvPr>
            <p:ph type="title"/>
          </p:nvPr>
        </p:nvSpPr>
        <p:spPr>
          <a:xfrm>
            <a:off x="457141" y="204788"/>
            <a:ext cx="8227500" cy="857400"/>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Clr>
                <a:srgbClr val="CE181E"/>
              </a:buClr>
              <a:buSzPts val="4000"/>
              <a:buFont typeface="Arial"/>
              <a:buNone/>
            </a:pPr>
            <a:r>
              <a:rPr b="1" i="0" lang="it" sz="2700" u="none">
                <a:solidFill>
                  <a:srgbClr val="CE181E"/>
                </a:solidFill>
                <a:latin typeface="Garamond"/>
                <a:ea typeface="Garamond"/>
                <a:cs typeface="Garamond"/>
                <a:sym typeface="Garamond"/>
              </a:rPr>
              <a:t>Alcune considerazioni</a:t>
            </a:r>
            <a:endParaRPr b="1" sz="2700">
              <a:latin typeface="Garamond"/>
              <a:ea typeface="Garamond"/>
              <a:cs typeface="Garamond"/>
              <a:sym typeface="Garamon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736" name="Shape 736"/>
        <p:cNvGrpSpPr/>
        <p:nvPr/>
      </p:nvGrpSpPr>
      <p:grpSpPr>
        <a:xfrm>
          <a:off x="0" y="0"/>
          <a:ext cx="0" cy="0"/>
          <a:chOff x="0" y="0"/>
          <a:chExt cx="0" cy="0"/>
        </a:xfrm>
      </p:grpSpPr>
      <p:sp>
        <p:nvSpPr>
          <p:cNvPr id="737" name="Google Shape;737;p115"/>
          <p:cNvSpPr/>
          <p:nvPr/>
        </p:nvSpPr>
        <p:spPr>
          <a:xfrm>
            <a:off x="457110" y="205200"/>
            <a:ext cx="8073300" cy="8574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38" name="Google Shape;738;p115"/>
          <p:cNvSpPr txBox="1"/>
          <p:nvPr>
            <p:ph idx="4294967295" type="ctrTitle"/>
          </p:nvPr>
        </p:nvSpPr>
        <p:spPr>
          <a:xfrm>
            <a:off x="550225" y="237600"/>
            <a:ext cx="8315400" cy="792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it" sz="4100">
                <a:solidFill>
                  <a:srgbClr val="CC0000"/>
                </a:solidFill>
                <a:latin typeface="Garamond"/>
                <a:ea typeface="Garamond"/>
                <a:cs typeface="Garamond"/>
                <a:sym typeface="Garamond"/>
              </a:rPr>
              <a:t>Fase 2 (2020-2022)</a:t>
            </a:r>
            <a:endParaRPr b="1" sz="4100">
              <a:solidFill>
                <a:srgbClr val="CC0000"/>
              </a:solidFill>
              <a:latin typeface="Garamond"/>
              <a:ea typeface="Garamond"/>
              <a:cs typeface="Garamond"/>
              <a:sym typeface="Garamond"/>
            </a:endParaRPr>
          </a:p>
        </p:txBody>
      </p:sp>
      <p:sp>
        <p:nvSpPr>
          <p:cNvPr id="739" name="Google Shape;739;p115"/>
          <p:cNvSpPr txBox="1"/>
          <p:nvPr/>
        </p:nvSpPr>
        <p:spPr>
          <a:xfrm>
            <a:off x="1160875" y="1198675"/>
            <a:ext cx="7094100" cy="240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600">
                <a:latin typeface="Garamond"/>
                <a:ea typeface="Garamond"/>
                <a:cs typeface="Garamond"/>
                <a:sym typeface="Garamond"/>
              </a:rPr>
              <a:t>Ricerca di stampo etnografico-qualitativo in 6 aree della città</a:t>
            </a:r>
            <a:endParaRPr b="1" sz="1600">
              <a:latin typeface="Garamond"/>
              <a:ea typeface="Garamond"/>
              <a:cs typeface="Garamond"/>
              <a:sym typeface="Garamond"/>
            </a:endParaRPr>
          </a:p>
          <a:p>
            <a:pPr indent="0" lvl="0" marL="0" rtl="0" algn="l">
              <a:spcBef>
                <a:spcPts val="0"/>
              </a:spcBef>
              <a:spcAft>
                <a:spcPts val="0"/>
              </a:spcAft>
              <a:buNone/>
            </a:pPr>
            <a:r>
              <a:t/>
            </a:r>
            <a:endParaRPr b="1" sz="1600">
              <a:latin typeface="Garamond"/>
              <a:ea typeface="Garamond"/>
              <a:cs typeface="Garamond"/>
              <a:sym typeface="Garamond"/>
            </a:endParaRPr>
          </a:p>
          <a:p>
            <a:pPr indent="0" lvl="0" marL="0" rtl="0" algn="l">
              <a:spcBef>
                <a:spcPts val="0"/>
              </a:spcBef>
              <a:spcAft>
                <a:spcPts val="0"/>
              </a:spcAft>
              <a:buNone/>
            </a:pPr>
            <a:r>
              <a:t/>
            </a:r>
            <a:endParaRPr b="1" sz="1600">
              <a:latin typeface="Garamond"/>
              <a:ea typeface="Garamond"/>
              <a:cs typeface="Garamond"/>
              <a:sym typeface="Garamond"/>
            </a:endParaRPr>
          </a:p>
          <a:p>
            <a:pPr indent="0" lvl="0" marL="0" rtl="0" algn="l">
              <a:spcBef>
                <a:spcPts val="0"/>
              </a:spcBef>
              <a:spcAft>
                <a:spcPts val="0"/>
              </a:spcAft>
              <a:buNone/>
            </a:pPr>
            <a:r>
              <a:t/>
            </a:r>
            <a:endParaRPr b="1" sz="1600">
              <a:latin typeface="Garamond"/>
              <a:ea typeface="Garamond"/>
              <a:cs typeface="Garamond"/>
              <a:sym typeface="Garamond"/>
            </a:endParaRPr>
          </a:p>
          <a:p>
            <a:pPr indent="0" lvl="0" marL="0" rtl="0" algn="ctr">
              <a:spcBef>
                <a:spcPts val="0"/>
              </a:spcBef>
              <a:spcAft>
                <a:spcPts val="0"/>
              </a:spcAft>
              <a:buClr>
                <a:schemeClr val="dk1"/>
              </a:buClr>
              <a:buSzPts val="1100"/>
              <a:buFont typeface="Arial"/>
              <a:buNone/>
            </a:pPr>
            <a:r>
              <a:rPr lang="it" sz="1600">
                <a:solidFill>
                  <a:schemeClr val="dk1"/>
                </a:solidFill>
                <a:latin typeface="Garamond"/>
                <a:ea typeface="Garamond"/>
                <a:cs typeface="Garamond"/>
                <a:sym typeface="Garamond"/>
              </a:rPr>
              <a:t>Come sono state scelte?</a:t>
            </a:r>
            <a:endParaRPr sz="1600">
              <a:solidFill>
                <a:schemeClr val="dk1"/>
              </a:solidFill>
              <a:latin typeface="Garamond"/>
              <a:ea typeface="Garamond"/>
              <a:cs typeface="Garamond"/>
              <a:sym typeface="Garamond"/>
            </a:endParaRPr>
          </a:p>
          <a:p>
            <a:pPr indent="0" lvl="0" marL="0" rtl="0" algn="l">
              <a:spcBef>
                <a:spcPts val="0"/>
              </a:spcBef>
              <a:spcAft>
                <a:spcPts val="0"/>
              </a:spcAft>
              <a:buClr>
                <a:schemeClr val="dk1"/>
              </a:buClr>
              <a:buSzPts val="1100"/>
              <a:buFont typeface="Arial"/>
              <a:buNone/>
            </a:pPr>
            <a:r>
              <a:t/>
            </a:r>
            <a:endParaRPr sz="1600">
              <a:solidFill>
                <a:schemeClr val="dk1"/>
              </a:solidFill>
              <a:latin typeface="Garamond"/>
              <a:ea typeface="Garamond"/>
              <a:cs typeface="Garamond"/>
              <a:sym typeface="Garamond"/>
            </a:endParaRPr>
          </a:p>
          <a:p>
            <a:pPr indent="0" lvl="0" marL="0" rtl="0" algn="ctr">
              <a:spcBef>
                <a:spcPts val="0"/>
              </a:spcBef>
              <a:spcAft>
                <a:spcPts val="0"/>
              </a:spcAft>
              <a:buClr>
                <a:schemeClr val="dk1"/>
              </a:buClr>
              <a:buSzPts val="1100"/>
              <a:buFont typeface="Arial"/>
              <a:buNone/>
            </a:pPr>
            <a:r>
              <a:rPr lang="it" sz="1600">
                <a:solidFill>
                  <a:schemeClr val="dk1"/>
                </a:solidFill>
                <a:latin typeface="Garamond"/>
                <a:ea typeface="Garamond"/>
                <a:cs typeface="Garamond"/>
                <a:sym typeface="Garamond"/>
              </a:rPr>
              <a:t> Con che metodi abbiamo lavorato?</a:t>
            </a:r>
            <a:endParaRPr b="1" sz="1600">
              <a:latin typeface="Garamond"/>
              <a:ea typeface="Garamond"/>
              <a:cs typeface="Garamond"/>
              <a:sym typeface="Garamond"/>
            </a:endParaRPr>
          </a:p>
          <a:p>
            <a:pPr indent="0" lvl="0" marL="0" rtl="0" algn="l">
              <a:spcBef>
                <a:spcPts val="0"/>
              </a:spcBef>
              <a:spcAft>
                <a:spcPts val="0"/>
              </a:spcAft>
              <a:buNone/>
            </a:pPr>
            <a:r>
              <a:t/>
            </a:r>
            <a:endParaRPr sz="1600">
              <a:latin typeface="Garamond"/>
              <a:ea typeface="Garamond"/>
              <a:cs typeface="Garamond"/>
              <a:sym typeface="Garamond"/>
            </a:endParaRPr>
          </a:p>
          <a:p>
            <a:pPr indent="0" lvl="0" marL="0" rtl="0" algn="ctr">
              <a:spcBef>
                <a:spcPts val="0"/>
              </a:spcBef>
              <a:spcAft>
                <a:spcPts val="0"/>
              </a:spcAft>
              <a:buNone/>
            </a:pPr>
            <a:r>
              <a:t/>
            </a:r>
            <a:endParaRPr sz="1600">
              <a:latin typeface="Garamond"/>
              <a:ea typeface="Garamond"/>
              <a:cs typeface="Garamond"/>
              <a:sym typeface="Garamon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743" name="Shape 743"/>
        <p:cNvGrpSpPr/>
        <p:nvPr/>
      </p:nvGrpSpPr>
      <p:grpSpPr>
        <a:xfrm>
          <a:off x="0" y="0"/>
          <a:ext cx="0" cy="0"/>
          <a:chOff x="0" y="0"/>
          <a:chExt cx="0" cy="0"/>
        </a:xfrm>
      </p:grpSpPr>
      <p:sp>
        <p:nvSpPr>
          <p:cNvPr id="744" name="Google Shape;744;p116"/>
          <p:cNvSpPr/>
          <p:nvPr/>
        </p:nvSpPr>
        <p:spPr>
          <a:xfrm>
            <a:off x="457110" y="205200"/>
            <a:ext cx="8073300" cy="8574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45" name="Google Shape;745;p116"/>
          <p:cNvSpPr txBox="1"/>
          <p:nvPr>
            <p:ph idx="4294967295" type="ctrTitle"/>
          </p:nvPr>
        </p:nvSpPr>
        <p:spPr>
          <a:xfrm>
            <a:off x="550225" y="237600"/>
            <a:ext cx="8315400" cy="792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it" sz="4100">
                <a:solidFill>
                  <a:srgbClr val="CC0000"/>
                </a:solidFill>
                <a:latin typeface="Garamond"/>
                <a:ea typeface="Garamond"/>
                <a:cs typeface="Garamond"/>
                <a:sym typeface="Garamond"/>
              </a:rPr>
              <a:t>Ricerca-azione</a:t>
            </a:r>
            <a:endParaRPr b="1" sz="4100">
              <a:solidFill>
                <a:srgbClr val="CC0000"/>
              </a:solidFill>
              <a:latin typeface="Garamond"/>
              <a:ea typeface="Garamond"/>
              <a:cs typeface="Garamond"/>
              <a:sym typeface="Garamond"/>
            </a:endParaRPr>
          </a:p>
        </p:txBody>
      </p:sp>
      <p:sp>
        <p:nvSpPr>
          <p:cNvPr id="746" name="Google Shape;746;p116"/>
          <p:cNvSpPr txBox="1"/>
          <p:nvPr/>
        </p:nvSpPr>
        <p:spPr>
          <a:xfrm>
            <a:off x="457100" y="1030200"/>
            <a:ext cx="5645400" cy="3540300"/>
          </a:xfrm>
          <a:prstGeom prst="rect">
            <a:avLst/>
          </a:prstGeom>
          <a:noFill/>
          <a:ln>
            <a:noFill/>
          </a:ln>
        </p:spPr>
        <p:txBody>
          <a:bodyPr anchorCtr="0" anchor="b" bIns="91425" lIns="91425" spcFirstLastPara="1" rIns="91425" wrap="square" tIns="91425">
            <a:noAutofit/>
          </a:bodyPr>
          <a:lstStyle/>
          <a:p>
            <a:pPr indent="0" lvl="0" marL="0" rtl="0" algn="just">
              <a:spcBef>
                <a:spcPts val="0"/>
              </a:spcBef>
              <a:spcAft>
                <a:spcPts val="0"/>
              </a:spcAft>
              <a:buNone/>
            </a:pPr>
            <a:r>
              <a:rPr lang="it" sz="1600">
                <a:latin typeface="Garamond"/>
                <a:ea typeface="Garamond"/>
                <a:cs typeface="Garamond"/>
                <a:sym typeface="Garamond"/>
              </a:rPr>
              <a:t>Epistemologia → Ribalta approccio positivista</a:t>
            </a:r>
            <a:endParaRPr sz="1600">
              <a:latin typeface="Garamond"/>
              <a:ea typeface="Garamond"/>
              <a:cs typeface="Garamond"/>
              <a:sym typeface="Garamond"/>
            </a:endParaRPr>
          </a:p>
          <a:p>
            <a:pPr indent="0" lvl="0" marL="0" rtl="0" algn="just">
              <a:spcBef>
                <a:spcPts val="0"/>
              </a:spcBef>
              <a:spcAft>
                <a:spcPts val="0"/>
              </a:spcAft>
              <a:buNone/>
            </a:pPr>
            <a:r>
              <a:t/>
            </a:r>
            <a:endParaRPr sz="1600">
              <a:latin typeface="Garamond"/>
              <a:ea typeface="Garamond"/>
              <a:cs typeface="Garamond"/>
              <a:sym typeface="Garamond"/>
            </a:endParaRPr>
          </a:p>
          <a:p>
            <a:pPr indent="0" lvl="0" marL="0" rtl="0" algn="just">
              <a:spcBef>
                <a:spcPts val="0"/>
              </a:spcBef>
              <a:spcAft>
                <a:spcPts val="0"/>
              </a:spcAft>
              <a:buNone/>
            </a:pPr>
            <a:r>
              <a:t/>
            </a:r>
            <a:endParaRPr sz="1600">
              <a:latin typeface="Garamond"/>
              <a:ea typeface="Garamond"/>
              <a:cs typeface="Garamond"/>
              <a:sym typeface="Garamond"/>
            </a:endParaRPr>
          </a:p>
          <a:p>
            <a:pPr indent="0" lvl="0" marL="0" rtl="0" algn="just">
              <a:spcBef>
                <a:spcPts val="0"/>
              </a:spcBef>
              <a:spcAft>
                <a:spcPts val="0"/>
              </a:spcAft>
              <a:buNone/>
            </a:pPr>
            <a:r>
              <a:rPr lang="it" sz="1600">
                <a:latin typeface="Garamond"/>
                <a:ea typeface="Garamond"/>
                <a:cs typeface="Garamond"/>
                <a:sym typeface="Garamond"/>
              </a:rPr>
              <a:t>Relazione tra conoscenza e cambiamento → trasformazione del reale</a:t>
            </a:r>
            <a:endParaRPr sz="1600">
              <a:latin typeface="Garamond"/>
              <a:ea typeface="Garamond"/>
              <a:cs typeface="Garamond"/>
              <a:sym typeface="Garamond"/>
            </a:endParaRPr>
          </a:p>
          <a:p>
            <a:pPr indent="0" lvl="0" marL="0" rtl="0" algn="just">
              <a:spcBef>
                <a:spcPts val="0"/>
              </a:spcBef>
              <a:spcAft>
                <a:spcPts val="0"/>
              </a:spcAft>
              <a:buNone/>
            </a:pPr>
            <a:r>
              <a:t/>
            </a:r>
            <a:endParaRPr sz="1600">
              <a:latin typeface="Garamond"/>
              <a:ea typeface="Garamond"/>
              <a:cs typeface="Garamond"/>
              <a:sym typeface="Garamond"/>
            </a:endParaRPr>
          </a:p>
          <a:p>
            <a:pPr indent="0" lvl="0" marL="0" rtl="0" algn="just">
              <a:spcBef>
                <a:spcPts val="0"/>
              </a:spcBef>
              <a:spcAft>
                <a:spcPts val="0"/>
              </a:spcAft>
              <a:buNone/>
            </a:pPr>
            <a:r>
              <a:t/>
            </a:r>
            <a:endParaRPr sz="1600">
              <a:latin typeface="Garamond"/>
              <a:ea typeface="Garamond"/>
              <a:cs typeface="Garamond"/>
              <a:sym typeface="Garamond"/>
            </a:endParaRPr>
          </a:p>
          <a:p>
            <a:pPr indent="0" lvl="0" marL="0" rtl="0" algn="just">
              <a:spcBef>
                <a:spcPts val="0"/>
              </a:spcBef>
              <a:spcAft>
                <a:spcPts val="0"/>
              </a:spcAft>
              <a:buNone/>
            </a:pPr>
            <a:r>
              <a:rPr lang="it" sz="1600">
                <a:latin typeface="Garamond"/>
                <a:ea typeface="Garamond"/>
                <a:cs typeface="Garamond"/>
                <a:sym typeface="Garamond"/>
              </a:rPr>
              <a:t>Partecipazione → conflitto</a:t>
            </a:r>
            <a:endParaRPr sz="1600">
              <a:latin typeface="Garamond"/>
              <a:ea typeface="Garamond"/>
              <a:cs typeface="Garamond"/>
              <a:sym typeface="Garamond"/>
            </a:endParaRPr>
          </a:p>
          <a:p>
            <a:pPr indent="0" lvl="0" marL="0" rtl="0" algn="just">
              <a:spcBef>
                <a:spcPts val="0"/>
              </a:spcBef>
              <a:spcAft>
                <a:spcPts val="0"/>
              </a:spcAft>
              <a:buNone/>
            </a:pPr>
            <a:r>
              <a:t/>
            </a:r>
            <a:endParaRPr sz="1600">
              <a:latin typeface="Garamond"/>
              <a:ea typeface="Garamond"/>
              <a:cs typeface="Garamond"/>
              <a:sym typeface="Garamond"/>
            </a:endParaRPr>
          </a:p>
          <a:p>
            <a:pPr indent="0" lvl="0" marL="0" rtl="0" algn="just">
              <a:spcBef>
                <a:spcPts val="0"/>
              </a:spcBef>
              <a:spcAft>
                <a:spcPts val="0"/>
              </a:spcAft>
              <a:buNone/>
            </a:pPr>
            <a:r>
              <a:t/>
            </a:r>
            <a:endParaRPr sz="1600">
              <a:latin typeface="Garamond"/>
              <a:ea typeface="Garamond"/>
              <a:cs typeface="Garamond"/>
              <a:sym typeface="Garamond"/>
            </a:endParaRPr>
          </a:p>
          <a:p>
            <a:pPr indent="0" lvl="0" marL="0" rtl="0" algn="just">
              <a:spcBef>
                <a:spcPts val="0"/>
              </a:spcBef>
              <a:spcAft>
                <a:spcPts val="0"/>
              </a:spcAft>
              <a:buNone/>
            </a:pPr>
            <a:r>
              <a:rPr lang="it" sz="1600">
                <a:latin typeface="Garamond"/>
                <a:ea typeface="Garamond"/>
                <a:cs typeface="Garamond"/>
                <a:sym typeface="Garamond"/>
              </a:rPr>
              <a:t>Trasponibile MA contestuale → rischio di autoreferenzialità</a:t>
            </a:r>
            <a:endParaRPr sz="1600">
              <a:latin typeface="Garamond"/>
              <a:ea typeface="Garamond"/>
              <a:cs typeface="Garamond"/>
              <a:sym typeface="Garamond"/>
            </a:endParaRPr>
          </a:p>
          <a:p>
            <a:pPr indent="0" lvl="0" marL="0" rtl="0" algn="l">
              <a:spcBef>
                <a:spcPts val="0"/>
              </a:spcBef>
              <a:spcAft>
                <a:spcPts val="0"/>
              </a:spcAft>
              <a:buNone/>
            </a:pPr>
            <a:r>
              <a:t/>
            </a:r>
            <a:endParaRPr>
              <a:latin typeface="Garamond"/>
              <a:ea typeface="Garamond"/>
              <a:cs typeface="Garamond"/>
              <a:sym typeface="Garamond"/>
            </a:endParaRPr>
          </a:p>
          <a:p>
            <a:pPr indent="0" lvl="0" marL="0" rtl="0" algn="l">
              <a:spcBef>
                <a:spcPts val="0"/>
              </a:spcBef>
              <a:spcAft>
                <a:spcPts val="0"/>
              </a:spcAft>
              <a:buNone/>
            </a:pPr>
            <a:r>
              <a:t/>
            </a:r>
            <a:endParaRPr>
              <a:latin typeface="Garamond"/>
              <a:ea typeface="Garamond"/>
              <a:cs typeface="Garamond"/>
              <a:sym typeface="Garamond"/>
            </a:endParaRPr>
          </a:p>
          <a:p>
            <a:pPr indent="0" lvl="0" marL="0" rtl="0" algn="l">
              <a:spcBef>
                <a:spcPts val="0"/>
              </a:spcBef>
              <a:spcAft>
                <a:spcPts val="0"/>
              </a:spcAft>
              <a:buNone/>
            </a:pPr>
            <a:r>
              <a:t/>
            </a:r>
            <a:endParaRPr>
              <a:latin typeface="Garamond"/>
              <a:ea typeface="Garamond"/>
              <a:cs typeface="Garamond"/>
              <a:sym typeface="Garamond"/>
            </a:endParaRPr>
          </a:p>
        </p:txBody>
      </p:sp>
      <p:pic>
        <p:nvPicPr>
          <p:cNvPr id="747" name="Google Shape;747;p116"/>
          <p:cNvPicPr preferRelativeResize="0"/>
          <p:nvPr/>
        </p:nvPicPr>
        <p:blipFill>
          <a:blip r:embed="rId3">
            <a:alphaModFix/>
          </a:blip>
          <a:stretch>
            <a:fillRect/>
          </a:stretch>
        </p:blipFill>
        <p:spPr>
          <a:xfrm>
            <a:off x="6128925" y="872700"/>
            <a:ext cx="2736700" cy="3572459"/>
          </a:xfrm>
          <a:prstGeom prst="rect">
            <a:avLst/>
          </a:prstGeom>
          <a:noFill/>
          <a:ln>
            <a:noFill/>
          </a:ln>
        </p:spPr>
      </p:pic>
      <p:sp>
        <p:nvSpPr>
          <p:cNvPr id="748" name="Google Shape;748;p116"/>
          <p:cNvSpPr txBox="1"/>
          <p:nvPr/>
        </p:nvSpPr>
        <p:spPr>
          <a:xfrm>
            <a:off x="267850" y="4734250"/>
            <a:ext cx="7830900" cy="605400"/>
          </a:xfrm>
          <a:prstGeom prst="rect">
            <a:avLst/>
          </a:prstGeom>
          <a:noFill/>
          <a:ln>
            <a:noFill/>
          </a:ln>
        </p:spPr>
        <p:txBody>
          <a:bodyPr anchorCtr="0" anchor="t" bIns="33750" lIns="67500" spcFirstLastPara="1" rIns="67500" wrap="square" tIns="33750">
            <a:noAutofit/>
          </a:bodyPr>
          <a:lstStyle/>
          <a:p>
            <a:pPr indent="0" lvl="0" marL="0" marR="0" rtl="0" algn="l">
              <a:lnSpc>
                <a:spcPct val="93000"/>
              </a:lnSpc>
              <a:spcBef>
                <a:spcPts val="0"/>
              </a:spcBef>
              <a:spcAft>
                <a:spcPts val="0"/>
              </a:spcAft>
              <a:buClr>
                <a:schemeClr val="dk1"/>
              </a:buClr>
              <a:buSzPts val="1100"/>
              <a:buFont typeface="Arial"/>
              <a:buNone/>
            </a:pPr>
            <a:r>
              <a:rPr lang="it" sz="900">
                <a:latin typeface="Garamond"/>
                <a:ea typeface="Garamond"/>
                <a:cs typeface="Garamond"/>
                <a:sym typeface="Garamond"/>
              </a:rPr>
              <a:t>Chiara Bodini, Fran Baum, Ronald Labonté, David Legge, David Sanders &amp; Amit Sengupta (2019): Methodological challenges in researching activism in action: civil society engagement towards health for all, Critical Public Health, DOI: 10.1080/09581596.2019.1650892</a:t>
            </a:r>
            <a:endParaRPr sz="900">
              <a:latin typeface="Garamond"/>
              <a:ea typeface="Garamond"/>
              <a:cs typeface="Garamond"/>
              <a:sym typeface="Garamond"/>
            </a:endParaRPr>
          </a:p>
          <a:p>
            <a:pPr indent="0" lvl="0" marL="0" marR="0" rtl="0" algn="l">
              <a:lnSpc>
                <a:spcPct val="93000"/>
              </a:lnSpc>
              <a:spcBef>
                <a:spcPts val="0"/>
              </a:spcBef>
              <a:spcAft>
                <a:spcPts val="0"/>
              </a:spcAft>
              <a:buClr>
                <a:srgbClr val="000000"/>
              </a:buClr>
              <a:buSzPts val="900"/>
              <a:buFont typeface="Arial"/>
              <a:buNone/>
            </a:pPr>
            <a:r>
              <a:t/>
            </a:r>
            <a:endParaRPr sz="1300">
              <a:latin typeface="Garamond"/>
              <a:ea typeface="Garamond"/>
              <a:cs typeface="Garamond"/>
              <a:sym typeface="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7"/>
                                        </p:tgtEl>
                                        <p:attrNameLst>
                                          <p:attrName>style.visibility</p:attrName>
                                        </p:attrNameLst>
                                      </p:cBhvr>
                                      <p:to>
                                        <p:strVal val="visible"/>
                                      </p:to>
                                    </p:set>
                                    <p:animEffect filter="fade" transition="in">
                                      <p:cBhvr>
                                        <p:cTn dur="1000"/>
                                        <p:tgtEl>
                                          <p:spTgt spid="7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752" name="Shape 752"/>
        <p:cNvGrpSpPr/>
        <p:nvPr/>
      </p:nvGrpSpPr>
      <p:grpSpPr>
        <a:xfrm>
          <a:off x="0" y="0"/>
          <a:ext cx="0" cy="0"/>
          <a:chOff x="0" y="0"/>
          <a:chExt cx="0" cy="0"/>
        </a:xfrm>
      </p:grpSpPr>
      <p:pic>
        <p:nvPicPr>
          <p:cNvPr id="753" name="Google Shape;753;p117"/>
          <p:cNvPicPr preferRelativeResize="0"/>
          <p:nvPr/>
        </p:nvPicPr>
        <p:blipFill>
          <a:blip r:embed="rId3">
            <a:alphaModFix/>
          </a:blip>
          <a:stretch>
            <a:fillRect/>
          </a:stretch>
        </p:blipFill>
        <p:spPr>
          <a:xfrm>
            <a:off x="2037800" y="566500"/>
            <a:ext cx="4911901" cy="4577000"/>
          </a:xfrm>
          <a:prstGeom prst="rect">
            <a:avLst/>
          </a:prstGeom>
          <a:noFill/>
          <a:ln>
            <a:noFill/>
          </a:ln>
        </p:spPr>
      </p:pic>
      <p:cxnSp>
        <p:nvCxnSpPr>
          <p:cNvPr id="754" name="Google Shape;754;p117"/>
          <p:cNvCxnSpPr>
            <a:endCxn id="755" idx="3"/>
          </p:cNvCxnSpPr>
          <p:nvPr/>
        </p:nvCxnSpPr>
        <p:spPr>
          <a:xfrm rot="10800000">
            <a:off x="1765500" y="1234000"/>
            <a:ext cx="2364600" cy="498600"/>
          </a:xfrm>
          <a:prstGeom prst="straightConnector1">
            <a:avLst/>
          </a:prstGeom>
          <a:noFill/>
          <a:ln cap="flat" cmpd="sng" w="19050">
            <a:solidFill>
              <a:srgbClr val="000000"/>
            </a:solidFill>
            <a:prstDash val="solid"/>
            <a:round/>
            <a:headEnd len="med" w="med" type="none"/>
            <a:tailEnd len="med" w="med" type="triangle"/>
          </a:ln>
        </p:spPr>
      </p:cxnSp>
      <p:cxnSp>
        <p:nvCxnSpPr>
          <p:cNvPr id="756" name="Google Shape;756;p117"/>
          <p:cNvCxnSpPr>
            <a:endCxn id="757" idx="3"/>
          </p:cNvCxnSpPr>
          <p:nvPr/>
        </p:nvCxnSpPr>
        <p:spPr>
          <a:xfrm flipH="1">
            <a:off x="1765500" y="2560700"/>
            <a:ext cx="1656300" cy="402000"/>
          </a:xfrm>
          <a:prstGeom prst="straightConnector1">
            <a:avLst/>
          </a:prstGeom>
          <a:noFill/>
          <a:ln cap="flat" cmpd="sng" w="19050">
            <a:solidFill>
              <a:srgbClr val="000000"/>
            </a:solidFill>
            <a:prstDash val="solid"/>
            <a:round/>
            <a:headEnd len="med" w="med" type="none"/>
            <a:tailEnd len="med" w="med" type="triangle"/>
          </a:ln>
        </p:spPr>
      </p:cxnSp>
      <p:cxnSp>
        <p:nvCxnSpPr>
          <p:cNvPr id="758" name="Google Shape;758;p117"/>
          <p:cNvCxnSpPr>
            <a:endCxn id="759" idx="3"/>
          </p:cNvCxnSpPr>
          <p:nvPr/>
        </p:nvCxnSpPr>
        <p:spPr>
          <a:xfrm rot="10800000">
            <a:off x="1765500" y="2145375"/>
            <a:ext cx="2669700" cy="208200"/>
          </a:xfrm>
          <a:prstGeom prst="straightConnector1">
            <a:avLst/>
          </a:prstGeom>
          <a:noFill/>
          <a:ln cap="flat" cmpd="sng" w="19050">
            <a:solidFill>
              <a:srgbClr val="000000"/>
            </a:solidFill>
            <a:prstDash val="solid"/>
            <a:round/>
            <a:headEnd len="med" w="med" type="none"/>
            <a:tailEnd len="med" w="med" type="triangle"/>
          </a:ln>
        </p:spPr>
      </p:cxnSp>
      <p:cxnSp>
        <p:nvCxnSpPr>
          <p:cNvPr id="760" name="Google Shape;760;p117"/>
          <p:cNvCxnSpPr>
            <a:endCxn id="761" idx="1"/>
          </p:cNvCxnSpPr>
          <p:nvPr/>
        </p:nvCxnSpPr>
        <p:spPr>
          <a:xfrm flipH="1" rot="10800000">
            <a:off x="5209000" y="1341850"/>
            <a:ext cx="2081100" cy="957300"/>
          </a:xfrm>
          <a:prstGeom prst="straightConnector1">
            <a:avLst/>
          </a:prstGeom>
          <a:noFill/>
          <a:ln cap="flat" cmpd="sng" w="19050">
            <a:solidFill>
              <a:srgbClr val="000000"/>
            </a:solidFill>
            <a:prstDash val="solid"/>
            <a:round/>
            <a:headEnd len="med" w="med" type="none"/>
            <a:tailEnd len="med" w="med" type="triangle"/>
          </a:ln>
        </p:spPr>
      </p:cxnSp>
      <p:cxnSp>
        <p:nvCxnSpPr>
          <p:cNvPr id="762" name="Google Shape;762;p117"/>
          <p:cNvCxnSpPr>
            <a:endCxn id="763" idx="1"/>
          </p:cNvCxnSpPr>
          <p:nvPr/>
        </p:nvCxnSpPr>
        <p:spPr>
          <a:xfrm flipH="1" rot="10800000">
            <a:off x="4835500" y="2145375"/>
            <a:ext cx="2454600" cy="447900"/>
          </a:xfrm>
          <a:prstGeom prst="straightConnector1">
            <a:avLst/>
          </a:prstGeom>
          <a:noFill/>
          <a:ln cap="flat" cmpd="sng" w="19050">
            <a:solidFill>
              <a:srgbClr val="000000"/>
            </a:solidFill>
            <a:prstDash val="solid"/>
            <a:round/>
            <a:headEnd len="med" w="med" type="none"/>
            <a:tailEnd len="med" w="med" type="triangle"/>
          </a:ln>
        </p:spPr>
      </p:cxnSp>
      <p:cxnSp>
        <p:nvCxnSpPr>
          <p:cNvPr id="764" name="Google Shape;764;p117"/>
          <p:cNvCxnSpPr>
            <a:endCxn id="765" idx="1"/>
          </p:cNvCxnSpPr>
          <p:nvPr/>
        </p:nvCxnSpPr>
        <p:spPr>
          <a:xfrm flipH="1" rot="10800000">
            <a:off x="5601100" y="3178250"/>
            <a:ext cx="1620900" cy="156300"/>
          </a:xfrm>
          <a:prstGeom prst="straightConnector1">
            <a:avLst/>
          </a:prstGeom>
          <a:noFill/>
          <a:ln cap="flat" cmpd="sng" w="19050">
            <a:solidFill>
              <a:srgbClr val="000000"/>
            </a:solidFill>
            <a:prstDash val="solid"/>
            <a:round/>
            <a:headEnd len="med" w="med" type="none"/>
            <a:tailEnd len="med" w="med" type="triangle"/>
          </a:ln>
        </p:spPr>
      </p:cxnSp>
      <p:sp>
        <p:nvSpPr>
          <p:cNvPr id="755" name="Google Shape;755;p117"/>
          <p:cNvSpPr txBox="1"/>
          <p:nvPr/>
        </p:nvSpPr>
        <p:spPr>
          <a:xfrm>
            <a:off x="0" y="926200"/>
            <a:ext cx="17655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it">
                <a:latin typeface="Garamond"/>
                <a:ea typeface="Garamond"/>
                <a:cs typeface="Garamond"/>
                <a:sym typeface="Garamond"/>
              </a:rPr>
              <a:t>Pescarola </a:t>
            </a:r>
            <a:endParaRPr>
              <a:latin typeface="Garamond"/>
              <a:ea typeface="Garamond"/>
              <a:cs typeface="Garamond"/>
              <a:sym typeface="Garamond"/>
            </a:endParaRPr>
          </a:p>
          <a:p>
            <a:pPr indent="0" lvl="0" marL="0" rtl="0" algn="just">
              <a:spcBef>
                <a:spcPts val="0"/>
              </a:spcBef>
              <a:spcAft>
                <a:spcPts val="0"/>
              </a:spcAft>
              <a:buNone/>
            </a:pPr>
            <a:r>
              <a:rPr lang="it">
                <a:latin typeface="Garamond"/>
                <a:ea typeface="Garamond"/>
                <a:cs typeface="Garamond"/>
                <a:sym typeface="Garamond"/>
              </a:rPr>
              <a:t>Navile</a:t>
            </a:r>
            <a:endParaRPr>
              <a:latin typeface="Garamond"/>
              <a:ea typeface="Garamond"/>
              <a:cs typeface="Garamond"/>
              <a:sym typeface="Garamond"/>
            </a:endParaRPr>
          </a:p>
        </p:txBody>
      </p:sp>
      <p:sp>
        <p:nvSpPr>
          <p:cNvPr id="759" name="Google Shape;759;p117"/>
          <p:cNvSpPr txBox="1"/>
          <p:nvPr/>
        </p:nvSpPr>
        <p:spPr>
          <a:xfrm>
            <a:off x="0" y="1837575"/>
            <a:ext cx="17655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it">
                <a:latin typeface="Garamond"/>
                <a:ea typeface="Garamond"/>
                <a:cs typeface="Garamond"/>
                <a:sym typeface="Garamond"/>
              </a:rPr>
              <a:t>Zanardi </a:t>
            </a:r>
            <a:r>
              <a:rPr lang="it">
                <a:latin typeface="Garamond"/>
                <a:ea typeface="Garamond"/>
                <a:cs typeface="Garamond"/>
                <a:sym typeface="Garamond"/>
              </a:rPr>
              <a:t> Porto-Saragozza</a:t>
            </a:r>
            <a:endParaRPr>
              <a:latin typeface="Garamond"/>
              <a:ea typeface="Garamond"/>
              <a:cs typeface="Garamond"/>
              <a:sym typeface="Garamond"/>
            </a:endParaRPr>
          </a:p>
        </p:txBody>
      </p:sp>
      <p:sp>
        <p:nvSpPr>
          <p:cNvPr id="757" name="Google Shape;757;p117"/>
          <p:cNvSpPr txBox="1"/>
          <p:nvPr/>
        </p:nvSpPr>
        <p:spPr>
          <a:xfrm>
            <a:off x="0" y="2654900"/>
            <a:ext cx="17655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it">
                <a:latin typeface="Garamond"/>
                <a:ea typeface="Garamond"/>
                <a:cs typeface="Garamond"/>
                <a:sym typeface="Garamond"/>
              </a:rPr>
              <a:t>Villaggio della Barca</a:t>
            </a:r>
            <a:r>
              <a:rPr lang="it">
                <a:latin typeface="Garamond"/>
                <a:ea typeface="Garamond"/>
                <a:cs typeface="Garamond"/>
                <a:sym typeface="Garamond"/>
              </a:rPr>
              <a:t>  Borgo Panigale-Reno</a:t>
            </a:r>
            <a:endParaRPr>
              <a:latin typeface="Garamond"/>
              <a:ea typeface="Garamond"/>
              <a:cs typeface="Garamond"/>
              <a:sym typeface="Garamond"/>
            </a:endParaRPr>
          </a:p>
        </p:txBody>
      </p:sp>
      <p:sp>
        <p:nvSpPr>
          <p:cNvPr id="761" name="Google Shape;761;p117"/>
          <p:cNvSpPr txBox="1"/>
          <p:nvPr/>
        </p:nvSpPr>
        <p:spPr>
          <a:xfrm>
            <a:off x="7290100" y="926200"/>
            <a:ext cx="1765500" cy="831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it">
                <a:latin typeface="Garamond"/>
                <a:ea typeface="Garamond"/>
                <a:cs typeface="Garamond"/>
                <a:sym typeface="Garamond"/>
              </a:rPr>
              <a:t>Via del Lavoro, Via Mondo</a:t>
            </a:r>
            <a:endParaRPr b="1">
              <a:latin typeface="Garamond"/>
              <a:ea typeface="Garamond"/>
              <a:cs typeface="Garamond"/>
              <a:sym typeface="Garamond"/>
            </a:endParaRPr>
          </a:p>
          <a:p>
            <a:pPr indent="0" lvl="0" marL="0" rtl="0" algn="just">
              <a:spcBef>
                <a:spcPts val="0"/>
              </a:spcBef>
              <a:spcAft>
                <a:spcPts val="0"/>
              </a:spcAft>
              <a:buNone/>
            </a:pPr>
            <a:r>
              <a:rPr lang="it">
                <a:latin typeface="Garamond"/>
                <a:ea typeface="Garamond"/>
                <a:cs typeface="Garamond"/>
                <a:sym typeface="Garamond"/>
              </a:rPr>
              <a:t>San Donato San Vitale</a:t>
            </a:r>
            <a:endParaRPr>
              <a:latin typeface="Garamond"/>
              <a:ea typeface="Garamond"/>
              <a:cs typeface="Garamond"/>
              <a:sym typeface="Garamond"/>
            </a:endParaRPr>
          </a:p>
        </p:txBody>
      </p:sp>
      <p:sp>
        <p:nvSpPr>
          <p:cNvPr id="763" name="Google Shape;763;p117"/>
          <p:cNvSpPr txBox="1"/>
          <p:nvPr/>
        </p:nvSpPr>
        <p:spPr>
          <a:xfrm>
            <a:off x="7290100" y="1837575"/>
            <a:ext cx="17655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it">
                <a:latin typeface="Garamond"/>
                <a:ea typeface="Garamond"/>
                <a:cs typeface="Garamond"/>
                <a:sym typeface="Garamond"/>
              </a:rPr>
              <a:t>Irnerio 1</a:t>
            </a:r>
            <a:endParaRPr b="1">
              <a:latin typeface="Garamond"/>
              <a:ea typeface="Garamond"/>
              <a:cs typeface="Garamond"/>
              <a:sym typeface="Garamond"/>
            </a:endParaRPr>
          </a:p>
          <a:p>
            <a:pPr indent="0" lvl="0" marL="0" rtl="0" algn="just">
              <a:spcBef>
                <a:spcPts val="0"/>
              </a:spcBef>
              <a:spcAft>
                <a:spcPts val="0"/>
              </a:spcAft>
              <a:buNone/>
            </a:pPr>
            <a:r>
              <a:rPr lang="it">
                <a:latin typeface="Garamond"/>
                <a:ea typeface="Garamond"/>
                <a:cs typeface="Garamond"/>
                <a:sym typeface="Garamond"/>
              </a:rPr>
              <a:t>Santo Stefano</a:t>
            </a:r>
            <a:endParaRPr>
              <a:latin typeface="Garamond"/>
              <a:ea typeface="Garamond"/>
              <a:cs typeface="Garamond"/>
              <a:sym typeface="Garamond"/>
            </a:endParaRPr>
          </a:p>
        </p:txBody>
      </p:sp>
      <p:sp>
        <p:nvSpPr>
          <p:cNvPr id="765" name="Google Shape;765;p117"/>
          <p:cNvSpPr txBox="1"/>
          <p:nvPr/>
        </p:nvSpPr>
        <p:spPr>
          <a:xfrm>
            <a:off x="7222000" y="2870450"/>
            <a:ext cx="1765500" cy="615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it">
                <a:latin typeface="Garamond"/>
                <a:ea typeface="Garamond"/>
                <a:cs typeface="Garamond"/>
                <a:sym typeface="Garamond"/>
              </a:rPr>
              <a:t>Cavedone</a:t>
            </a:r>
            <a:endParaRPr b="1">
              <a:latin typeface="Garamond"/>
              <a:ea typeface="Garamond"/>
              <a:cs typeface="Garamond"/>
              <a:sym typeface="Garamond"/>
            </a:endParaRPr>
          </a:p>
          <a:p>
            <a:pPr indent="0" lvl="0" marL="0" rtl="0" algn="just">
              <a:spcBef>
                <a:spcPts val="0"/>
              </a:spcBef>
              <a:spcAft>
                <a:spcPts val="0"/>
              </a:spcAft>
              <a:buNone/>
            </a:pPr>
            <a:r>
              <a:rPr lang="it">
                <a:latin typeface="Garamond"/>
                <a:ea typeface="Garamond"/>
                <a:cs typeface="Garamond"/>
                <a:sym typeface="Garamond"/>
              </a:rPr>
              <a:t>Savena</a:t>
            </a:r>
            <a:endParaRPr>
              <a:latin typeface="Garamond"/>
              <a:ea typeface="Garamond"/>
              <a:cs typeface="Garamond"/>
              <a:sym typeface="Garamond"/>
            </a:endParaRPr>
          </a:p>
        </p:txBody>
      </p:sp>
      <p:sp>
        <p:nvSpPr>
          <p:cNvPr id="766" name="Google Shape;766;p117"/>
          <p:cNvSpPr txBox="1"/>
          <p:nvPr>
            <p:ph idx="4294967295" type="ctrTitle"/>
          </p:nvPr>
        </p:nvSpPr>
        <p:spPr>
          <a:xfrm>
            <a:off x="414300" y="-162175"/>
            <a:ext cx="8315400" cy="792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it" sz="4100">
                <a:solidFill>
                  <a:srgbClr val="CC0000"/>
                </a:solidFill>
                <a:latin typeface="Garamond"/>
                <a:ea typeface="Garamond"/>
                <a:cs typeface="Garamond"/>
                <a:sym typeface="Garamond"/>
              </a:rPr>
              <a:t>Aree di ricerca</a:t>
            </a:r>
            <a:endParaRPr b="1" sz="4100">
              <a:solidFill>
                <a:srgbClr val="CC0000"/>
              </a:solidFill>
              <a:latin typeface="Garamond"/>
              <a:ea typeface="Garamond"/>
              <a:cs typeface="Garamond"/>
              <a:sym typeface="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4"/>
                                        </p:tgtEl>
                                        <p:attrNameLst>
                                          <p:attrName>style.visibility</p:attrName>
                                        </p:attrNameLst>
                                      </p:cBhvr>
                                      <p:to>
                                        <p:strVal val="visible"/>
                                      </p:to>
                                    </p:set>
                                    <p:animEffect filter="fade" transition="in">
                                      <p:cBhvr>
                                        <p:cTn dur="1000"/>
                                        <p:tgtEl>
                                          <p:spTgt spid="754"/>
                                        </p:tgtEl>
                                      </p:cBhvr>
                                    </p:animEffect>
                                  </p:childTnLst>
                                </p:cTn>
                              </p:par>
                              <p:par>
                                <p:cTn fill="hold" nodeType="with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1000"/>
                                        <p:tgtEl>
                                          <p:spTgt spid="756"/>
                                        </p:tgtEl>
                                      </p:cBhvr>
                                    </p:animEffect>
                                  </p:childTnLst>
                                </p:cTn>
                              </p:par>
                              <p:par>
                                <p:cTn fill="hold" nodeType="withEffect" presetClass="entr" presetID="10" presetSubtype="0">
                                  <p:stCondLst>
                                    <p:cond delay="0"/>
                                  </p:stCondLst>
                                  <p:childTnLst>
                                    <p:set>
                                      <p:cBhvr>
                                        <p:cTn dur="1" fill="hold">
                                          <p:stCondLst>
                                            <p:cond delay="0"/>
                                          </p:stCondLst>
                                        </p:cTn>
                                        <p:tgtEl>
                                          <p:spTgt spid="760"/>
                                        </p:tgtEl>
                                        <p:attrNameLst>
                                          <p:attrName>style.visibility</p:attrName>
                                        </p:attrNameLst>
                                      </p:cBhvr>
                                      <p:to>
                                        <p:strVal val="visible"/>
                                      </p:to>
                                    </p:set>
                                    <p:animEffect filter="fade" transition="in">
                                      <p:cBhvr>
                                        <p:cTn dur="1000"/>
                                        <p:tgtEl>
                                          <p:spTgt spid="760"/>
                                        </p:tgtEl>
                                      </p:cBhvr>
                                    </p:animEffect>
                                  </p:childTnLst>
                                </p:cTn>
                              </p:par>
                              <p:par>
                                <p:cTn fill="hold" nodeType="withEffect" presetClass="entr" presetID="10" presetSubtype="0">
                                  <p:stCondLst>
                                    <p:cond delay="0"/>
                                  </p:stCondLst>
                                  <p:childTnLst>
                                    <p:set>
                                      <p:cBhvr>
                                        <p:cTn dur="1" fill="hold">
                                          <p:stCondLst>
                                            <p:cond delay="0"/>
                                          </p:stCondLst>
                                        </p:cTn>
                                        <p:tgtEl>
                                          <p:spTgt spid="755"/>
                                        </p:tgtEl>
                                        <p:attrNameLst>
                                          <p:attrName>style.visibility</p:attrName>
                                        </p:attrNameLst>
                                      </p:cBhvr>
                                      <p:to>
                                        <p:strVal val="visible"/>
                                      </p:to>
                                    </p:set>
                                    <p:animEffect filter="fade" transition="in">
                                      <p:cBhvr>
                                        <p:cTn dur="1000"/>
                                        <p:tgtEl>
                                          <p:spTgt spid="755"/>
                                        </p:tgtEl>
                                      </p:cBhvr>
                                    </p:animEffect>
                                  </p:childTnLst>
                                </p:cTn>
                              </p:par>
                              <p:par>
                                <p:cTn fill="hold" nodeType="withEffect" presetClass="entr" presetID="10" presetSubtype="0">
                                  <p:stCondLst>
                                    <p:cond delay="0"/>
                                  </p:stCondLst>
                                  <p:childTnLst>
                                    <p:set>
                                      <p:cBhvr>
                                        <p:cTn dur="1" fill="hold">
                                          <p:stCondLst>
                                            <p:cond delay="0"/>
                                          </p:stCondLst>
                                        </p:cTn>
                                        <p:tgtEl>
                                          <p:spTgt spid="757"/>
                                        </p:tgtEl>
                                        <p:attrNameLst>
                                          <p:attrName>style.visibility</p:attrName>
                                        </p:attrNameLst>
                                      </p:cBhvr>
                                      <p:to>
                                        <p:strVal val="visible"/>
                                      </p:to>
                                    </p:set>
                                    <p:animEffect filter="fade" transition="in">
                                      <p:cBhvr>
                                        <p:cTn dur="1000"/>
                                        <p:tgtEl>
                                          <p:spTgt spid="757"/>
                                        </p:tgtEl>
                                      </p:cBhvr>
                                    </p:animEffect>
                                  </p:childTnLst>
                                </p:cTn>
                              </p:par>
                              <p:par>
                                <p:cTn fill="hold" nodeType="withEffect" presetClass="entr" presetID="10" presetSubtype="0">
                                  <p:stCondLst>
                                    <p:cond delay="0"/>
                                  </p:stCondLst>
                                  <p:childTnLst>
                                    <p:set>
                                      <p:cBhvr>
                                        <p:cTn dur="1" fill="hold">
                                          <p:stCondLst>
                                            <p:cond delay="0"/>
                                          </p:stCondLst>
                                        </p:cTn>
                                        <p:tgtEl>
                                          <p:spTgt spid="761"/>
                                        </p:tgtEl>
                                        <p:attrNameLst>
                                          <p:attrName>style.visibility</p:attrName>
                                        </p:attrNameLst>
                                      </p:cBhvr>
                                      <p:to>
                                        <p:strVal val="visible"/>
                                      </p:to>
                                    </p:set>
                                    <p:animEffect filter="fade" transition="in">
                                      <p:cBhvr>
                                        <p:cTn dur="1000"/>
                                        <p:tgtEl>
                                          <p:spTgt spid="7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8"/>
                                        </p:tgtEl>
                                        <p:attrNameLst>
                                          <p:attrName>style.visibility</p:attrName>
                                        </p:attrNameLst>
                                      </p:cBhvr>
                                      <p:to>
                                        <p:strVal val="visible"/>
                                      </p:to>
                                    </p:set>
                                    <p:animEffect filter="fade" transition="in">
                                      <p:cBhvr>
                                        <p:cTn dur="1000"/>
                                        <p:tgtEl>
                                          <p:spTgt spid="758"/>
                                        </p:tgtEl>
                                      </p:cBhvr>
                                    </p:animEffect>
                                  </p:childTnLst>
                                </p:cTn>
                              </p:par>
                              <p:par>
                                <p:cTn fill="hold" nodeType="withEffect" presetClass="entr" presetID="10" presetSubtype="0">
                                  <p:stCondLst>
                                    <p:cond delay="0"/>
                                  </p:stCondLst>
                                  <p:childTnLst>
                                    <p:set>
                                      <p:cBhvr>
                                        <p:cTn dur="1" fill="hold">
                                          <p:stCondLst>
                                            <p:cond delay="0"/>
                                          </p:stCondLst>
                                        </p:cTn>
                                        <p:tgtEl>
                                          <p:spTgt spid="762"/>
                                        </p:tgtEl>
                                        <p:attrNameLst>
                                          <p:attrName>style.visibility</p:attrName>
                                        </p:attrNameLst>
                                      </p:cBhvr>
                                      <p:to>
                                        <p:strVal val="visible"/>
                                      </p:to>
                                    </p:set>
                                    <p:animEffect filter="fade" transition="in">
                                      <p:cBhvr>
                                        <p:cTn dur="1000"/>
                                        <p:tgtEl>
                                          <p:spTgt spid="762"/>
                                        </p:tgtEl>
                                      </p:cBhvr>
                                    </p:animEffect>
                                  </p:childTnLst>
                                </p:cTn>
                              </p:par>
                              <p:par>
                                <p:cTn fill="hold" nodeType="withEffect" presetClass="entr" presetID="10" presetSubtype="0">
                                  <p:stCondLst>
                                    <p:cond delay="0"/>
                                  </p:stCondLst>
                                  <p:childTnLst>
                                    <p:set>
                                      <p:cBhvr>
                                        <p:cTn dur="1" fill="hold">
                                          <p:stCondLst>
                                            <p:cond delay="0"/>
                                          </p:stCondLst>
                                        </p:cTn>
                                        <p:tgtEl>
                                          <p:spTgt spid="764"/>
                                        </p:tgtEl>
                                        <p:attrNameLst>
                                          <p:attrName>style.visibility</p:attrName>
                                        </p:attrNameLst>
                                      </p:cBhvr>
                                      <p:to>
                                        <p:strVal val="visible"/>
                                      </p:to>
                                    </p:set>
                                    <p:animEffect filter="fade" transition="in">
                                      <p:cBhvr>
                                        <p:cTn dur="1000"/>
                                        <p:tgtEl>
                                          <p:spTgt spid="764"/>
                                        </p:tgtEl>
                                      </p:cBhvr>
                                    </p:animEffect>
                                  </p:childTnLst>
                                </p:cTn>
                              </p:par>
                              <p:par>
                                <p:cTn fill="hold" nodeType="with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1000"/>
                                        <p:tgtEl>
                                          <p:spTgt spid="759"/>
                                        </p:tgtEl>
                                      </p:cBhvr>
                                    </p:animEffect>
                                  </p:childTnLst>
                                </p:cTn>
                              </p:par>
                              <p:par>
                                <p:cTn fill="hold" nodeType="withEffect" presetClass="entr" presetID="10" presetSubtype="0">
                                  <p:stCondLst>
                                    <p:cond delay="0"/>
                                  </p:stCondLst>
                                  <p:childTnLst>
                                    <p:set>
                                      <p:cBhvr>
                                        <p:cTn dur="1" fill="hold">
                                          <p:stCondLst>
                                            <p:cond delay="0"/>
                                          </p:stCondLst>
                                        </p:cTn>
                                        <p:tgtEl>
                                          <p:spTgt spid="765"/>
                                        </p:tgtEl>
                                        <p:attrNameLst>
                                          <p:attrName>style.visibility</p:attrName>
                                        </p:attrNameLst>
                                      </p:cBhvr>
                                      <p:to>
                                        <p:strVal val="visible"/>
                                      </p:to>
                                    </p:set>
                                    <p:animEffect filter="fade" transition="in">
                                      <p:cBhvr>
                                        <p:cTn dur="1000"/>
                                        <p:tgtEl>
                                          <p:spTgt spid="765"/>
                                        </p:tgtEl>
                                      </p:cBhvr>
                                    </p:animEffect>
                                  </p:childTnLst>
                                </p:cTn>
                              </p:par>
                              <p:par>
                                <p:cTn fill="hold" nodeType="withEffect" presetClass="entr" presetID="10" presetSubtype="0">
                                  <p:stCondLst>
                                    <p:cond delay="0"/>
                                  </p:stCondLst>
                                  <p:childTnLst>
                                    <p:set>
                                      <p:cBhvr>
                                        <p:cTn dur="1" fill="hold">
                                          <p:stCondLst>
                                            <p:cond delay="0"/>
                                          </p:stCondLst>
                                        </p:cTn>
                                        <p:tgtEl>
                                          <p:spTgt spid="763"/>
                                        </p:tgtEl>
                                        <p:attrNameLst>
                                          <p:attrName>style.visibility</p:attrName>
                                        </p:attrNameLst>
                                      </p:cBhvr>
                                      <p:to>
                                        <p:strVal val="visible"/>
                                      </p:to>
                                    </p:set>
                                    <p:animEffect filter="fade" transition="in">
                                      <p:cBhvr>
                                        <p:cTn dur="1000"/>
                                        <p:tgtEl>
                                          <p:spTgt spid="763"/>
                                        </p:tgtEl>
                                      </p:cBhvr>
                                    </p:animEffect>
                                  </p:childTnLst>
                                </p:cTn>
                              </p:par>
                              <p:par>
                                <p:cTn fill="hold" nodeType="withEffect" presetClass="entr" presetID="10" presetSubtype="0">
                                  <p:stCondLst>
                                    <p:cond delay="0"/>
                                  </p:stCondLst>
                                  <p:childTnLst>
                                    <p:set>
                                      <p:cBhvr>
                                        <p:cTn dur="1" fill="hold">
                                          <p:stCondLst>
                                            <p:cond delay="0"/>
                                          </p:stCondLst>
                                        </p:cTn>
                                        <p:tgtEl>
                                          <p:spTgt spid="763"/>
                                        </p:tgtEl>
                                        <p:attrNameLst>
                                          <p:attrName>style.visibility</p:attrName>
                                        </p:attrNameLst>
                                      </p:cBhvr>
                                      <p:to>
                                        <p:strVal val="visible"/>
                                      </p:to>
                                    </p:set>
                                    <p:animEffect filter="fade" transition="in">
                                      <p:cBhvr>
                                        <p:cTn dur="1000"/>
                                        <p:tgtEl>
                                          <p:spTgt spid="7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770" name="Shape 770"/>
        <p:cNvGrpSpPr/>
        <p:nvPr/>
      </p:nvGrpSpPr>
      <p:grpSpPr>
        <a:xfrm>
          <a:off x="0" y="0"/>
          <a:ext cx="0" cy="0"/>
          <a:chOff x="0" y="0"/>
          <a:chExt cx="0" cy="0"/>
        </a:xfrm>
      </p:grpSpPr>
      <p:sp>
        <p:nvSpPr>
          <p:cNvPr id="771" name="Google Shape;771;p118"/>
          <p:cNvSpPr/>
          <p:nvPr/>
        </p:nvSpPr>
        <p:spPr>
          <a:xfrm>
            <a:off x="457110" y="205200"/>
            <a:ext cx="8073300" cy="8574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72" name="Google Shape;772;p118"/>
          <p:cNvSpPr txBox="1"/>
          <p:nvPr/>
        </p:nvSpPr>
        <p:spPr>
          <a:xfrm>
            <a:off x="457100" y="1062600"/>
            <a:ext cx="5329500" cy="3370800"/>
          </a:xfrm>
          <a:prstGeom prst="rect">
            <a:avLst/>
          </a:prstGeom>
          <a:noFill/>
          <a:ln>
            <a:noFill/>
          </a:ln>
        </p:spPr>
        <p:txBody>
          <a:bodyPr anchorCtr="0" anchor="t" bIns="91425" lIns="91425" spcFirstLastPara="1" rIns="91425" wrap="square" tIns="91425">
            <a:spAutoFit/>
          </a:bodyPr>
          <a:lstStyle/>
          <a:p>
            <a:pPr indent="-342900" lvl="0" marL="457200" rtl="0" algn="just">
              <a:lnSpc>
                <a:spcPct val="150000"/>
              </a:lnSpc>
              <a:spcBef>
                <a:spcPts val="0"/>
              </a:spcBef>
              <a:spcAft>
                <a:spcPts val="0"/>
              </a:spcAft>
              <a:buClr>
                <a:schemeClr val="dk1"/>
              </a:buClr>
              <a:buSzPts val="1800"/>
              <a:buFont typeface="Times New Roman"/>
              <a:buAutoNum type="arabicPeriod"/>
            </a:pPr>
            <a:r>
              <a:rPr lang="it" sz="1800">
                <a:solidFill>
                  <a:schemeClr val="dk1"/>
                </a:solidFill>
                <a:latin typeface="Garamond"/>
                <a:ea typeface="Garamond"/>
                <a:cs typeface="Garamond"/>
                <a:sym typeface="Garamond"/>
              </a:rPr>
              <a:t>Quali </a:t>
            </a:r>
            <a:r>
              <a:rPr b="1" lang="it" sz="1800">
                <a:solidFill>
                  <a:srgbClr val="990000"/>
                </a:solidFill>
                <a:latin typeface="Garamond"/>
                <a:ea typeface="Garamond"/>
                <a:cs typeface="Garamond"/>
                <a:sym typeface="Garamond"/>
              </a:rPr>
              <a:t>determinanti sociali</a:t>
            </a:r>
            <a:r>
              <a:rPr lang="it" sz="1800">
                <a:solidFill>
                  <a:srgbClr val="990000"/>
                </a:solidFill>
                <a:latin typeface="Garamond"/>
                <a:ea typeface="Garamond"/>
                <a:cs typeface="Garamond"/>
                <a:sym typeface="Garamond"/>
              </a:rPr>
              <a:t> </a:t>
            </a:r>
            <a:r>
              <a:rPr lang="it" sz="1800">
                <a:solidFill>
                  <a:schemeClr val="dk1"/>
                </a:solidFill>
                <a:latin typeface="Garamond"/>
                <a:ea typeface="Garamond"/>
                <a:cs typeface="Garamond"/>
                <a:sym typeface="Garamond"/>
              </a:rPr>
              <a:t>intervengono a livello locale sulla salute e in che modo? </a:t>
            </a:r>
            <a:endParaRPr sz="1800">
              <a:solidFill>
                <a:schemeClr val="dk1"/>
              </a:solidFill>
              <a:latin typeface="Garamond"/>
              <a:ea typeface="Garamond"/>
              <a:cs typeface="Garamond"/>
              <a:sym typeface="Garamond"/>
            </a:endParaRPr>
          </a:p>
          <a:p>
            <a:pPr indent="-342900" lvl="0" marL="457200" rtl="0" algn="just">
              <a:lnSpc>
                <a:spcPct val="150000"/>
              </a:lnSpc>
              <a:spcBef>
                <a:spcPts val="0"/>
              </a:spcBef>
              <a:spcAft>
                <a:spcPts val="0"/>
              </a:spcAft>
              <a:buClr>
                <a:schemeClr val="dk1"/>
              </a:buClr>
              <a:buSzPts val="1800"/>
              <a:buFont typeface="Times New Roman"/>
              <a:buAutoNum type="arabicPeriod"/>
            </a:pPr>
            <a:r>
              <a:rPr lang="it" sz="1800">
                <a:solidFill>
                  <a:schemeClr val="dk1"/>
                </a:solidFill>
                <a:latin typeface="Garamond"/>
                <a:ea typeface="Garamond"/>
                <a:cs typeface="Garamond"/>
                <a:sym typeface="Garamond"/>
              </a:rPr>
              <a:t>Come si configura il </a:t>
            </a:r>
            <a:r>
              <a:rPr b="1" lang="it" sz="1800">
                <a:solidFill>
                  <a:srgbClr val="990000"/>
                </a:solidFill>
                <a:latin typeface="Garamond"/>
                <a:ea typeface="Garamond"/>
                <a:cs typeface="Garamond"/>
                <a:sym typeface="Garamond"/>
              </a:rPr>
              <a:t>lavoro dei servizi</a:t>
            </a:r>
            <a:r>
              <a:rPr b="1" lang="it" sz="1800">
                <a:solidFill>
                  <a:srgbClr val="CC0000"/>
                </a:solidFill>
                <a:latin typeface="Garamond"/>
                <a:ea typeface="Garamond"/>
                <a:cs typeface="Garamond"/>
                <a:sym typeface="Garamond"/>
              </a:rPr>
              <a:t> </a:t>
            </a:r>
            <a:r>
              <a:rPr lang="it" sz="1800">
                <a:solidFill>
                  <a:schemeClr val="dk1"/>
                </a:solidFill>
                <a:latin typeface="Garamond"/>
                <a:ea typeface="Garamond"/>
                <a:cs typeface="Garamond"/>
                <a:sym typeface="Garamond"/>
              </a:rPr>
              <a:t>e di altre realtà locali sul territorio?</a:t>
            </a:r>
            <a:endParaRPr sz="1800">
              <a:solidFill>
                <a:schemeClr val="dk1"/>
              </a:solidFill>
              <a:latin typeface="Garamond"/>
              <a:ea typeface="Garamond"/>
              <a:cs typeface="Garamond"/>
              <a:sym typeface="Garamond"/>
            </a:endParaRPr>
          </a:p>
          <a:p>
            <a:pPr indent="-342900" lvl="1" marL="914400" rtl="0" algn="just">
              <a:lnSpc>
                <a:spcPct val="150000"/>
              </a:lnSpc>
              <a:spcBef>
                <a:spcPts val="0"/>
              </a:spcBef>
              <a:spcAft>
                <a:spcPts val="0"/>
              </a:spcAft>
              <a:buClr>
                <a:schemeClr val="dk1"/>
              </a:buClr>
              <a:buSzPts val="1800"/>
              <a:buFont typeface="Garamond"/>
              <a:buAutoNum type="alphaLcPeriod"/>
            </a:pPr>
            <a:r>
              <a:rPr lang="it" sz="1800">
                <a:solidFill>
                  <a:schemeClr val="dk1"/>
                </a:solidFill>
                <a:latin typeface="Garamond"/>
                <a:ea typeface="Garamond"/>
                <a:cs typeface="Garamond"/>
                <a:sym typeface="Garamond"/>
              </a:rPr>
              <a:t>integrazione, lettura bisogni, criticità</a:t>
            </a:r>
            <a:endParaRPr sz="1800">
              <a:solidFill>
                <a:schemeClr val="dk1"/>
              </a:solidFill>
              <a:latin typeface="Garamond"/>
              <a:ea typeface="Garamond"/>
              <a:cs typeface="Garamond"/>
              <a:sym typeface="Garamond"/>
            </a:endParaRPr>
          </a:p>
          <a:p>
            <a:pPr indent="-342900" lvl="0" marL="457200" rtl="0" algn="just">
              <a:lnSpc>
                <a:spcPct val="150000"/>
              </a:lnSpc>
              <a:spcBef>
                <a:spcPts val="0"/>
              </a:spcBef>
              <a:spcAft>
                <a:spcPts val="0"/>
              </a:spcAft>
              <a:buClr>
                <a:schemeClr val="dk1"/>
              </a:buClr>
              <a:buSzPts val="1800"/>
              <a:buFont typeface="Times New Roman"/>
              <a:buAutoNum type="arabicPeriod"/>
            </a:pPr>
            <a:r>
              <a:rPr lang="it" sz="1800">
                <a:solidFill>
                  <a:schemeClr val="dk1"/>
                </a:solidFill>
                <a:latin typeface="Garamond"/>
                <a:ea typeface="Garamond"/>
                <a:cs typeface="Garamond"/>
                <a:sym typeface="Garamond"/>
              </a:rPr>
              <a:t>Sono presenti </a:t>
            </a:r>
            <a:r>
              <a:rPr b="1" lang="it" sz="1800">
                <a:solidFill>
                  <a:srgbClr val="990000"/>
                </a:solidFill>
                <a:latin typeface="Garamond"/>
                <a:ea typeface="Garamond"/>
                <a:cs typeface="Garamond"/>
                <a:sym typeface="Garamond"/>
              </a:rPr>
              <a:t>dispositivi di partecipazione</a:t>
            </a:r>
            <a:r>
              <a:rPr lang="it" sz="1800">
                <a:solidFill>
                  <a:schemeClr val="dk1"/>
                </a:solidFill>
                <a:latin typeface="Garamond"/>
                <a:ea typeface="Garamond"/>
                <a:cs typeface="Garamond"/>
                <a:sym typeface="Garamond"/>
              </a:rPr>
              <a:t> e coinvolgimento degli/lle abitanti?</a:t>
            </a:r>
            <a:endParaRPr sz="1800">
              <a:solidFill>
                <a:schemeClr val="dk1"/>
              </a:solidFill>
              <a:latin typeface="Garamond"/>
              <a:ea typeface="Garamond"/>
              <a:cs typeface="Garamond"/>
              <a:sym typeface="Garamond"/>
            </a:endParaRPr>
          </a:p>
          <a:p>
            <a:pPr indent="-342900" lvl="0" marL="457200" rtl="0" algn="just">
              <a:lnSpc>
                <a:spcPct val="150000"/>
              </a:lnSpc>
              <a:spcBef>
                <a:spcPts val="0"/>
              </a:spcBef>
              <a:spcAft>
                <a:spcPts val="0"/>
              </a:spcAft>
              <a:buClr>
                <a:schemeClr val="dk1"/>
              </a:buClr>
              <a:buSzPts val="1800"/>
              <a:buFont typeface="Times New Roman"/>
              <a:buAutoNum type="arabicPeriod"/>
            </a:pPr>
            <a:r>
              <a:rPr lang="it" sz="1800">
                <a:solidFill>
                  <a:schemeClr val="dk1"/>
                </a:solidFill>
                <a:latin typeface="Garamond"/>
                <a:ea typeface="Garamond"/>
                <a:cs typeface="Garamond"/>
                <a:sym typeface="Garamond"/>
              </a:rPr>
              <a:t>Come è intervenuta la </a:t>
            </a:r>
            <a:r>
              <a:rPr b="1" lang="it" sz="1800">
                <a:solidFill>
                  <a:srgbClr val="990000"/>
                </a:solidFill>
                <a:latin typeface="Garamond"/>
                <a:ea typeface="Garamond"/>
                <a:cs typeface="Garamond"/>
                <a:sym typeface="Garamond"/>
              </a:rPr>
              <a:t>pandemia</a:t>
            </a:r>
            <a:r>
              <a:rPr lang="it" sz="1800">
                <a:solidFill>
                  <a:schemeClr val="dk1"/>
                </a:solidFill>
                <a:latin typeface="Garamond"/>
                <a:ea typeface="Garamond"/>
                <a:cs typeface="Garamond"/>
                <a:sym typeface="Garamond"/>
              </a:rPr>
              <a:t>?</a:t>
            </a:r>
            <a:endParaRPr sz="1800">
              <a:latin typeface="Garamond"/>
              <a:ea typeface="Garamond"/>
              <a:cs typeface="Garamond"/>
              <a:sym typeface="Garamond"/>
            </a:endParaRPr>
          </a:p>
        </p:txBody>
      </p:sp>
      <p:sp>
        <p:nvSpPr>
          <p:cNvPr id="773" name="Google Shape;773;p118"/>
          <p:cNvSpPr txBox="1"/>
          <p:nvPr>
            <p:ph idx="4294967295" type="ctrTitle"/>
          </p:nvPr>
        </p:nvSpPr>
        <p:spPr>
          <a:xfrm>
            <a:off x="550225" y="237600"/>
            <a:ext cx="8315400" cy="792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it" sz="4100">
                <a:solidFill>
                  <a:srgbClr val="CC0000"/>
                </a:solidFill>
                <a:latin typeface="Garamond"/>
                <a:ea typeface="Garamond"/>
                <a:cs typeface="Garamond"/>
                <a:sym typeface="Garamond"/>
              </a:rPr>
              <a:t>Domande di ricerca</a:t>
            </a:r>
            <a:endParaRPr b="1" sz="4100">
              <a:solidFill>
                <a:srgbClr val="CC0000"/>
              </a:solidFill>
              <a:latin typeface="Garamond"/>
              <a:ea typeface="Garamond"/>
              <a:cs typeface="Garamond"/>
              <a:sym typeface="Garamond"/>
            </a:endParaRPr>
          </a:p>
        </p:txBody>
      </p:sp>
      <p:cxnSp>
        <p:nvCxnSpPr>
          <p:cNvPr id="774" name="Google Shape;774;p118"/>
          <p:cNvCxnSpPr/>
          <p:nvPr/>
        </p:nvCxnSpPr>
        <p:spPr>
          <a:xfrm>
            <a:off x="5830025" y="1634575"/>
            <a:ext cx="414000" cy="0"/>
          </a:xfrm>
          <a:prstGeom prst="straightConnector1">
            <a:avLst/>
          </a:prstGeom>
          <a:noFill/>
          <a:ln cap="flat" cmpd="sng" w="9525">
            <a:solidFill>
              <a:schemeClr val="dk1"/>
            </a:solidFill>
            <a:prstDash val="solid"/>
            <a:round/>
            <a:headEnd len="med" w="med" type="none"/>
            <a:tailEnd len="med" w="med" type="triangle"/>
          </a:ln>
        </p:spPr>
      </p:cxnSp>
      <p:sp>
        <p:nvSpPr>
          <p:cNvPr id="775" name="Google Shape;775;p118"/>
          <p:cNvSpPr txBox="1"/>
          <p:nvPr/>
        </p:nvSpPr>
        <p:spPr>
          <a:xfrm>
            <a:off x="6353125" y="1184850"/>
            <a:ext cx="2512500" cy="3126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it">
                <a:solidFill>
                  <a:schemeClr val="dk1"/>
                </a:solidFill>
                <a:latin typeface="Garamond"/>
                <a:ea typeface="Garamond"/>
                <a:cs typeface="Garamond"/>
                <a:sym typeface="Garamond"/>
              </a:rPr>
              <a:t>Capitale sociale</a:t>
            </a:r>
            <a:endParaRPr b="1">
              <a:solidFill>
                <a:schemeClr val="dk1"/>
              </a:solidFill>
              <a:latin typeface="Garamond"/>
              <a:ea typeface="Garamond"/>
              <a:cs typeface="Garamond"/>
              <a:sym typeface="Garamond"/>
            </a:endParaRPr>
          </a:p>
          <a:p>
            <a:pPr indent="0" lvl="0" marL="0" rtl="0" algn="just">
              <a:lnSpc>
                <a:spcPct val="115000"/>
              </a:lnSpc>
              <a:spcBef>
                <a:spcPts val="0"/>
              </a:spcBef>
              <a:spcAft>
                <a:spcPts val="0"/>
              </a:spcAft>
              <a:buNone/>
            </a:pPr>
            <a:r>
              <a:rPr lang="it">
                <a:solidFill>
                  <a:schemeClr val="dk1"/>
                </a:solidFill>
                <a:latin typeface="Garamond"/>
                <a:ea typeface="Garamond"/>
                <a:cs typeface="Garamond"/>
                <a:sym typeface="Garamond"/>
              </a:rPr>
              <a:t>«La somma delle risorse, attuali e virtuali, che fanno capo a un individuo o a un gruppo in quanto questo possiede una rete durevole di relazioni, conoscenze e reciproche riconoscenze più o meno istituzionalizzate, e cioè la somma di capitali e poteri che una simile rete permette di mobilitare» (Bourdieu e Wacquant, 1992, 87)</a:t>
            </a:r>
            <a:endParaRPr sz="2200">
              <a:latin typeface="Garamond"/>
              <a:ea typeface="Garamond"/>
              <a:cs typeface="Garamond"/>
              <a:sym typeface="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1000"/>
                                        <p:tgtEl>
                                          <p:spTgt spid="7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5"/>
                                        </p:tgtEl>
                                        <p:attrNameLst>
                                          <p:attrName>style.visibility</p:attrName>
                                        </p:attrNameLst>
                                      </p:cBhvr>
                                      <p:to>
                                        <p:strVal val="visible"/>
                                      </p:to>
                                    </p:set>
                                    <p:animEffect filter="fade" transition="in">
                                      <p:cBhvr>
                                        <p:cTn dur="1000"/>
                                        <p:tgtEl>
                                          <p:spTgt spid="7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779" name="Shape 779"/>
        <p:cNvGrpSpPr/>
        <p:nvPr/>
      </p:nvGrpSpPr>
      <p:grpSpPr>
        <a:xfrm>
          <a:off x="0" y="0"/>
          <a:ext cx="0" cy="0"/>
          <a:chOff x="0" y="0"/>
          <a:chExt cx="0" cy="0"/>
        </a:xfrm>
      </p:grpSpPr>
      <p:sp>
        <p:nvSpPr>
          <p:cNvPr id="780" name="Google Shape;780;p119"/>
          <p:cNvSpPr txBox="1"/>
          <p:nvPr/>
        </p:nvSpPr>
        <p:spPr>
          <a:xfrm>
            <a:off x="389475" y="953925"/>
            <a:ext cx="3396900" cy="4340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it" sz="1600">
                <a:latin typeface="Garamond"/>
                <a:ea typeface="Garamond"/>
                <a:cs typeface="Garamond"/>
                <a:sym typeface="Garamond"/>
              </a:rPr>
              <a:t>SDH (alcuni esempi)</a:t>
            </a:r>
            <a:endParaRPr b="1" sz="1600">
              <a:latin typeface="Garamond"/>
              <a:ea typeface="Garamond"/>
              <a:cs typeface="Garamond"/>
              <a:sym typeface="Garamond"/>
            </a:endParaRPr>
          </a:p>
          <a:p>
            <a:pPr indent="0" lvl="0" marL="0" rtl="0" algn="just">
              <a:spcBef>
                <a:spcPts val="0"/>
              </a:spcBef>
              <a:spcAft>
                <a:spcPts val="0"/>
              </a:spcAft>
              <a:buClr>
                <a:schemeClr val="dk1"/>
              </a:buClr>
              <a:buSzPts val="1100"/>
              <a:buFont typeface="Arial"/>
              <a:buNone/>
            </a:pPr>
            <a:r>
              <a:rPr lang="it" sz="1600">
                <a:solidFill>
                  <a:srgbClr val="990000"/>
                </a:solidFill>
                <a:latin typeface="Garamond"/>
                <a:ea typeface="Garamond"/>
                <a:cs typeface="Garamond"/>
                <a:sym typeface="Garamond"/>
              </a:rPr>
              <a:t>Istituzioni</a:t>
            </a:r>
            <a:endParaRPr sz="1600">
              <a:solidFill>
                <a:srgbClr val="990000"/>
              </a:solidFill>
              <a:latin typeface="Garamond"/>
              <a:ea typeface="Garamond"/>
              <a:cs typeface="Garamond"/>
              <a:sym typeface="Garamond"/>
            </a:endParaRPr>
          </a:p>
          <a:p>
            <a:pPr indent="-330200" lvl="0" marL="457200" rtl="0" algn="just">
              <a:spcBef>
                <a:spcPts val="0"/>
              </a:spcBef>
              <a:spcAft>
                <a:spcPts val="0"/>
              </a:spcAft>
              <a:buClr>
                <a:schemeClr val="dk1"/>
              </a:buClr>
              <a:buSzPts val="1600"/>
              <a:buFont typeface="Garamond"/>
              <a:buChar char="-"/>
            </a:pPr>
            <a:r>
              <a:rPr lang="it" sz="1600">
                <a:solidFill>
                  <a:schemeClr val="dk1"/>
                </a:solidFill>
                <a:latin typeface="Garamond"/>
                <a:ea typeface="Garamond"/>
                <a:cs typeface="Garamond"/>
                <a:sym typeface="Garamond"/>
              </a:rPr>
              <a:t>servizi soc</a:t>
            </a:r>
            <a:r>
              <a:rPr lang="it" sz="1600">
                <a:solidFill>
                  <a:schemeClr val="dk1"/>
                </a:solidFill>
                <a:latin typeface="Garamond"/>
                <a:ea typeface="Garamond"/>
                <a:cs typeface="Garamond"/>
                <a:sym typeface="Garamond"/>
              </a:rPr>
              <a:t>i</a:t>
            </a:r>
            <a:r>
              <a:rPr lang="it" sz="1600">
                <a:solidFill>
                  <a:schemeClr val="dk1"/>
                </a:solidFill>
                <a:latin typeface="Garamond"/>
                <a:ea typeface="Garamond"/>
                <a:cs typeface="Garamond"/>
                <a:sym typeface="Garamond"/>
              </a:rPr>
              <a:t>o-sanitari non prossimi </a:t>
            </a:r>
            <a:endParaRPr sz="1600">
              <a:solidFill>
                <a:schemeClr val="dk1"/>
              </a:solidFill>
              <a:latin typeface="Garamond"/>
              <a:ea typeface="Garamond"/>
              <a:cs typeface="Garamond"/>
              <a:sym typeface="Garamond"/>
            </a:endParaRPr>
          </a:p>
          <a:p>
            <a:pPr indent="-330200" lvl="0" marL="457200" rtl="0" algn="just">
              <a:spcBef>
                <a:spcPts val="0"/>
              </a:spcBef>
              <a:spcAft>
                <a:spcPts val="0"/>
              </a:spcAft>
              <a:buClr>
                <a:schemeClr val="dk1"/>
              </a:buClr>
              <a:buSzPts val="1600"/>
              <a:buFont typeface="Garamond"/>
              <a:buChar char="-"/>
            </a:pPr>
            <a:r>
              <a:rPr lang="it" sz="1600">
                <a:solidFill>
                  <a:schemeClr val="dk1"/>
                </a:solidFill>
                <a:latin typeface="Garamond"/>
                <a:ea typeface="Garamond"/>
                <a:cs typeface="Garamond"/>
                <a:sym typeface="Garamond"/>
              </a:rPr>
              <a:t>trasporto pubblico carente</a:t>
            </a:r>
            <a:endParaRPr sz="1600">
              <a:solidFill>
                <a:schemeClr val="dk1"/>
              </a:solidFill>
              <a:latin typeface="Garamond"/>
              <a:ea typeface="Garamond"/>
              <a:cs typeface="Garamond"/>
              <a:sym typeface="Garamond"/>
            </a:endParaRPr>
          </a:p>
          <a:p>
            <a:pPr indent="-330200" lvl="0" marL="457200" rtl="0" algn="just">
              <a:spcBef>
                <a:spcPts val="0"/>
              </a:spcBef>
              <a:spcAft>
                <a:spcPts val="0"/>
              </a:spcAft>
              <a:buClr>
                <a:schemeClr val="dk1"/>
              </a:buClr>
              <a:buSzPts val="1600"/>
              <a:buFont typeface="Garamond"/>
              <a:buChar char="-"/>
            </a:pPr>
            <a:r>
              <a:rPr lang="it" sz="1600">
                <a:solidFill>
                  <a:schemeClr val="dk1"/>
                </a:solidFill>
                <a:latin typeface="Garamond"/>
                <a:ea typeface="Garamond"/>
                <a:cs typeface="Garamond"/>
                <a:sym typeface="Garamond"/>
              </a:rPr>
              <a:t>welfare trap</a:t>
            </a:r>
            <a:endParaRPr sz="1600">
              <a:solidFill>
                <a:schemeClr val="dk1"/>
              </a:solidFill>
              <a:latin typeface="Garamond"/>
              <a:ea typeface="Garamond"/>
              <a:cs typeface="Garamond"/>
              <a:sym typeface="Garamond"/>
            </a:endParaRPr>
          </a:p>
          <a:p>
            <a:pPr indent="-330200" lvl="0" marL="457200" rtl="0" algn="just">
              <a:spcBef>
                <a:spcPts val="0"/>
              </a:spcBef>
              <a:spcAft>
                <a:spcPts val="0"/>
              </a:spcAft>
              <a:buClr>
                <a:schemeClr val="dk1"/>
              </a:buClr>
              <a:buSzPts val="1600"/>
              <a:buFont typeface="Garamond"/>
              <a:buChar char="-"/>
            </a:pPr>
            <a:r>
              <a:rPr lang="it" sz="1600">
                <a:solidFill>
                  <a:schemeClr val="dk1"/>
                </a:solidFill>
                <a:latin typeface="Garamond"/>
                <a:ea typeface="Garamond"/>
                <a:cs typeface="Garamond"/>
                <a:sym typeface="Garamond"/>
              </a:rPr>
              <a:t>burocratizzazione</a:t>
            </a:r>
            <a:endParaRPr sz="1600">
              <a:solidFill>
                <a:schemeClr val="dk1"/>
              </a:solidFill>
              <a:latin typeface="Garamond"/>
              <a:ea typeface="Garamond"/>
              <a:cs typeface="Garamond"/>
              <a:sym typeface="Garamond"/>
            </a:endParaRPr>
          </a:p>
          <a:p>
            <a:pPr indent="0" lvl="0" marL="0" rtl="0" algn="just">
              <a:spcBef>
                <a:spcPts val="0"/>
              </a:spcBef>
              <a:spcAft>
                <a:spcPts val="0"/>
              </a:spcAft>
              <a:buNone/>
            </a:pPr>
            <a:r>
              <a:rPr lang="it" sz="1600">
                <a:solidFill>
                  <a:srgbClr val="990000"/>
                </a:solidFill>
                <a:latin typeface="Garamond"/>
                <a:ea typeface="Garamond"/>
                <a:cs typeface="Garamond"/>
                <a:sym typeface="Garamond"/>
              </a:rPr>
              <a:t>Vita e lavoro</a:t>
            </a:r>
            <a:endParaRPr sz="1600">
              <a:solidFill>
                <a:srgbClr val="990000"/>
              </a:solidFill>
              <a:latin typeface="Garamond"/>
              <a:ea typeface="Garamond"/>
              <a:cs typeface="Garamond"/>
              <a:sym typeface="Garamond"/>
            </a:endParaRPr>
          </a:p>
          <a:p>
            <a:pPr indent="-330200" lvl="0" marL="457200" rtl="0" algn="just">
              <a:spcBef>
                <a:spcPts val="0"/>
              </a:spcBef>
              <a:spcAft>
                <a:spcPts val="0"/>
              </a:spcAft>
              <a:buClr>
                <a:schemeClr val="dk1"/>
              </a:buClr>
              <a:buSzPts val="1600"/>
              <a:buFont typeface="Garamond"/>
              <a:buChar char="-"/>
            </a:pPr>
            <a:r>
              <a:rPr lang="it" sz="1600">
                <a:solidFill>
                  <a:schemeClr val="dk1"/>
                </a:solidFill>
                <a:latin typeface="Garamond"/>
                <a:ea typeface="Garamond"/>
                <a:cs typeface="Garamond"/>
                <a:sym typeface="Garamond"/>
              </a:rPr>
              <a:t>povertà economica</a:t>
            </a:r>
            <a:endParaRPr sz="1600">
              <a:solidFill>
                <a:schemeClr val="dk1"/>
              </a:solidFill>
              <a:latin typeface="Garamond"/>
              <a:ea typeface="Garamond"/>
              <a:cs typeface="Garamond"/>
              <a:sym typeface="Garamond"/>
            </a:endParaRPr>
          </a:p>
          <a:p>
            <a:pPr indent="-330200" lvl="0" marL="457200" rtl="0" algn="just">
              <a:spcBef>
                <a:spcPts val="0"/>
              </a:spcBef>
              <a:spcAft>
                <a:spcPts val="0"/>
              </a:spcAft>
              <a:buClr>
                <a:schemeClr val="dk1"/>
              </a:buClr>
              <a:buSzPts val="1600"/>
              <a:buFont typeface="Garamond"/>
              <a:buChar char="-"/>
            </a:pPr>
            <a:r>
              <a:rPr lang="it" sz="1600">
                <a:solidFill>
                  <a:schemeClr val="dk1"/>
                </a:solidFill>
                <a:latin typeface="Garamond"/>
                <a:ea typeface="Garamond"/>
                <a:cs typeface="Garamond"/>
                <a:sym typeface="Garamond"/>
              </a:rPr>
              <a:t>ghettizzazione (ERP)</a:t>
            </a:r>
            <a:endParaRPr sz="1600">
              <a:solidFill>
                <a:schemeClr val="dk1"/>
              </a:solidFill>
              <a:latin typeface="Garamond"/>
              <a:ea typeface="Garamond"/>
              <a:cs typeface="Garamond"/>
              <a:sym typeface="Garamond"/>
            </a:endParaRPr>
          </a:p>
          <a:p>
            <a:pPr indent="-330200" lvl="0" marL="457200" rtl="0" algn="just">
              <a:spcBef>
                <a:spcPts val="0"/>
              </a:spcBef>
              <a:spcAft>
                <a:spcPts val="0"/>
              </a:spcAft>
              <a:buClr>
                <a:schemeClr val="dk1"/>
              </a:buClr>
              <a:buSzPts val="1600"/>
              <a:buFont typeface="Garamond"/>
              <a:buChar char="-"/>
            </a:pPr>
            <a:r>
              <a:rPr lang="it" sz="1600">
                <a:solidFill>
                  <a:schemeClr val="dk1"/>
                </a:solidFill>
                <a:latin typeface="Garamond"/>
                <a:ea typeface="Garamond"/>
                <a:cs typeface="Garamond"/>
                <a:sym typeface="Garamond"/>
              </a:rPr>
              <a:t>carenza di luoghi di aggregazione</a:t>
            </a:r>
            <a:endParaRPr sz="1600">
              <a:solidFill>
                <a:schemeClr val="dk1"/>
              </a:solidFill>
              <a:latin typeface="Garamond"/>
              <a:ea typeface="Garamond"/>
              <a:cs typeface="Garamond"/>
              <a:sym typeface="Garamond"/>
            </a:endParaRPr>
          </a:p>
          <a:p>
            <a:pPr indent="0" lvl="0" marL="0" rtl="0" algn="just">
              <a:spcBef>
                <a:spcPts val="0"/>
              </a:spcBef>
              <a:spcAft>
                <a:spcPts val="0"/>
              </a:spcAft>
              <a:buNone/>
            </a:pPr>
            <a:r>
              <a:rPr lang="it" sz="1600">
                <a:solidFill>
                  <a:srgbClr val="990000"/>
                </a:solidFill>
                <a:latin typeface="Garamond"/>
                <a:ea typeface="Garamond"/>
                <a:cs typeface="Garamond"/>
                <a:sym typeface="Garamond"/>
              </a:rPr>
              <a:t>Reti Sociali</a:t>
            </a:r>
            <a:endParaRPr sz="1600">
              <a:solidFill>
                <a:srgbClr val="990000"/>
              </a:solidFill>
              <a:latin typeface="Garamond"/>
              <a:ea typeface="Garamond"/>
              <a:cs typeface="Garamond"/>
              <a:sym typeface="Garamond"/>
            </a:endParaRPr>
          </a:p>
          <a:p>
            <a:pPr indent="-330200" lvl="0" marL="457200" rtl="0" algn="just">
              <a:spcBef>
                <a:spcPts val="0"/>
              </a:spcBef>
              <a:spcAft>
                <a:spcPts val="0"/>
              </a:spcAft>
              <a:buClr>
                <a:schemeClr val="dk1"/>
              </a:buClr>
              <a:buSzPts val="1600"/>
              <a:buFont typeface="Garamond"/>
              <a:buChar char="-"/>
            </a:pPr>
            <a:r>
              <a:rPr lang="it" sz="1600">
                <a:solidFill>
                  <a:schemeClr val="dk1"/>
                </a:solidFill>
                <a:latin typeface="Garamond"/>
                <a:ea typeface="Garamond"/>
                <a:cs typeface="Garamond"/>
                <a:sym typeface="Garamond"/>
              </a:rPr>
              <a:t>solitudine e isolamento</a:t>
            </a:r>
            <a:endParaRPr sz="1600">
              <a:solidFill>
                <a:schemeClr val="dk1"/>
              </a:solidFill>
              <a:latin typeface="Garamond"/>
              <a:ea typeface="Garamond"/>
              <a:cs typeface="Garamond"/>
              <a:sym typeface="Garamond"/>
            </a:endParaRPr>
          </a:p>
          <a:p>
            <a:pPr indent="-330200" lvl="0" marL="457200" rtl="0" algn="just">
              <a:spcBef>
                <a:spcPts val="0"/>
              </a:spcBef>
              <a:spcAft>
                <a:spcPts val="0"/>
              </a:spcAft>
              <a:buClr>
                <a:schemeClr val="dk1"/>
              </a:buClr>
              <a:buSzPts val="1600"/>
              <a:buFont typeface="Garamond"/>
              <a:buChar char="-"/>
            </a:pPr>
            <a:r>
              <a:rPr lang="it" sz="1600">
                <a:solidFill>
                  <a:schemeClr val="dk1"/>
                </a:solidFill>
                <a:latin typeface="Garamond"/>
                <a:ea typeface="Garamond"/>
                <a:cs typeface="Garamond"/>
                <a:sym typeface="Garamond"/>
              </a:rPr>
              <a:t>razzismo</a:t>
            </a:r>
            <a:endParaRPr sz="1600">
              <a:solidFill>
                <a:schemeClr val="dk1"/>
              </a:solidFill>
              <a:latin typeface="Garamond"/>
              <a:ea typeface="Garamond"/>
              <a:cs typeface="Garamond"/>
              <a:sym typeface="Garamond"/>
            </a:endParaRPr>
          </a:p>
          <a:p>
            <a:pPr indent="0" lvl="0" marL="0" rtl="0" algn="just">
              <a:spcBef>
                <a:spcPts val="0"/>
              </a:spcBef>
              <a:spcAft>
                <a:spcPts val="0"/>
              </a:spcAft>
              <a:buNone/>
            </a:pPr>
            <a:r>
              <a:rPr lang="it" sz="1600">
                <a:solidFill>
                  <a:srgbClr val="990000"/>
                </a:solidFill>
                <a:latin typeface="Garamond"/>
                <a:ea typeface="Garamond"/>
                <a:cs typeface="Garamond"/>
                <a:sym typeface="Garamond"/>
              </a:rPr>
              <a:t>Stili di vita individuali</a:t>
            </a:r>
            <a:endParaRPr sz="1600">
              <a:solidFill>
                <a:srgbClr val="990000"/>
              </a:solidFill>
              <a:latin typeface="Garamond"/>
              <a:ea typeface="Garamond"/>
              <a:cs typeface="Garamond"/>
              <a:sym typeface="Garamond"/>
            </a:endParaRPr>
          </a:p>
          <a:p>
            <a:pPr indent="-330200" lvl="0" marL="457200" rtl="0" algn="just">
              <a:spcBef>
                <a:spcPts val="0"/>
              </a:spcBef>
              <a:spcAft>
                <a:spcPts val="0"/>
              </a:spcAft>
              <a:buSzPts val="1600"/>
              <a:buFont typeface="Garamond"/>
              <a:buChar char="-"/>
            </a:pPr>
            <a:r>
              <a:rPr lang="it" sz="1600">
                <a:latin typeface="Garamond"/>
                <a:ea typeface="Garamond"/>
                <a:cs typeface="Garamond"/>
                <a:sym typeface="Garamond"/>
              </a:rPr>
              <a:t>disturbi di accumulo</a:t>
            </a:r>
            <a:endParaRPr sz="1600">
              <a:latin typeface="Garamond"/>
              <a:ea typeface="Garamond"/>
              <a:cs typeface="Garamond"/>
              <a:sym typeface="Garamond"/>
            </a:endParaRPr>
          </a:p>
          <a:p>
            <a:pPr indent="-330200" lvl="0" marL="457200" rtl="0" algn="just">
              <a:spcBef>
                <a:spcPts val="0"/>
              </a:spcBef>
              <a:spcAft>
                <a:spcPts val="0"/>
              </a:spcAft>
              <a:buSzPts val="1600"/>
              <a:buFont typeface="Garamond"/>
              <a:buChar char="-"/>
            </a:pPr>
            <a:r>
              <a:rPr lang="it" sz="1600">
                <a:latin typeface="Garamond"/>
                <a:ea typeface="Garamond"/>
                <a:cs typeface="Garamond"/>
                <a:sym typeface="Garamond"/>
              </a:rPr>
              <a:t>alimentazione poco sana</a:t>
            </a:r>
            <a:endParaRPr sz="1600">
              <a:latin typeface="Garamond"/>
              <a:ea typeface="Garamond"/>
              <a:cs typeface="Garamond"/>
              <a:sym typeface="Garamond"/>
            </a:endParaRPr>
          </a:p>
          <a:p>
            <a:pPr indent="0" lvl="0" marL="0" rtl="0" algn="just">
              <a:spcBef>
                <a:spcPts val="0"/>
              </a:spcBef>
              <a:spcAft>
                <a:spcPts val="0"/>
              </a:spcAft>
              <a:buNone/>
            </a:pPr>
            <a:r>
              <a:t/>
            </a:r>
            <a:endParaRPr>
              <a:latin typeface="Garamond"/>
              <a:ea typeface="Garamond"/>
              <a:cs typeface="Garamond"/>
              <a:sym typeface="Garamond"/>
            </a:endParaRPr>
          </a:p>
        </p:txBody>
      </p:sp>
      <p:pic>
        <p:nvPicPr>
          <p:cNvPr id="781" name="Google Shape;781;p119"/>
          <p:cNvPicPr preferRelativeResize="0"/>
          <p:nvPr/>
        </p:nvPicPr>
        <p:blipFill>
          <a:blip r:embed="rId3">
            <a:alphaModFix/>
          </a:blip>
          <a:stretch>
            <a:fillRect/>
          </a:stretch>
        </p:blipFill>
        <p:spPr>
          <a:xfrm>
            <a:off x="2808425" y="325501"/>
            <a:ext cx="6586325" cy="4939726"/>
          </a:xfrm>
          <a:prstGeom prst="rect">
            <a:avLst/>
          </a:prstGeom>
          <a:noFill/>
          <a:ln>
            <a:noFill/>
          </a:ln>
        </p:spPr>
      </p:pic>
      <p:pic>
        <p:nvPicPr>
          <p:cNvPr id="782" name="Google Shape;782;p119"/>
          <p:cNvPicPr preferRelativeResize="0"/>
          <p:nvPr/>
        </p:nvPicPr>
        <p:blipFill>
          <a:blip r:embed="rId4">
            <a:alphaModFix/>
          </a:blip>
          <a:stretch>
            <a:fillRect/>
          </a:stretch>
        </p:blipFill>
        <p:spPr>
          <a:xfrm>
            <a:off x="5469775" y="2497212"/>
            <a:ext cx="1612400" cy="447250"/>
          </a:xfrm>
          <a:prstGeom prst="rect">
            <a:avLst/>
          </a:prstGeom>
          <a:noFill/>
          <a:ln>
            <a:noFill/>
          </a:ln>
        </p:spPr>
      </p:pic>
      <p:pic>
        <p:nvPicPr>
          <p:cNvPr id="783" name="Google Shape;783;p119"/>
          <p:cNvPicPr preferRelativeResize="0"/>
          <p:nvPr/>
        </p:nvPicPr>
        <p:blipFill>
          <a:blip r:embed="rId5">
            <a:alphaModFix/>
          </a:blip>
          <a:stretch>
            <a:fillRect/>
          </a:stretch>
        </p:blipFill>
        <p:spPr>
          <a:xfrm>
            <a:off x="5755713" y="2219725"/>
            <a:ext cx="1040525" cy="277475"/>
          </a:xfrm>
          <a:prstGeom prst="rect">
            <a:avLst/>
          </a:prstGeom>
          <a:noFill/>
          <a:ln>
            <a:noFill/>
          </a:ln>
        </p:spPr>
      </p:pic>
      <p:pic>
        <p:nvPicPr>
          <p:cNvPr id="784" name="Google Shape;784;p119"/>
          <p:cNvPicPr preferRelativeResize="0"/>
          <p:nvPr/>
        </p:nvPicPr>
        <p:blipFill>
          <a:blip r:embed="rId6">
            <a:alphaModFix/>
          </a:blip>
          <a:stretch>
            <a:fillRect/>
          </a:stretch>
        </p:blipFill>
        <p:spPr>
          <a:xfrm rot="183938">
            <a:off x="4234274" y="3332100"/>
            <a:ext cx="233369" cy="792599"/>
          </a:xfrm>
          <a:prstGeom prst="rect">
            <a:avLst/>
          </a:prstGeom>
          <a:noFill/>
          <a:ln>
            <a:noFill/>
          </a:ln>
        </p:spPr>
      </p:pic>
      <p:pic>
        <p:nvPicPr>
          <p:cNvPr id="785" name="Google Shape;785;p119"/>
          <p:cNvPicPr preferRelativeResize="0"/>
          <p:nvPr/>
        </p:nvPicPr>
        <p:blipFill>
          <a:blip r:embed="rId7">
            <a:alphaModFix/>
          </a:blip>
          <a:stretch>
            <a:fillRect/>
          </a:stretch>
        </p:blipFill>
        <p:spPr>
          <a:xfrm rot="447950">
            <a:off x="4437122" y="2069741"/>
            <a:ext cx="667832" cy="966116"/>
          </a:xfrm>
          <a:prstGeom prst="rect">
            <a:avLst/>
          </a:prstGeom>
          <a:noFill/>
          <a:ln>
            <a:noFill/>
          </a:ln>
        </p:spPr>
      </p:pic>
      <p:pic>
        <p:nvPicPr>
          <p:cNvPr id="786" name="Google Shape;786;p119"/>
          <p:cNvPicPr preferRelativeResize="0"/>
          <p:nvPr/>
        </p:nvPicPr>
        <p:blipFill>
          <a:blip r:embed="rId8">
            <a:alphaModFix/>
          </a:blip>
          <a:stretch>
            <a:fillRect/>
          </a:stretch>
        </p:blipFill>
        <p:spPr>
          <a:xfrm rot="-473995">
            <a:off x="5484838" y="1748463"/>
            <a:ext cx="602474" cy="260797"/>
          </a:xfrm>
          <a:prstGeom prst="rect">
            <a:avLst/>
          </a:prstGeom>
          <a:noFill/>
          <a:ln>
            <a:noFill/>
          </a:ln>
        </p:spPr>
      </p:pic>
      <p:pic>
        <p:nvPicPr>
          <p:cNvPr id="787" name="Google Shape;787;p119"/>
          <p:cNvPicPr preferRelativeResize="0"/>
          <p:nvPr/>
        </p:nvPicPr>
        <p:blipFill>
          <a:blip r:embed="rId9">
            <a:alphaModFix/>
          </a:blip>
          <a:stretch>
            <a:fillRect/>
          </a:stretch>
        </p:blipFill>
        <p:spPr>
          <a:xfrm>
            <a:off x="6423025" y="1752974"/>
            <a:ext cx="584607" cy="277474"/>
          </a:xfrm>
          <a:prstGeom prst="rect">
            <a:avLst/>
          </a:prstGeom>
          <a:noFill/>
          <a:ln>
            <a:noFill/>
          </a:ln>
        </p:spPr>
      </p:pic>
      <p:pic>
        <p:nvPicPr>
          <p:cNvPr id="788" name="Google Shape;788;p119"/>
          <p:cNvPicPr preferRelativeResize="0"/>
          <p:nvPr/>
        </p:nvPicPr>
        <p:blipFill>
          <a:blip r:embed="rId10">
            <a:alphaModFix/>
          </a:blip>
          <a:stretch>
            <a:fillRect/>
          </a:stretch>
        </p:blipFill>
        <p:spPr>
          <a:xfrm rot="3319005">
            <a:off x="7913900" y="3675913"/>
            <a:ext cx="414215" cy="391026"/>
          </a:xfrm>
          <a:prstGeom prst="rect">
            <a:avLst/>
          </a:prstGeom>
          <a:noFill/>
          <a:ln>
            <a:noFill/>
          </a:ln>
        </p:spPr>
      </p:pic>
      <p:pic>
        <p:nvPicPr>
          <p:cNvPr id="789" name="Google Shape;789;p119"/>
          <p:cNvPicPr preferRelativeResize="0"/>
          <p:nvPr/>
        </p:nvPicPr>
        <p:blipFill>
          <a:blip r:embed="rId11">
            <a:alphaModFix/>
          </a:blip>
          <a:stretch>
            <a:fillRect/>
          </a:stretch>
        </p:blipFill>
        <p:spPr>
          <a:xfrm rot="-1785761">
            <a:off x="7671725" y="2184052"/>
            <a:ext cx="284749" cy="1222624"/>
          </a:xfrm>
          <a:prstGeom prst="rect">
            <a:avLst/>
          </a:prstGeom>
          <a:noFill/>
          <a:ln>
            <a:noFill/>
          </a:ln>
        </p:spPr>
      </p:pic>
      <p:sp>
        <p:nvSpPr>
          <p:cNvPr id="790" name="Google Shape;790;p119"/>
          <p:cNvSpPr txBox="1"/>
          <p:nvPr>
            <p:ph idx="4294967295" type="ctrTitle"/>
          </p:nvPr>
        </p:nvSpPr>
        <p:spPr>
          <a:xfrm>
            <a:off x="414300" y="161325"/>
            <a:ext cx="8315400" cy="792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it" sz="4100">
                <a:solidFill>
                  <a:srgbClr val="CC0000"/>
                </a:solidFill>
                <a:latin typeface="Garamond"/>
                <a:ea typeface="Garamond"/>
                <a:cs typeface="Garamond"/>
                <a:sym typeface="Garamond"/>
              </a:rPr>
              <a:t>Determinanti Sociali della Salute</a:t>
            </a:r>
            <a:endParaRPr b="1" sz="4100">
              <a:solidFill>
                <a:srgbClr val="CC0000"/>
              </a:solidFill>
              <a:latin typeface="Garamond"/>
              <a:ea typeface="Garamond"/>
              <a:cs typeface="Garamond"/>
              <a:sym typeface="Garamond"/>
            </a:endParaRPr>
          </a:p>
        </p:txBody>
      </p:sp>
      <p:pic>
        <p:nvPicPr>
          <p:cNvPr id="791" name="Google Shape;791;p119"/>
          <p:cNvPicPr preferRelativeResize="0"/>
          <p:nvPr/>
        </p:nvPicPr>
        <p:blipFill>
          <a:blip r:embed="rId12">
            <a:alphaModFix/>
          </a:blip>
          <a:stretch>
            <a:fillRect/>
          </a:stretch>
        </p:blipFill>
        <p:spPr>
          <a:xfrm>
            <a:off x="4208425" y="1127250"/>
            <a:ext cx="4135101" cy="995413"/>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795" name="Shape 795"/>
        <p:cNvGrpSpPr/>
        <p:nvPr/>
      </p:nvGrpSpPr>
      <p:grpSpPr>
        <a:xfrm>
          <a:off x="0" y="0"/>
          <a:ext cx="0" cy="0"/>
          <a:chOff x="0" y="0"/>
          <a:chExt cx="0" cy="0"/>
        </a:xfrm>
      </p:grpSpPr>
      <p:sp>
        <p:nvSpPr>
          <p:cNvPr id="796" name="Google Shape;796;p120"/>
          <p:cNvSpPr txBox="1"/>
          <p:nvPr>
            <p:ph type="title"/>
          </p:nvPr>
        </p:nvSpPr>
        <p:spPr>
          <a:xfrm>
            <a:off x="457141" y="204788"/>
            <a:ext cx="8228400" cy="858300"/>
          </a:xfrm>
          <a:prstGeom prst="rect">
            <a:avLst/>
          </a:prstGeom>
          <a:noFill/>
          <a:ln>
            <a:noFill/>
          </a:ln>
        </p:spPr>
        <p:txBody>
          <a:bodyPr anchorCtr="0" anchor="ctr" bIns="0" lIns="0" spcFirstLastPara="1" rIns="0" wrap="square" tIns="35900">
            <a:noAutofit/>
          </a:bodyPr>
          <a:lstStyle/>
          <a:p>
            <a:pPr indent="0" lvl="0" marL="0" rtl="0" algn="ctr">
              <a:spcBef>
                <a:spcPts val="0"/>
              </a:spcBef>
              <a:spcAft>
                <a:spcPts val="0"/>
              </a:spcAft>
              <a:buClr>
                <a:srgbClr val="CE181E"/>
              </a:buClr>
              <a:buSzPts val="4000"/>
              <a:buFont typeface="Arial"/>
              <a:buNone/>
            </a:pPr>
            <a:r>
              <a:t/>
            </a:r>
            <a:endParaRPr sz="4000">
              <a:solidFill>
                <a:srgbClr val="CE181E"/>
              </a:solidFill>
              <a:latin typeface="Garamond"/>
              <a:ea typeface="Garamond"/>
              <a:cs typeface="Garamond"/>
              <a:sym typeface="Garamond"/>
            </a:endParaRPr>
          </a:p>
          <a:p>
            <a:pPr indent="0" lvl="0" marL="0" rtl="0" algn="ctr">
              <a:spcBef>
                <a:spcPts val="0"/>
              </a:spcBef>
              <a:spcAft>
                <a:spcPts val="0"/>
              </a:spcAft>
              <a:buClr>
                <a:srgbClr val="CE181E"/>
              </a:buClr>
              <a:buSzPts val="4000"/>
              <a:buFont typeface="Arial"/>
              <a:buNone/>
            </a:pPr>
            <a:r>
              <a:rPr lang="it" sz="4000">
                <a:solidFill>
                  <a:srgbClr val="CE181E"/>
                </a:solidFill>
                <a:latin typeface="Garamond"/>
                <a:ea typeface="Garamond"/>
                <a:cs typeface="Garamond"/>
                <a:sym typeface="Garamond"/>
              </a:rPr>
              <a:t>Aree coinvolte</a:t>
            </a:r>
            <a:endParaRPr sz="1400">
              <a:solidFill>
                <a:srgbClr val="000000"/>
              </a:solidFill>
              <a:latin typeface="Garamond"/>
              <a:ea typeface="Garamond"/>
              <a:cs typeface="Garamond"/>
              <a:sym typeface="Garamond"/>
            </a:endParaRPr>
          </a:p>
          <a:p>
            <a:pPr indent="0" lvl="0" marL="0" rtl="0" algn="ctr">
              <a:lnSpc>
                <a:spcPct val="93000"/>
              </a:lnSpc>
              <a:spcBef>
                <a:spcPts val="0"/>
              </a:spcBef>
              <a:spcAft>
                <a:spcPts val="0"/>
              </a:spcAft>
              <a:buClr>
                <a:srgbClr val="CE181E"/>
              </a:buClr>
              <a:buSzPts val="4000"/>
              <a:buFont typeface="Arial"/>
              <a:buNone/>
            </a:pPr>
            <a:r>
              <a:t/>
            </a:r>
            <a:endParaRPr sz="4000">
              <a:solidFill>
                <a:srgbClr val="CE181E"/>
              </a:solidFill>
              <a:latin typeface="Garamond"/>
              <a:ea typeface="Garamond"/>
              <a:cs typeface="Garamond"/>
              <a:sym typeface="Garamond"/>
            </a:endParaRPr>
          </a:p>
        </p:txBody>
      </p:sp>
      <p:pic>
        <p:nvPicPr>
          <p:cNvPr id="797" name="Google Shape;797;p120"/>
          <p:cNvPicPr preferRelativeResize="0"/>
          <p:nvPr/>
        </p:nvPicPr>
        <p:blipFill>
          <a:blip r:embed="rId3">
            <a:alphaModFix/>
          </a:blip>
          <a:stretch>
            <a:fillRect/>
          </a:stretch>
        </p:blipFill>
        <p:spPr>
          <a:xfrm>
            <a:off x="457150" y="1063088"/>
            <a:ext cx="4705305" cy="3775612"/>
          </a:xfrm>
          <a:prstGeom prst="rect">
            <a:avLst/>
          </a:prstGeom>
          <a:noFill/>
          <a:ln>
            <a:noFill/>
          </a:ln>
        </p:spPr>
      </p:pic>
      <p:sp>
        <p:nvSpPr>
          <p:cNvPr id="798" name="Google Shape;798;p120"/>
          <p:cNvSpPr txBox="1"/>
          <p:nvPr/>
        </p:nvSpPr>
        <p:spPr>
          <a:xfrm>
            <a:off x="5417550" y="1971450"/>
            <a:ext cx="34992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200">
                <a:solidFill>
                  <a:schemeClr val="dk1"/>
                </a:solidFill>
                <a:latin typeface="Garamond"/>
                <a:ea typeface="Garamond"/>
                <a:cs typeface="Garamond"/>
                <a:sym typeface="Garamond"/>
              </a:rPr>
              <a:t>Due casi studio</a:t>
            </a:r>
            <a:r>
              <a:rPr lang="it" sz="2200">
                <a:solidFill>
                  <a:schemeClr val="dk1"/>
                </a:solidFill>
                <a:latin typeface="Garamond"/>
                <a:ea typeface="Garamond"/>
                <a:cs typeface="Garamond"/>
                <a:sym typeface="Garamond"/>
              </a:rPr>
              <a:t>: </a:t>
            </a:r>
            <a:endParaRPr sz="2200">
              <a:solidFill>
                <a:schemeClr val="dk1"/>
              </a:solidFill>
              <a:latin typeface="Garamond"/>
              <a:ea typeface="Garamond"/>
              <a:cs typeface="Garamond"/>
              <a:sym typeface="Garamond"/>
            </a:endParaRPr>
          </a:p>
          <a:p>
            <a:pPr indent="-368300" lvl="0" marL="457200" rtl="0" algn="l">
              <a:spcBef>
                <a:spcPts val="0"/>
              </a:spcBef>
              <a:spcAft>
                <a:spcPts val="0"/>
              </a:spcAft>
              <a:buClr>
                <a:schemeClr val="dk1"/>
              </a:buClr>
              <a:buSzPts val="2200"/>
              <a:buFont typeface="Garamond"/>
              <a:buChar char="●"/>
            </a:pPr>
            <a:r>
              <a:rPr lang="it" sz="2200">
                <a:solidFill>
                  <a:schemeClr val="dk1"/>
                </a:solidFill>
                <a:latin typeface="Garamond"/>
                <a:ea typeface="Garamond"/>
                <a:cs typeface="Garamond"/>
                <a:sym typeface="Garamond"/>
              </a:rPr>
              <a:t>Pescarola (Navile)</a:t>
            </a:r>
            <a:endParaRPr sz="2200">
              <a:solidFill>
                <a:schemeClr val="dk1"/>
              </a:solidFill>
              <a:latin typeface="Garamond"/>
              <a:ea typeface="Garamond"/>
              <a:cs typeface="Garamond"/>
              <a:sym typeface="Garamond"/>
            </a:endParaRPr>
          </a:p>
          <a:p>
            <a:pPr indent="-368300" lvl="0" marL="457200" rtl="0" algn="l">
              <a:spcBef>
                <a:spcPts val="0"/>
              </a:spcBef>
              <a:spcAft>
                <a:spcPts val="0"/>
              </a:spcAft>
              <a:buClr>
                <a:schemeClr val="dk1"/>
              </a:buClr>
              <a:buSzPts val="2200"/>
              <a:buFont typeface="Garamond"/>
              <a:buChar char="●"/>
            </a:pPr>
            <a:r>
              <a:rPr lang="it" sz="2200">
                <a:solidFill>
                  <a:schemeClr val="dk1"/>
                </a:solidFill>
                <a:latin typeface="Garamond"/>
                <a:ea typeface="Garamond"/>
                <a:cs typeface="Garamond"/>
                <a:sym typeface="Garamond"/>
              </a:rPr>
              <a:t>Cavedone (Savena)</a:t>
            </a:r>
            <a:endParaRPr/>
          </a:p>
        </p:txBody>
      </p:sp>
      <p:cxnSp>
        <p:nvCxnSpPr>
          <p:cNvPr id="799" name="Google Shape;799;p120"/>
          <p:cNvCxnSpPr/>
          <p:nvPr/>
        </p:nvCxnSpPr>
        <p:spPr>
          <a:xfrm rot="10800000">
            <a:off x="2318675" y="1707450"/>
            <a:ext cx="3372900" cy="864300"/>
          </a:xfrm>
          <a:prstGeom prst="straightConnector1">
            <a:avLst/>
          </a:prstGeom>
          <a:noFill/>
          <a:ln cap="flat" cmpd="sng" w="9525">
            <a:solidFill>
              <a:schemeClr val="dk1"/>
            </a:solidFill>
            <a:prstDash val="solid"/>
            <a:round/>
            <a:headEnd len="med" w="med" type="none"/>
            <a:tailEnd len="med" w="med" type="none"/>
          </a:ln>
        </p:spPr>
      </p:cxnSp>
      <p:cxnSp>
        <p:nvCxnSpPr>
          <p:cNvPr id="800" name="Google Shape;800;p120"/>
          <p:cNvCxnSpPr/>
          <p:nvPr/>
        </p:nvCxnSpPr>
        <p:spPr>
          <a:xfrm flipH="1" rot="10800000">
            <a:off x="4637575" y="2951125"/>
            <a:ext cx="990900" cy="132810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804" name="Shape 804"/>
        <p:cNvGrpSpPr/>
        <p:nvPr/>
      </p:nvGrpSpPr>
      <p:grpSpPr>
        <a:xfrm>
          <a:off x="0" y="0"/>
          <a:ext cx="0" cy="0"/>
          <a:chOff x="0" y="0"/>
          <a:chExt cx="0" cy="0"/>
        </a:xfrm>
      </p:grpSpPr>
      <p:pic>
        <p:nvPicPr>
          <p:cNvPr id="805" name="Google Shape;805;p121"/>
          <p:cNvPicPr preferRelativeResize="0"/>
          <p:nvPr/>
        </p:nvPicPr>
        <p:blipFill>
          <a:blip r:embed="rId3">
            <a:alphaModFix/>
          </a:blip>
          <a:stretch>
            <a:fillRect/>
          </a:stretch>
        </p:blipFill>
        <p:spPr>
          <a:xfrm>
            <a:off x="705876" y="421212"/>
            <a:ext cx="7732250" cy="43010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809" name="Shape 809"/>
        <p:cNvGrpSpPr/>
        <p:nvPr/>
      </p:nvGrpSpPr>
      <p:grpSpPr>
        <a:xfrm>
          <a:off x="0" y="0"/>
          <a:ext cx="0" cy="0"/>
          <a:chOff x="0" y="0"/>
          <a:chExt cx="0" cy="0"/>
        </a:xfrm>
      </p:grpSpPr>
      <p:sp>
        <p:nvSpPr>
          <p:cNvPr id="810" name="Google Shape;810;p122"/>
          <p:cNvSpPr txBox="1"/>
          <p:nvPr>
            <p:ph type="title"/>
          </p:nvPr>
        </p:nvSpPr>
        <p:spPr>
          <a:xfrm>
            <a:off x="457141" y="204788"/>
            <a:ext cx="8228400" cy="858300"/>
          </a:xfrm>
          <a:prstGeom prst="rect">
            <a:avLst/>
          </a:prstGeom>
          <a:noFill/>
          <a:ln>
            <a:noFill/>
          </a:ln>
        </p:spPr>
        <p:txBody>
          <a:bodyPr anchorCtr="0" anchor="ctr" bIns="0" lIns="0" spcFirstLastPara="1" rIns="0" wrap="square" tIns="35900">
            <a:noAutofit/>
          </a:bodyPr>
          <a:lstStyle/>
          <a:p>
            <a:pPr indent="0" lvl="0" marL="0" rtl="0" algn="ctr">
              <a:lnSpc>
                <a:spcPct val="93000"/>
              </a:lnSpc>
              <a:spcBef>
                <a:spcPts val="0"/>
              </a:spcBef>
              <a:spcAft>
                <a:spcPts val="0"/>
              </a:spcAft>
              <a:buClr>
                <a:srgbClr val="CE181E"/>
              </a:buClr>
              <a:buSzPts val="4000"/>
              <a:buFont typeface="Arial"/>
              <a:buNone/>
            </a:pPr>
            <a:r>
              <a:rPr lang="it" sz="4000">
                <a:solidFill>
                  <a:srgbClr val="CE181E"/>
                </a:solidFill>
                <a:latin typeface="Garamond"/>
                <a:ea typeface="Garamond"/>
                <a:cs typeface="Garamond"/>
                <a:sym typeface="Garamond"/>
              </a:rPr>
              <a:t>Pescarola (Navile) </a:t>
            </a:r>
            <a:endParaRPr>
              <a:latin typeface="Garamond"/>
              <a:ea typeface="Garamond"/>
              <a:cs typeface="Garamond"/>
              <a:sym typeface="Garamond"/>
            </a:endParaRPr>
          </a:p>
        </p:txBody>
      </p:sp>
      <p:pic>
        <p:nvPicPr>
          <p:cNvPr descr="Veduta della piazzetta del comparto – foto d’archivio&#10;" id="811" name="Google Shape;811;p122"/>
          <p:cNvPicPr preferRelativeResize="0"/>
          <p:nvPr/>
        </p:nvPicPr>
        <p:blipFill rotWithShape="1">
          <a:blip r:embed="rId3">
            <a:alphaModFix/>
          </a:blip>
          <a:srcRect b="0" l="28276" r="3173" t="0"/>
          <a:stretch/>
        </p:blipFill>
        <p:spPr>
          <a:xfrm>
            <a:off x="457150" y="1438925"/>
            <a:ext cx="3715500" cy="2601600"/>
          </a:xfrm>
          <a:prstGeom prst="rect">
            <a:avLst/>
          </a:prstGeom>
          <a:noFill/>
          <a:ln>
            <a:noFill/>
          </a:ln>
        </p:spPr>
      </p:pic>
      <p:sp>
        <p:nvSpPr>
          <p:cNvPr id="812" name="Google Shape;812;p122"/>
          <p:cNvSpPr txBox="1"/>
          <p:nvPr/>
        </p:nvSpPr>
        <p:spPr>
          <a:xfrm>
            <a:off x="4607525" y="1685363"/>
            <a:ext cx="4114800" cy="2108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Garamond"/>
              <a:buChar char="●"/>
            </a:pPr>
            <a:r>
              <a:rPr lang="it" sz="1800">
                <a:solidFill>
                  <a:schemeClr val="dk1"/>
                </a:solidFill>
                <a:latin typeface="Garamond"/>
                <a:ea typeface="Garamond"/>
                <a:cs typeface="Garamond"/>
                <a:sym typeface="Garamond"/>
              </a:rPr>
              <a:t>Fase 1:  diversi indicatori sopra la media cittadina </a:t>
            </a:r>
            <a:br>
              <a:rPr lang="it" sz="1800">
                <a:solidFill>
                  <a:schemeClr val="dk1"/>
                </a:solidFill>
                <a:latin typeface="Garamond"/>
                <a:ea typeface="Garamond"/>
                <a:cs typeface="Garamond"/>
                <a:sym typeface="Garamond"/>
              </a:rPr>
            </a:br>
            <a:endParaRPr sz="1800">
              <a:solidFill>
                <a:schemeClr val="dk1"/>
              </a:solidFill>
              <a:latin typeface="Garamond"/>
              <a:ea typeface="Garamond"/>
              <a:cs typeface="Garamond"/>
              <a:sym typeface="Garamond"/>
            </a:endParaRPr>
          </a:p>
          <a:p>
            <a:pPr indent="-342900" lvl="0" marL="457200" rtl="0" algn="l">
              <a:spcBef>
                <a:spcPts val="0"/>
              </a:spcBef>
              <a:spcAft>
                <a:spcPts val="0"/>
              </a:spcAft>
              <a:buClr>
                <a:schemeClr val="dk1"/>
              </a:buClr>
              <a:buSzPts val="1800"/>
              <a:buFont typeface="Garamond"/>
              <a:buChar char="●"/>
            </a:pPr>
            <a:r>
              <a:rPr lang="it" sz="1800">
                <a:solidFill>
                  <a:schemeClr val="dk1"/>
                </a:solidFill>
                <a:latin typeface="Garamond"/>
                <a:ea typeface="Garamond"/>
                <a:cs typeface="Garamond"/>
                <a:sym typeface="Garamond"/>
              </a:rPr>
              <a:t>Residenti in comparti ERP </a:t>
            </a:r>
            <a:r>
              <a:rPr b="1" lang="it" sz="1800">
                <a:solidFill>
                  <a:schemeClr val="dk1"/>
                </a:solidFill>
                <a:latin typeface="Garamond"/>
                <a:ea typeface="Garamond"/>
                <a:cs typeface="Garamond"/>
                <a:sym typeface="Garamond"/>
              </a:rPr>
              <a:t>26 %</a:t>
            </a:r>
            <a:endParaRPr b="1" sz="1800">
              <a:solidFill>
                <a:schemeClr val="dk1"/>
              </a:solidFill>
              <a:latin typeface="Garamond"/>
              <a:ea typeface="Garamond"/>
              <a:cs typeface="Garamond"/>
              <a:sym typeface="Garamond"/>
            </a:endParaRPr>
          </a:p>
          <a:p>
            <a:pPr indent="0" lvl="0" marL="457200" rtl="0" algn="l">
              <a:spcBef>
                <a:spcPts val="0"/>
              </a:spcBef>
              <a:spcAft>
                <a:spcPts val="0"/>
              </a:spcAft>
              <a:buNone/>
            </a:pPr>
            <a:r>
              <a:t/>
            </a:r>
            <a:endParaRPr b="1" sz="1800">
              <a:solidFill>
                <a:schemeClr val="dk1"/>
              </a:solidFill>
              <a:latin typeface="Garamond"/>
              <a:ea typeface="Garamond"/>
              <a:cs typeface="Garamond"/>
              <a:sym typeface="Garamond"/>
            </a:endParaRPr>
          </a:p>
          <a:p>
            <a:pPr indent="-342900" lvl="0" marL="457200" rtl="0" algn="l">
              <a:spcBef>
                <a:spcPts val="0"/>
              </a:spcBef>
              <a:spcAft>
                <a:spcPts val="0"/>
              </a:spcAft>
              <a:buClr>
                <a:schemeClr val="dk1"/>
              </a:buClr>
              <a:buSzPts val="1800"/>
              <a:buFont typeface="Garamond"/>
              <a:buChar char="●"/>
            </a:pPr>
            <a:r>
              <a:rPr lang="it" sz="1800">
                <a:solidFill>
                  <a:schemeClr val="dk1"/>
                </a:solidFill>
                <a:latin typeface="Garamond"/>
                <a:ea typeface="Garamond"/>
                <a:cs typeface="Garamond"/>
                <a:sym typeface="Garamond"/>
              </a:rPr>
              <a:t>‘</a:t>
            </a:r>
            <a:r>
              <a:rPr b="1" lang="it" sz="1800">
                <a:solidFill>
                  <a:schemeClr val="dk1"/>
                </a:solidFill>
                <a:latin typeface="Garamond"/>
                <a:ea typeface="Garamond"/>
                <a:cs typeface="Garamond"/>
                <a:sym typeface="Garamond"/>
              </a:rPr>
              <a:t>Casa della Salute</a:t>
            </a:r>
            <a:r>
              <a:rPr lang="it" sz="1800">
                <a:solidFill>
                  <a:schemeClr val="dk1"/>
                </a:solidFill>
                <a:latin typeface="Garamond"/>
                <a:ea typeface="Garamond"/>
                <a:cs typeface="Garamond"/>
                <a:sym typeface="Garamond"/>
              </a:rPr>
              <a:t>’ </a:t>
            </a:r>
            <a:endParaRPr sz="1700">
              <a:solidFill>
                <a:schemeClr val="dk1"/>
              </a:solidFill>
              <a:latin typeface="Garamond"/>
              <a:ea typeface="Garamond"/>
              <a:cs typeface="Garamond"/>
              <a:sym typeface="Garamond"/>
            </a:endParaRPr>
          </a:p>
          <a:p>
            <a:pPr indent="0" lvl="0" marL="457200" rtl="0" algn="l">
              <a:spcBef>
                <a:spcPts val="0"/>
              </a:spcBef>
              <a:spcAft>
                <a:spcPts val="0"/>
              </a:spcAft>
              <a:buNone/>
            </a:pPr>
            <a:r>
              <a:t/>
            </a:r>
            <a:endParaRPr sz="1700">
              <a:solidFill>
                <a:schemeClr val="dk1"/>
              </a:solidFill>
              <a:latin typeface="Garamond"/>
              <a:ea typeface="Garamond"/>
              <a:cs typeface="Garamond"/>
              <a:sym typeface="Garamond"/>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816" name="Shape 816"/>
        <p:cNvGrpSpPr/>
        <p:nvPr/>
      </p:nvGrpSpPr>
      <p:grpSpPr>
        <a:xfrm>
          <a:off x="0" y="0"/>
          <a:ext cx="0" cy="0"/>
          <a:chOff x="0" y="0"/>
          <a:chExt cx="0" cy="0"/>
        </a:xfrm>
      </p:grpSpPr>
      <p:pic>
        <p:nvPicPr>
          <p:cNvPr id="817" name="Google Shape;817;p123"/>
          <p:cNvPicPr preferRelativeResize="0"/>
          <p:nvPr/>
        </p:nvPicPr>
        <p:blipFill>
          <a:blip r:embed="rId3">
            <a:alphaModFix/>
          </a:blip>
          <a:stretch>
            <a:fillRect/>
          </a:stretch>
        </p:blipFill>
        <p:spPr>
          <a:xfrm>
            <a:off x="1871263" y="152400"/>
            <a:ext cx="5401481" cy="48386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descr="A close up of a map&#10;&#10;Description automatically generated" id="235" name="Google Shape;235;p52"/>
          <p:cNvPicPr preferRelativeResize="0"/>
          <p:nvPr/>
        </p:nvPicPr>
        <p:blipFill rotWithShape="1">
          <a:blip r:embed="rId3">
            <a:alphaModFix/>
          </a:blip>
          <a:srcRect b="0" l="0" r="0" t="0"/>
          <a:stretch/>
        </p:blipFill>
        <p:spPr>
          <a:xfrm>
            <a:off x="2939313" y="103587"/>
            <a:ext cx="2906056" cy="4378606"/>
          </a:xfrm>
          <a:prstGeom prst="rect">
            <a:avLst/>
          </a:prstGeom>
          <a:noFill/>
          <a:ln>
            <a:noFill/>
          </a:ln>
        </p:spPr>
      </p:pic>
      <p:sp>
        <p:nvSpPr>
          <p:cNvPr id="236" name="Google Shape;236;p52"/>
          <p:cNvSpPr/>
          <p:nvPr/>
        </p:nvSpPr>
        <p:spPr>
          <a:xfrm>
            <a:off x="155121" y="4658752"/>
            <a:ext cx="77397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it" sz="1400" u="sng">
                <a:solidFill>
                  <a:schemeClr val="dk1"/>
                </a:solidFill>
                <a:latin typeface="Calibri"/>
                <a:ea typeface="Calibri"/>
                <a:cs typeface="Calibri"/>
                <a:sym typeface="Calibri"/>
                <a:hlinkClick r:id="rId4">
                  <a:extLst>
                    <a:ext uri="{A12FA001-AC4F-418D-AE19-62706E023703}">
                      <ahyp:hlinkClr val="tx"/>
                    </a:ext>
                  </a:extLst>
                </a:hlinkClick>
              </a:rPr>
              <a:t>https://www.disuguaglianzedisalute.it/cosa-sappiamo-della-salute-diseguale-in-italia/</a:t>
            </a:r>
            <a:endParaRPr sz="1400">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821" name="Shape 821"/>
        <p:cNvGrpSpPr/>
        <p:nvPr/>
      </p:nvGrpSpPr>
      <p:grpSpPr>
        <a:xfrm>
          <a:off x="0" y="0"/>
          <a:ext cx="0" cy="0"/>
          <a:chOff x="0" y="0"/>
          <a:chExt cx="0" cy="0"/>
        </a:xfrm>
      </p:grpSpPr>
      <p:sp>
        <p:nvSpPr>
          <p:cNvPr id="822" name="Google Shape;822;p124"/>
          <p:cNvSpPr/>
          <p:nvPr/>
        </p:nvSpPr>
        <p:spPr>
          <a:xfrm>
            <a:off x="457110" y="205200"/>
            <a:ext cx="8073300" cy="8574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23" name="Google Shape;823;p124"/>
          <p:cNvSpPr txBox="1"/>
          <p:nvPr>
            <p:ph idx="4294967295" type="ctrTitle"/>
          </p:nvPr>
        </p:nvSpPr>
        <p:spPr>
          <a:xfrm>
            <a:off x="-297500" y="205200"/>
            <a:ext cx="8315400" cy="792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it" sz="4100">
                <a:solidFill>
                  <a:srgbClr val="CC0000"/>
                </a:solidFill>
                <a:latin typeface="Garamond"/>
                <a:ea typeface="Garamond"/>
                <a:cs typeface="Garamond"/>
                <a:sym typeface="Garamond"/>
              </a:rPr>
              <a:t>Grazie!</a:t>
            </a:r>
            <a:endParaRPr b="1" sz="4100">
              <a:solidFill>
                <a:srgbClr val="CC0000"/>
              </a:solidFill>
              <a:latin typeface="Garamond"/>
              <a:ea typeface="Garamond"/>
              <a:cs typeface="Garamond"/>
              <a:sym typeface="Garamond"/>
            </a:endParaRPr>
          </a:p>
        </p:txBody>
      </p:sp>
      <p:sp>
        <p:nvSpPr>
          <p:cNvPr id="824" name="Google Shape;824;p124"/>
          <p:cNvSpPr txBox="1"/>
          <p:nvPr/>
        </p:nvSpPr>
        <p:spPr>
          <a:xfrm>
            <a:off x="550225" y="3541625"/>
            <a:ext cx="8315400" cy="1046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it"/>
              <a:t>Leonardo Mammana  </a:t>
            </a:r>
            <a:endParaRPr/>
          </a:p>
          <a:p>
            <a:pPr indent="0" lvl="0" marL="0" rtl="0" algn="just">
              <a:spcBef>
                <a:spcPts val="0"/>
              </a:spcBef>
              <a:spcAft>
                <a:spcPts val="0"/>
              </a:spcAft>
              <a:buNone/>
            </a:pPr>
            <a:r>
              <a:t/>
            </a:r>
            <a:endParaRPr/>
          </a:p>
          <a:p>
            <a:pPr indent="0" lvl="0" marL="0" rtl="0" algn="just">
              <a:spcBef>
                <a:spcPts val="0"/>
              </a:spcBef>
              <a:spcAft>
                <a:spcPts val="0"/>
              </a:spcAft>
              <a:buNone/>
            </a:pPr>
            <a:r>
              <a:rPr lang="it"/>
              <a:t>Matteo Valoncini </a:t>
            </a:r>
            <a:endParaRPr/>
          </a:p>
          <a:p>
            <a:pPr indent="0" lvl="0" marL="0" rtl="0" algn="just">
              <a:spcBef>
                <a:spcPts val="0"/>
              </a:spcBef>
              <a:spcAft>
                <a:spcPts val="0"/>
              </a:spcAft>
              <a:buNone/>
            </a:pPr>
            <a:r>
              <a:t/>
            </a:r>
            <a:endParaRPr/>
          </a:p>
        </p:txBody>
      </p:sp>
      <p:pic>
        <p:nvPicPr>
          <p:cNvPr id="825" name="Google Shape;825;p124"/>
          <p:cNvPicPr preferRelativeResize="0"/>
          <p:nvPr/>
        </p:nvPicPr>
        <p:blipFill rotWithShape="1">
          <a:blip r:embed="rId3">
            <a:alphaModFix/>
          </a:blip>
          <a:srcRect b="0" l="0" r="0" t="0"/>
          <a:stretch/>
        </p:blipFill>
        <p:spPr>
          <a:xfrm>
            <a:off x="223026" y="205197"/>
            <a:ext cx="2531627" cy="2744352"/>
          </a:xfrm>
          <a:prstGeom prst="rect">
            <a:avLst/>
          </a:prstGeom>
          <a:noFill/>
          <a:ln>
            <a:noFill/>
          </a:ln>
        </p:spPr>
      </p:pic>
      <p:sp>
        <p:nvSpPr>
          <p:cNvPr id="826" name="Google Shape;826;p124"/>
          <p:cNvSpPr/>
          <p:nvPr/>
        </p:nvSpPr>
        <p:spPr>
          <a:xfrm>
            <a:off x="7226305" y="270157"/>
            <a:ext cx="1817400" cy="2301600"/>
          </a:xfrm>
          <a:prstGeom prst="rect">
            <a:avLst/>
          </a:prstGeom>
          <a:noFill/>
          <a:ln>
            <a:noFill/>
          </a:ln>
        </p:spPr>
        <p:txBody>
          <a:bodyPr anchorCtr="0" anchor="t" bIns="38925" lIns="74825" spcFirstLastPara="1" rIns="74825" wrap="square" tIns="38925">
            <a:noAutofit/>
          </a:bodyPr>
          <a:lstStyle/>
          <a:p>
            <a:pPr indent="0" lvl="0" marL="0" marR="0" rtl="0" algn="r">
              <a:lnSpc>
                <a:spcPct val="80000"/>
              </a:lnSpc>
              <a:spcBef>
                <a:spcPts val="0"/>
              </a:spcBef>
              <a:spcAft>
                <a:spcPts val="0"/>
              </a:spcAft>
              <a:buNone/>
            </a:pPr>
            <a:r>
              <a:rPr b="0" i="1" lang="it" sz="2300" strike="noStrike">
                <a:solidFill>
                  <a:srgbClr val="000000"/>
                </a:solidFill>
                <a:latin typeface="Arial"/>
                <a:ea typeface="Arial"/>
                <a:cs typeface="Arial"/>
                <a:sym typeface="Arial"/>
              </a:rPr>
              <a:t>“To do nothing is as much a political decision as to challenge an issue head-on”.</a:t>
            </a:r>
            <a:endParaRPr b="0" sz="2300" strike="noStrike">
              <a:latin typeface="Arial"/>
              <a:ea typeface="Arial"/>
              <a:cs typeface="Arial"/>
              <a:sym typeface="Arial"/>
            </a:endParaRPr>
          </a:p>
          <a:p>
            <a:pPr indent="0" lvl="0" marL="0" marR="0" rtl="0" algn="r">
              <a:lnSpc>
                <a:spcPct val="80000"/>
              </a:lnSpc>
              <a:spcBef>
                <a:spcPts val="1400"/>
              </a:spcBef>
              <a:spcAft>
                <a:spcPts val="0"/>
              </a:spcAft>
              <a:buNone/>
            </a:pPr>
            <a:r>
              <a:rPr b="0" lang="it" sz="1500" strike="noStrike">
                <a:solidFill>
                  <a:srgbClr val="000000"/>
                </a:solidFill>
                <a:latin typeface="Arial"/>
                <a:ea typeface="Arial"/>
                <a:cs typeface="Arial"/>
                <a:sym typeface="Arial"/>
              </a:rPr>
              <a:t>Delamothe T.,</a:t>
            </a:r>
            <a:r>
              <a:rPr b="0" i="1" lang="it" sz="1500" strike="noStrike">
                <a:solidFill>
                  <a:srgbClr val="000000"/>
                </a:solidFill>
                <a:latin typeface="Arial"/>
                <a:ea typeface="Arial"/>
                <a:cs typeface="Arial"/>
                <a:sym typeface="Arial"/>
              </a:rPr>
              <a:t> </a:t>
            </a:r>
            <a:r>
              <a:rPr b="0" lang="it" sz="1500" strike="noStrike">
                <a:solidFill>
                  <a:srgbClr val="000000"/>
                </a:solidFill>
                <a:latin typeface="Arial"/>
                <a:ea typeface="Arial"/>
                <a:cs typeface="Arial"/>
                <a:sym typeface="Arial"/>
              </a:rPr>
              <a:t>2002 </a:t>
            </a:r>
            <a:endParaRPr b="0" sz="1500" strike="noStrike">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53"/>
          <p:cNvSpPr txBox="1"/>
          <p:nvPr/>
        </p:nvSpPr>
        <p:spPr>
          <a:xfrm>
            <a:off x="261561" y="148979"/>
            <a:ext cx="7772400" cy="392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2100">
                <a:solidFill>
                  <a:srgbClr val="C00000"/>
                </a:solidFill>
                <a:latin typeface="Calibri"/>
                <a:ea typeface="Calibri"/>
                <a:cs typeface="Calibri"/>
                <a:sym typeface="Calibri"/>
              </a:rPr>
              <a:t>Le Mappe delle disuguaglianze in salute a Bologna</a:t>
            </a:r>
            <a:endParaRPr sz="1100"/>
          </a:p>
        </p:txBody>
      </p:sp>
      <p:pic>
        <p:nvPicPr>
          <p:cNvPr descr="A picture containing drawing, mug&#10;&#10;Description automatically generated" id="242" name="Google Shape;242;p53"/>
          <p:cNvPicPr preferRelativeResize="0"/>
          <p:nvPr/>
        </p:nvPicPr>
        <p:blipFill rotWithShape="1">
          <a:blip r:embed="rId3">
            <a:alphaModFix/>
          </a:blip>
          <a:srcRect b="0" l="0" r="0" t="0"/>
          <a:stretch/>
        </p:blipFill>
        <p:spPr>
          <a:xfrm>
            <a:off x="5345956" y="4140067"/>
            <a:ext cx="1134571" cy="873088"/>
          </a:xfrm>
          <a:prstGeom prst="rect">
            <a:avLst/>
          </a:prstGeom>
          <a:noFill/>
          <a:ln>
            <a:noFill/>
          </a:ln>
        </p:spPr>
      </p:pic>
      <p:pic>
        <p:nvPicPr>
          <p:cNvPr descr="A close up of a logo&#10;&#10;Description automatically generated" id="243" name="Google Shape;243;p53"/>
          <p:cNvPicPr preferRelativeResize="0"/>
          <p:nvPr/>
        </p:nvPicPr>
        <p:blipFill rotWithShape="1">
          <a:blip r:embed="rId4">
            <a:alphaModFix/>
          </a:blip>
          <a:srcRect b="0" l="0" r="0" t="0"/>
          <a:stretch/>
        </p:blipFill>
        <p:spPr>
          <a:xfrm>
            <a:off x="1280897" y="3900684"/>
            <a:ext cx="2072708" cy="1112470"/>
          </a:xfrm>
          <a:prstGeom prst="rect">
            <a:avLst/>
          </a:prstGeom>
          <a:noFill/>
          <a:ln>
            <a:noFill/>
          </a:ln>
        </p:spPr>
      </p:pic>
      <p:pic>
        <p:nvPicPr>
          <p:cNvPr id="244" name="Google Shape;244;p53"/>
          <p:cNvPicPr preferRelativeResize="0"/>
          <p:nvPr/>
        </p:nvPicPr>
        <p:blipFill rotWithShape="1">
          <a:blip r:embed="rId5">
            <a:alphaModFix/>
          </a:blip>
          <a:srcRect b="0" l="0" r="0" t="0"/>
          <a:stretch/>
        </p:blipFill>
        <p:spPr>
          <a:xfrm>
            <a:off x="163588" y="995815"/>
            <a:ext cx="4090270" cy="3122679"/>
          </a:xfrm>
          <a:prstGeom prst="rect">
            <a:avLst/>
          </a:prstGeom>
          <a:noFill/>
          <a:ln>
            <a:noFill/>
          </a:ln>
        </p:spPr>
      </p:pic>
      <p:pic>
        <p:nvPicPr>
          <p:cNvPr id="245" name="Google Shape;245;p53"/>
          <p:cNvPicPr preferRelativeResize="0"/>
          <p:nvPr/>
        </p:nvPicPr>
        <p:blipFill rotWithShape="1">
          <a:blip r:embed="rId6">
            <a:alphaModFix/>
          </a:blip>
          <a:srcRect b="0" l="0" r="0" t="0"/>
          <a:stretch/>
        </p:blipFill>
        <p:spPr>
          <a:xfrm>
            <a:off x="4377109" y="995815"/>
            <a:ext cx="4206834" cy="315187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